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0877E770-829C-42DC-9EF6-0D4C721A1E64}" type="datetimeFigureOut">
              <a:rPr lang="en-US" smtClean="0"/>
              <a:t>11/30/2013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EC65CAC-A8B9-4D19-8B62-BF1E49437A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Shannon Burke</a:t>
            </a:r>
          </a:p>
          <a:p>
            <a:r>
              <a:rPr lang="en-US" dirty="0" smtClean="0"/>
              <a:t>Associate Attorney, Schiller DuCanto &amp; Fleck LLP</a:t>
            </a:r>
          </a:p>
          <a:p>
            <a:r>
              <a:rPr lang="en-US" dirty="0" smtClean="0"/>
              <a:t>Adjunct Professor of Law, DePaul University College of Law</a:t>
            </a:r>
          </a:p>
          <a:p>
            <a:r>
              <a:rPr lang="en-US" dirty="0" smtClean="0"/>
              <a:t>burkeshr@yahoo.com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896" y="914400"/>
            <a:ext cx="5120640" cy="28072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Connecting Students with Lawyers:  Working with today’s senior attorneys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1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Shannon Burke</a:t>
            </a:r>
          </a:p>
          <a:p>
            <a:r>
              <a:rPr lang="en-US" dirty="0" smtClean="0"/>
              <a:t>Associate Attorney, Schiller DuCanto &amp; Fleck LLP</a:t>
            </a:r>
          </a:p>
          <a:p>
            <a:r>
              <a:rPr lang="en-US" dirty="0" smtClean="0"/>
              <a:t>Adjunct Professor of Law, DePaul University College of Law</a:t>
            </a:r>
          </a:p>
          <a:p>
            <a:r>
              <a:rPr lang="en-US" dirty="0" smtClean="0"/>
              <a:t>burkeshr@yahoo.com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896" y="914400"/>
            <a:ext cx="5120640" cy="28072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Thank you!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11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Reminding students what senior attorneys expect.</a:t>
            </a:r>
          </a:p>
          <a:p>
            <a:endParaRPr lang="en-US" dirty="0" smtClean="0"/>
          </a:p>
          <a:p>
            <a:r>
              <a:rPr lang="en-US" dirty="0" smtClean="0"/>
              <a:t>Discussing ways we can teach students how to meet and exceed those expectations.</a:t>
            </a:r>
          </a:p>
          <a:p>
            <a:endParaRPr lang="en-US" dirty="0" smtClean="0"/>
          </a:p>
          <a:p>
            <a:r>
              <a:rPr lang="en-US" dirty="0" smtClean="0"/>
              <a:t>Giving the students a confidence boost.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What to do at the first (and often only) meeting with the senior attorney</a:t>
            </a:r>
          </a:p>
          <a:p>
            <a:pPr marL="515938" lvl="1" indent="-342900"/>
            <a:r>
              <a:rPr lang="en-US" dirty="0" smtClean="0"/>
              <a:t>Bring a pen and paper</a:t>
            </a:r>
          </a:p>
          <a:p>
            <a:pPr marL="515938" lvl="1" indent="-342900"/>
            <a:r>
              <a:rPr lang="en-US" dirty="0" smtClean="0"/>
              <a:t>Understand the assignment</a:t>
            </a:r>
          </a:p>
          <a:p>
            <a:pPr marL="687388" lvl="2" indent="-342900"/>
            <a:r>
              <a:rPr lang="en-US" dirty="0" smtClean="0"/>
              <a:t>Repeat what you hear the senior attorney asking you to do (which may be different than what the attorney thinks s/he is asking you to do).</a:t>
            </a:r>
          </a:p>
          <a:p>
            <a:pPr marL="687388" lvl="2" indent="-342900"/>
            <a:r>
              <a:rPr lang="en-US" dirty="0" smtClean="0"/>
              <a:t>Learn the substantive goal of the assignment.</a:t>
            </a:r>
          </a:p>
          <a:p>
            <a:pPr marL="687388" lvl="2" indent="-342900"/>
            <a:r>
              <a:rPr lang="en-US" dirty="0" smtClean="0"/>
              <a:t>Learn how the senior attorney will use your assignment (ex:  copy and paste your boilerplate language, have you find cases that support our argument or that the other side might use, make “out of the box” arguments, etc.).</a:t>
            </a:r>
          </a:p>
          <a:p>
            <a:pPr marL="515938" lvl="1" indent="-342900"/>
            <a:r>
              <a:rPr lang="en-US" dirty="0" smtClean="0"/>
              <a:t>Demonstrate client-cost awareness:  How much time should you spent on the project?</a:t>
            </a:r>
          </a:p>
          <a:p>
            <a:pPr marL="515938" lvl="1" indent="-342900"/>
            <a:r>
              <a:rPr lang="en-US" dirty="0" smtClean="0"/>
              <a:t>When is the assignment due? </a:t>
            </a:r>
            <a:endParaRPr lang="en-US" dirty="0"/>
          </a:p>
          <a:p>
            <a:pPr marL="515938" lvl="1" indent="-342900"/>
            <a:r>
              <a:rPr lang="en-US" dirty="0" smtClean="0"/>
              <a:t>Request and/or obtain the required documentation (ex:  if you are drafting the Response to the Motion for Summary Judgment, you will want to get a copy of the Motion for Summary Judgment).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senior attorneys expect of new(er) associates?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/>
              <a:t>Performing quality and cost-effective legal research </a:t>
            </a:r>
          </a:p>
          <a:p>
            <a:pPr marL="515938" lvl="1" indent="-342900"/>
            <a:r>
              <a:rPr lang="en-US" dirty="0"/>
              <a:t>Cases that are in your favor</a:t>
            </a:r>
          </a:p>
          <a:p>
            <a:pPr marL="515938" lvl="1" indent="-342900"/>
            <a:r>
              <a:rPr lang="en-US" dirty="0"/>
              <a:t>Cases that need to be distinguished – and then distinguishing </a:t>
            </a:r>
            <a:r>
              <a:rPr lang="en-US" dirty="0" smtClean="0"/>
              <a:t>them</a:t>
            </a:r>
          </a:p>
          <a:p>
            <a:pPr marL="173038" lvl="1" indent="0">
              <a:buNone/>
            </a:pPr>
            <a:endParaRPr lang="en-US" dirty="0"/>
          </a:p>
          <a:p>
            <a:pPr marL="342900" indent="-342900"/>
            <a:r>
              <a:rPr lang="en-US" dirty="0" smtClean="0"/>
              <a:t>Drafting basics</a:t>
            </a:r>
          </a:p>
          <a:p>
            <a:pPr marL="515938" lvl="1" indent="-342900"/>
            <a:r>
              <a:rPr lang="en-US" dirty="0" smtClean="0"/>
              <a:t>Include the question the senior attorney asked you to answer</a:t>
            </a:r>
          </a:p>
          <a:p>
            <a:pPr marL="515938" lvl="1" indent="-342900"/>
            <a:r>
              <a:rPr lang="en-US" dirty="0" smtClean="0"/>
              <a:t>Include a clear and precise answer</a:t>
            </a:r>
          </a:p>
          <a:p>
            <a:pPr marL="515938" lvl="1" indent="-342900"/>
            <a:r>
              <a:rPr lang="en-US" dirty="0" smtClean="0"/>
              <a:t>Then give the legal support </a:t>
            </a:r>
          </a:p>
          <a:p>
            <a:pPr marL="515938" lvl="1" indent="-342900"/>
            <a:r>
              <a:rPr lang="en-US" dirty="0" smtClean="0"/>
              <a:t>Draft documents </a:t>
            </a:r>
            <a:r>
              <a:rPr lang="en-US" dirty="0"/>
              <a:t>that need minimal substantive </a:t>
            </a:r>
            <a:r>
              <a:rPr lang="en-US" dirty="0" smtClean="0"/>
              <a:t>revisions</a:t>
            </a:r>
          </a:p>
          <a:p>
            <a:pPr marL="515938" lvl="1" indent="-342900"/>
            <a:r>
              <a:rPr lang="en-US" dirty="0" smtClean="0"/>
              <a:t>Draft documents </a:t>
            </a:r>
            <a:r>
              <a:rPr lang="en-US" dirty="0"/>
              <a:t>that </a:t>
            </a:r>
            <a:r>
              <a:rPr lang="en-US" dirty="0" smtClean="0"/>
              <a:t>require </a:t>
            </a:r>
            <a:r>
              <a:rPr lang="en-US" dirty="0"/>
              <a:t>NO grammatical revisions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2900" indent="-342900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senior attorneys expect of new(er) associates?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Many times, the senior partner will call the new(er) associate from court and need caselaw, statutes, or court rules – quickly!</a:t>
            </a:r>
          </a:p>
          <a:p>
            <a:pPr marL="342900" indent="-342900"/>
            <a:endParaRPr lang="en-US" dirty="0" smtClean="0"/>
          </a:p>
          <a:p>
            <a:pPr marL="515938" lvl="1" indent="-342900"/>
            <a:r>
              <a:rPr lang="en-US" dirty="0" smtClean="0"/>
              <a:t>Should you email the information as an attachment from Westlaw/Lexis?</a:t>
            </a:r>
          </a:p>
          <a:p>
            <a:pPr marL="515938" lvl="1" indent="-342900"/>
            <a:endParaRPr lang="en-US" dirty="0" smtClean="0"/>
          </a:p>
          <a:p>
            <a:pPr marL="515938" lvl="1" indent="-342900"/>
            <a:r>
              <a:rPr lang="en-US" dirty="0" smtClean="0"/>
              <a:t>Should you draft a short email with the one word/sentence answer?</a:t>
            </a:r>
          </a:p>
          <a:p>
            <a:pPr marL="515938" lvl="1" indent="-342900"/>
            <a:endParaRPr lang="en-US" dirty="0" smtClean="0"/>
          </a:p>
          <a:p>
            <a:pPr marL="515938" lvl="1" indent="-342900"/>
            <a:r>
              <a:rPr lang="en-US" dirty="0" smtClean="0"/>
              <a:t>Should you draft a lengthy explanation?</a:t>
            </a:r>
          </a:p>
          <a:p>
            <a:pPr marL="342900" indent="-342900"/>
            <a:endParaRPr lang="en-US" dirty="0" smtClean="0"/>
          </a:p>
          <a:p>
            <a:pPr marL="515938" lvl="1" indent="-342900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senior attorneys expect of new(er) associates?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Orally communicating your results</a:t>
            </a:r>
          </a:p>
          <a:p>
            <a:pPr marL="515938" lvl="1" indent="-342900"/>
            <a:r>
              <a:rPr lang="en-US" dirty="0"/>
              <a:t>Repeat what the senior attorney asked you to do.</a:t>
            </a:r>
          </a:p>
          <a:p>
            <a:pPr marL="515938" lvl="1" indent="-342900"/>
            <a:r>
              <a:rPr lang="en-US" dirty="0"/>
              <a:t>Explain your research results (positive and negative</a:t>
            </a:r>
            <a:r>
              <a:rPr lang="en-US" dirty="0" smtClean="0"/>
              <a:t>).</a:t>
            </a:r>
            <a:endParaRPr lang="en-US" dirty="0"/>
          </a:p>
          <a:p>
            <a:pPr marL="515938" lvl="1" indent="-342900"/>
            <a:r>
              <a:rPr lang="en-US" dirty="0"/>
              <a:t>Clear, concise, precise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/>
            <a:r>
              <a:rPr lang="en-US" dirty="0" smtClean="0"/>
              <a:t>Following-up with the senior attorney</a:t>
            </a:r>
          </a:p>
          <a:p>
            <a:pPr marL="515938" lvl="1" indent="-342900"/>
            <a:r>
              <a:rPr lang="en-US" dirty="0" smtClean="0"/>
              <a:t>Before the assignment is due:  </a:t>
            </a:r>
          </a:p>
          <a:p>
            <a:pPr marL="687388" lvl="2" indent="-342900"/>
            <a:r>
              <a:rPr lang="en-US" dirty="0" smtClean="0"/>
              <a:t>Clarify your assignment</a:t>
            </a:r>
          </a:p>
          <a:p>
            <a:pPr marL="687388" lvl="2" indent="-342900"/>
            <a:r>
              <a:rPr lang="en-US" dirty="0" smtClean="0"/>
              <a:t>Explain pitfalls, tangential issues that you found that may be relevant, etc.</a:t>
            </a:r>
          </a:p>
          <a:p>
            <a:pPr marL="687388" lvl="2" indent="-342900"/>
            <a:r>
              <a:rPr lang="en-US" dirty="0" smtClean="0"/>
              <a:t>Be sure you are researching/drafting what is required</a:t>
            </a:r>
          </a:p>
          <a:p>
            <a:pPr marL="515938" lvl="1" indent="-342900"/>
            <a:r>
              <a:rPr lang="en-US" dirty="0" smtClean="0"/>
              <a:t>After the assignment is due:</a:t>
            </a:r>
          </a:p>
          <a:p>
            <a:pPr marL="687388" lvl="2" indent="-342900"/>
            <a:r>
              <a:rPr lang="en-US" dirty="0" smtClean="0"/>
              <a:t>Ask if you will need to draft a reply in support of your motion (or other similar document) so you can budget your time appropriately</a:t>
            </a:r>
          </a:p>
          <a:p>
            <a:pPr marL="173038" lvl="1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515938" lvl="1" indent="-342900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senior attorneys expect of new(er) associates?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Displaying “professionalism”</a:t>
            </a:r>
          </a:p>
          <a:p>
            <a:pPr marL="515938" lvl="1" indent="-342900"/>
            <a:r>
              <a:rPr lang="en-US" dirty="0" smtClean="0"/>
              <a:t>In the office</a:t>
            </a:r>
          </a:p>
          <a:p>
            <a:pPr marL="515938" lvl="1" indent="-342900"/>
            <a:r>
              <a:rPr lang="en-US" dirty="0" smtClean="0"/>
              <a:t>At court</a:t>
            </a:r>
          </a:p>
          <a:p>
            <a:pPr marL="515938" lvl="1" indent="-342900"/>
            <a:r>
              <a:rPr lang="en-US" dirty="0" smtClean="0"/>
              <a:t>Bar association functions</a:t>
            </a:r>
          </a:p>
          <a:p>
            <a:pPr marL="515938" lvl="1" indent="-342900"/>
            <a:r>
              <a:rPr lang="en-US" dirty="0" smtClean="0"/>
              <a:t>Community involvement</a:t>
            </a:r>
          </a:p>
          <a:p>
            <a:pPr marL="515938" lvl="1" indent="-342900"/>
            <a:r>
              <a:rPr lang="en-US" dirty="0" smtClean="0"/>
              <a:t>Exchanges with clients</a:t>
            </a:r>
          </a:p>
          <a:p>
            <a:pPr marL="515938" lvl="1" indent="-342900"/>
            <a:r>
              <a:rPr lang="en-US" dirty="0" smtClean="0"/>
              <a:t>Formal writing</a:t>
            </a:r>
          </a:p>
          <a:p>
            <a:pPr marL="515938" lvl="1" indent="-342900"/>
            <a:r>
              <a:rPr lang="en-US" dirty="0" smtClean="0"/>
              <a:t>Emails</a:t>
            </a:r>
          </a:p>
          <a:p>
            <a:pPr marL="515938" lvl="1" indent="-342900"/>
            <a:r>
              <a:rPr lang="en-US" dirty="0" smtClean="0"/>
              <a:t>Texts</a:t>
            </a:r>
          </a:p>
          <a:p>
            <a:pPr marL="344488" lvl="2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  <a:p>
            <a:pPr marL="515938" lvl="1" indent="-342900"/>
            <a:endParaRPr lang="en-US" dirty="0" smtClean="0"/>
          </a:p>
          <a:p>
            <a:pPr marL="515938" lvl="1" indent="-342900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515938" lvl="1" indent="-342900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senior attorneys expect of new(er) associates?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lessons into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Mock “initial” meeting</a:t>
            </a:r>
          </a:p>
          <a:p>
            <a:pPr lvl="1"/>
            <a:r>
              <a:rPr lang="en-US" dirty="0" smtClean="0"/>
              <a:t>Orally give students the assignment</a:t>
            </a:r>
          </a:p>
          <a:p>
            <a:pPr lvl="1"/>
            <a:r>
              <a:rPr lang="en-US" dirty="0" smtClean="0"/>
              <a:t>Gentle critique</a:t>
            </a:r>
          </a:p>
          <a:p>
            <a:pPr lvl="1"/>
            <a:r>
              <a:rPr lang="en-US" dirty="0" smtClean="0"/>
              <a:t>Hand out written assignment at the end of the meeting </a:t>
            </a:r>
          </a:p>
          <a:p>
            <a:pPr marL="170752" lvl="1" indent="0">
              <a:buNone/>
            </a:pPr>
            <a:endParaRPr lang="en-US" dirty="0" smtClean="0"/>
          </a:p>
          <a:p>
            <a:r>
              <a:rPr lang="en-US" dirty="0" smtClean="0"/>
              <a:t>Mock “presentation” meeting</a:t>
            </a:r>
          </a:p>
          <a:p>
            <a:pPr lvl="1"/>
            <a:r>
              <a:rPr lang="en-US" dirty="0" smtClean="0"/>
              <a:t>Have your student orally present his or her research to you.</a:t>
            </a:r>
          </a:p>
          <a:p>
            <a:pPr marL="170752" lvl="1" indent="0">
              <a:buNone/>
            </a:pPr>
            <a:endParaRPr lang="en-US" dirty="0" smtClean="0"/>
          </a:p>
          <a:p>
            <a:r>
              <a:rPr lang="en-US" dirty="0" smtClean="0"/>
              <a:t>Have your students email you!</a:t>
            </a:r>
          </a:p>
          <a:p>
            <a:pPr lvl="1"/>
            <a:r>
              <a:rPr lang="en-US" dirty="0" smtClean="0"/>
              <a:t>Different formats</a:t>
            </a:r>
          </a:p>
          <a:p>
            <a:pPr lvl="2"/>
            <a:r>
              <a:rPr lang="en-US" dirty="0" smtClean="0"/>
              <a:t>General, every day, professional interactions</a:t>
            </a:r>
          </a:p>
          <a:p>
            <a:pPr lvl="2"/>
            <a:r>
              <a:rPr lang="en-US" dirty="0" smtClean="0"/>
              <a:t>Short emails (i.e., sending a partner an email while s/he is in court)</a:t>
            </a:r>
          </a:p>
          <a:p>
            <a:pPr lvl="2"/>
            <a:r>
              <a:rPr lang="en-US" dirty="0" smtClean="0"/>
              <a:t>Lengthier emails (i.e., thoroughly but concisely answering a question)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“extra” that new(er) associates bring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new(er) attorney has much to learn, s/he also has much to teach!</a:t>
            </a:r>
          </a:p>
          <a:p>
            <a:r>
              <a:rPr lang="en-US" dirty="0" smtClean="0"/>
              <a:t>Our students have grown up with home computers, the internet, email, texts…</a:t>
            </a:r>
          </a:p>
          <a:p>
            <a:r>
              <a:rPr lang="en-US" dirty="0" smtClean="0"/>
              <a:t>Senior attorneys will want to capitalize on new(er) attorneys’ high comfort level with these technologies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Firm website creation</a:t>
            </a:r>
          </a:p>
          <a:p>
            <a:pPr lvl="1"/>
            <a:r>
              <a:rPr lang="en-US" dirty="0" smtClean="0"/>
              <a:t>Linked In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Articles</a:t>
            </a:r>
          </a:p>
          <a:p>
            <a:pPr lvl="1"/>
            <a:r>
              <a:rPr lang="en-US" dirty="0" smtClean="0"/>
              <a:t>Short videos</a:t>
            </a:r>
          </a:p>
          <a:p>
            <a:pPr lvl="1"/>
            <a:r>
              <a:rPr lang="en-US" dirty="0" smtClean="0"/>
              <a:t>Other forms of social media marketing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58</TotalTime>
  <Words>705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Soho</vt:lpstr>
      <vt:lpstr>Connecting Students with Lawyers:  Working with today’s senior attorneys</vt:lpstr>
      <vt:lpstr>What we will cover today</vt:lpstr>
      <vt:lpstr>Expectations</vt:lpstr>
      <vt:lpstr>Expectations</vt:lpstr>
      <vt:lpstr>Expectations</vt:lpstr>
      <vt:lpstr>Expectations</vt:lpstr>
      <vt:lpstr>Expectations</vt:lpstr>
      <vt:lpstr>Incorporating lessons into the classroom</vt:lpstr>
      <vt:lpstr>Something “extra” that new(er) associates bring </vt:lpstr>
      <vt:lpstr>Thank you!</vt:lpstr>
    </vt:vector>
  </TitlesOfParts>
  <Company>Schiller Ducanto &amp; Fleck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</dc:creator>
  <cp:lastModifiedBy>K2</cp:lastModifiedBy>
  <cp:revision>29</cp:revision>
  <cp:lastPrinted>2013-11-30T22:04:44Z</cp:lastPrinted>
  <dcterms:created xsi:type="dcterms:W3CDTF">2013-11-30T21:25:28Z</dcterms:created>
  <dcterms:modified xsi:type="dcterms:W3CDTF">2013-11-30T22:29:14Z</dcterms:modified>
</cp:coreProperties>
</file>