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9"/>
  </p:notesMasterIdLst>
  <p:handoutMasterIdLst>
    <p:handoutMasterId r:id="rId50"/>
  </p:handoutMasterIdLst>
  <p:sldIdLst>
    <p:sldId id="303" r:id="rId2"/>
    <p:sldId id="259" r:id="rId3"/>
    <p:sldId id="346" r:id="rId4"/>
    <p:sldId id="347" r:id="rId5"/>
    <p:sldId id="348" r:id="rId6"/>
    <p:sldId id="263" r:id="rId7"/>
    <p:sldId id="265" r:id="rId8"/>
    <p:sldId id="351" r:id="rId9"/>
    <p:sldId id="337" r:id="rId10"/>
    <p:sldId id="266" r:id="rId11"/>
    <p:sldId id="335" r:id="rId12"/>
    <p:sldId id="267" r:id="rId13"/>
    <p:sldId id="286" r:id="rId14"/>
    <p:sldId id="336" r:id="rId15"/>
    <p:sldId id="268" r:id="rId16"/>
    <p:sldId id="269" r:id="rId17"/>
    <p:sldId id="270" r:id="rId18"/>
    <p:sldId id="272" r:id="rId19"/>
    <p:sldId id="330" r:id="rId20"/>
    <p:sldId id="278" r:id="rId21"/>
    <p:sldId id="350" r:id="rId22"/>
    <p:sldId id="296" r:id="rId23"/>
    <p:sldId id="331" r:id="rId24"/>
    <p:sldId id="298" r:id="rId25"/>
    <p:sldId id="340" r:id="rId26"/>
    <p:sldId id="345" r:id="rId27"/>
    <p:sldId id="338" r:id="rId28"/>
    <p:sldId id="289" r:id="rId29"/>
    <p:sldId id="291" r:id="rId30"/>
    <p:sldId id="290" r:id="rId31"/>
    <p:sldId id="304" r:id="rId32"/>
    <p:sldId id="305" r:id="rId33"/>
    <p:sldId id="306" r:id="rId34"/>
    <p:sldId id="332" r:id="rId35"/>
    <p:sldId id="333" r:id="rId36"/>
    <p:sldId id="292" r:id="rId37"/>
    <p:sldId id="293" r:id="rId38"/>
    <p:sldId id="328" r:id="rId39"/>
    <p:sldId id="352" r:id="rId40"/>
    <p:sldId id="353" r:id="rId41"/>
    <p:sldId id="341" r:id="rId42"/>
    <p:sldId id="342" r:id="rId43"/>
    <p:sldId id="313" r:id="rId44"/>
    <p:sldId id="343" r:id="rId45"/>
    <p:sldId id="344" r:id="rId46"/>
    <p:sldId id="299"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44AA94-2515-4536-960E-726509B7591D}">
          <p14:sldIdLst>
            <p14:sldId id="303"/>
            <p14:sldId id="259"/>
            <p14:sldId id="346"/>
            <p14:sldId id="347"/>
            <p14:sldId id="348"/>
            <p14:sldId id="263"/>
            <p14:sldId id="265"/>
            <p14:sldId id="351"/>
            <p14:sldId id="337"/>
            <p14:sldId id="266"/>
            <p14:sldId id="335"/>
            <p14:sldId id="267"/>
            <p14:sldId id="286"/>
            <p14:sldId id="336"/>
          </p14:sldIdLst>
        </p14:section>
        <p14:section name="Untitled Section" id="{4F32B42C-C9F2-4760-8E6C-C021B2DDDB9A}">
          <p14:sldIdLst>
            <p14:sldId id="268"/>
            <p14:sldId id="269"/>
            <p14:sldId id="270"/>
            <p14:sldId id="272"/>
            <p14:sldId id="330"/>
            <p14:sldId id="278"/>
            <p14:sldId id="350"/>
            <p14:sldId id="296"/>
            <p14:sldId id="331"/>
            <p14:sldId id="298"/>
            <p14:sldId id="340"/>
            <p14:sldId id="345"/>
            <p14:sldId id="338"/>
            <p14:sldId id="289"/>
            <p14:sldId id="291"/>
            <p14:sldId id="290"/>
            <p14:sldId id="304"/>
            <p14:sldId id="305"/>
            <p14:sldId id="306"/>
            <p14:sldId id="332"/>
            <p14:sldId id="333"/>
            <p14:sldId id="292"/>
            <p14:sldId id="293"/>
            <p14:sldId id="328"/>
            <p14:sldId id="352"/>
            <p14:sldId id="353"/>
            <p14:sldId id="341"/>
            <p14:sldId id="342"/>
            <p14:sldId id="313"/>
            <p14:sldId id="343"/>
            <p14:sldId id="344"/>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568424"/>
    <a:srgbClr val="A24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516" y="-96"/>
      </p:cViewPr>
      <p:guideLst>
        <p:guide orient="horz" pos="2160"/>
        <p:guide pos="2880"/>
      </p:guideLst>
    </p:cSldViewPr>
  </p:slideViewPr>
  <p:outlineViewPr>
    <p:cViewPr>
      <p:scale>
        <a:sx n="33" d="100"/>
        <a:sy n="33" d="100"/>
      </p:scale>
      <p:origin x="0" y="146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587A90-E79D-42E4-BA69-CA8B61EAB52E}" type="datetimeFigureOut">
              <a:rPr lang="en-US" smtClean="0"/>
              <a:t>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97467-5F05-4225-8554-DB5A86295FF8}" type="slidenum">
              <a:rPr lang="en-US" smtClean="0"/>
              <a:t>‹#›</a:t>
            </a:fld>
            <a:endParaRPr lang="en-US"/>
          </a:p>
        </p:txBody>
      </p:sp>
    </p:spTree>
    <p:extLst>
      <p:ext uri="{BB962C8B-B14F-4D97-AF65-F5344CB8AC3E}">
        <p14:creationId xmlns:p14="http://schemas.microsoft.com/office/powerpoint/2010/main" val="2912738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51E4B-1822-4F36-96A2-D8C195FAF474}" type="datetimeFigureOut">
              <a:rPr lang="en-US" smtClean="0"/>
              <a:t>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EA59B-C6CB-4B9B-8245-785388263AD9}" type="slidenum">
              <a:rPr lang="en-US" smtClean="0"/>
              <a:t>‹#›</a:t>
            </a:fld>
            <a:endParaRPr lang="en-US" dirty="0"/>
          </a:p>
        </p:txBody>
      </p:sp>
    </p:spTree>
    <p:extLst>
      <p:ext uri="{BB962C8B-B14F-4D97-AF65-F5344CB8AC3E}">
        <p14:creationId xmlns:p14="http://schemas.microsoft.com/office/powerpoint/2010/main" val="88405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EA59B-C6CB-4B9B-8245-785388263AD9}" type="slidenum">
              <a:rPr lang="en-US" smtClean="0"/>
              <a:t>16</a:t>
            </a:fld>
            <a:endParaRPr lang="en-US" dirty="0"/>
          </a:p>
        </p:txBody>
      </p:sp>
    </p:spTree>
    <p:extLst>
      <p:ext uri="{BB962C8B-B14F-4D97-AF65-F5344CB8AC3E}">
        <p14:creationId xmlns:p14="http://schemas.microsoft.com/office/powerpoint/2010/main" val="101542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EA59B-C6CB-4B9B-8245-785388263AD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170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EA59B-C6CB-4B9B-8245-785388263AD9}" type="slidenum">
              <a:rPr lang="en-US" smtClean="0"/>
              <a:t>37</a:t>
            </a:fld>
            <a:endParaRPr lang="en-US" dirty="0"/>
          </a:p>
        </p:txBody>
      </p:sp>
    </p:spTree>
    <p:extLst>
      <p:ext uri="{BB962C8B-B14F-4D97-AF65-F5344CB8AC3E}">
        <p14:creationId xmlns:p14="http://schemas.microsoft.com/office/powerpoint/2010/main" val="4294448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3"/>
            <a:ext cx="5773084" cy="3850817"/>
          </a:xfrm>
          <a:prstGeom prst="rect">
            <a:avLst/>
          </a:prstGeom>
        </p:spPr>
      </p:pic>
      <p:sp>
        <p:nvSpPr>
          <p:cNvPr id="2" name="Title 1"/>
          <p:cNvSpPr>
            <a:spLocks noGrp="1"/>
          </p:cNvSpPr>
          <p:nvPr>
            <p:ph type="ctrTitle"/>
          </p:nvPr>
        </p:nvSpPr>
        <p:spPr>
          <a:xfrm rot="360000">
            <a:off x="3339810" y="3015792"/>
            <a:ext cx="4847039"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7"/>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4" y="5061540"/>
            <a:ext cx="1968535" cy="534991"/>
          </a:xfrm>
        </p:spPr>
        <p:txBody>
          <a:bodyPr anchor="t"/>
          <a:lstStyle>
            <a:lvl1pPr algn="ctr">
              <a:defRPr sz="2200">
                <a:solidFill>
                  <a:schemeClr val="accent1"/>
                </a:solidFill>
              </a:defRPr>
            </a:lvl1pPr>
          </a:lstStyle>
          <a:p>
            <a:fld id="{DC30472A-3B29-4A90-9AD3-A1CB6FC875CB}" type="datetimeFigureOut">
              <a:rPr lang="en-US" smtClean="0"/>
              <a:t>1/8/2013</a:t>
            </a:fld>
            <a:endParaRPr lang="en-US" dirty="0"/>
          </a:p>
        </p:txBody>
      </p:sp>
      <p:sp>
        <p:nvSpPr>
          <p:cNvPr id="5" name="Footer Placeholder 4"/>
          <p:cNvSpPr>
            <a:spLocks noGrp="1"/>
          </p:cNvSpPr>
          <p:nvPr>
            <p:ph type="ftr" sz="quarter" idx="11"/>
          </p:nvPr>
        </p:nvSpPr>
        <p:spPr>
          <a:xfrm rot="20520000">
            <a:off x="647593" y="4135347"/>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9"/>
            <a:ext cx="738180" cy="426607"/>
          </a:xfrm>
        </p:spPr>
        <p:txBody>
          <a:bodyPr/>
          <a:lstStyle>
            <a:lvl1pPr algn="r">
              <a:defRPr>
                <a:solidFill>
                  <a:schemeClr val="accent1">
                    <a:lumMod val="75000"/>
                  </a:schemeClr>
                </a:solidFill>
              </a:defRPr>
            </a:lvl1pPr>
          </a:lstStyle>
          <a:p>
            <a:fld id="{5DA4F456-9684-46C9-8F91-8F8783D058D3}"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9"/>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200"/>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2" y="1497994"/>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1" y="3754403"/>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4F456-9684-46C9-8F91-8F8783D058D3}"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A4F456-9684-46C9-8F91-8F8783D058D3}" type="slidenum">
              <a:rPr lang="en-US" smtClean="0"/>
              <a:t>‹#›</a:t>
            </a:fld>
            <a:endParaRPr lang="en-US" dirty="0"/>
          </a:p>
        </p:txBody>
      </p:sp>
      <p:sp>
        <p:nvSpPr>
          <p:cNvPr id="16" name="Freeform 22"/>
          <p:cNvSpPr>
            <a:spLocks/>
          </p:cNvSpPr>
          <p:nvPr/>
        </p:nvSpPr>
        <p:spPr bwMode="auto">
          <a:xfrm rot="20274567">
            <a:off x="3933638"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2" y="3316841"/>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2"/>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49" y="835428"/>
            <a:ext cx="4699371"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1" y="191206"/>
            <a:ext cx="2781300" cy="819150"/>
          </a:xfrm>
          <a:prstGeom prst="rect">
            <a:avLst/>
          </a:prstGeom>
        </p:spPr>
      </p:pic>
      <p:sp>
        <p:nvSpPr>
          <p:cNvPr id="2" name="Title 1"/>
          <p:cNvSpPr>
            <a:spLocks noGrp="1"/>
          </p:cNvSpPr>
          <p:nvPr>
            <p:ph type="title"/>
          </p:nvPr>
        </p:nvSpPr>
        <p:spPr>
          <a:xfrm>
            <a:off x="551280" y="4669655"/>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0472A-3B29-4A90-9AD3-A1CB6FC875CB}"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4F456-9684-46C9-8F91-8F8783D058D3}" type="slidenum">
              <a:rPr lang="en-US" smtClean="0"/>
              <a:t>‹#›</a:t>
            </a:fld>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6"/>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C30472A-3B29-4A90-9AD3-A1CB6FC875CB}" type="datetimeFigureOut">
              <a:rPr lang="en-US" smtClean="0"/>
              <a:t>1/8/2013</a:t>
            </a:fld>
            <a:endParaRPr lang="en-US" dirty="0"/>
          </a:p>
        </p:txBody>
      </p:sp>
      <p:sp>
        <p:nvSpPr>
          <p:cNvPr id="5" name="Footer Placeholder 4"/>
          <p:cNvSpPr>
            <a:spLocks noGrp="1"/>
          </p:cNvSpPr>
          <p:nvPr>
            <p:ph type="ftr" sz="quarter" idx="3"/>
          </p:nvPr>
        </p:nvSpPr>
        <p:spPr>
          <a:xfrm>
            <a:off x="3124200" y="6148876"/>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6"/>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DA4F456-9684-46C9-8F91-8F8783D058D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cover/>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cf.wisconsin.gov/bcs/pdf/worksheets_shared_placemen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cf.wisconsin.gov/bc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hildsupport.wisconsin.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milwcse@milwcnt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533400"/>
            <a:ext cx="7848600" cy="1600200"/>
          </a:xfrm>
        </p:spPr>
        <p:txBody>
          <a:bodyPr/>
          <a:lstStyle/>
          <a:p>
            <a:r>
              <a:rPr lang="en-US" sz="3600" dirty="0" smtClean="0"/>
              <a:t>MVLC Brown Bag Seminar: </a:t>
            </a:r>
            <a:r>
              <a:rPr lang="en-US" sz="4000" dirty="0" smtClean="0"/>
              <a:t/>
            </a:r>
            <a:br>
              <a:rPr lang="en-US" sz="4000" dirty="0" smtClean="0"/>
            </a:br>
            <a:r>
              <a:rPr lang="en-US" sz="4000" b="1" dirty="0" smtClean="0"/>
              <a:t>Milwaukee County</a:t>
            </a:r>
            <a:br>
              <a:rPr lang="en-US" sz="4000" b="1" dirty="0" smtClean="0"/>
            </a:br>
            <a:r>
              <a:rPr lang="en-US" sz="4000" b="1" dirty="0" smtClean="0"/>
              <a:t>Child Support Services</a:t>
            </a:r>
            <a:endParaRPr lang="en-US" sz="4000" b="1" dirty="0"/>
          </a:p>
        </p:txBody>
      </p:sp>
      <p:sp>
        <p:nvSpPr>
          <p:cNvPr id="5" name="TextBox 4"/>
          <p:cNvSpPr txBox="1"/>
          <p:nvPr/>
        </p:nvSpPr>
        <p:spPr>
          <a:xfrm>
            <a:off x="923925" y="5562600"/>
            <a:ext cx="7391400" cy="707886"/>
          </a:xfrm>
          <a:prstGeom prst="rect">
            <a:avLst/>
          </a:prstGeom>
          <a:noFill/>
        </p:spPr>
        <p:txBody>
          <a:bodyPr wrap="square" rtlCol="0">
            <a:spAutoFit/>
          </a:bodyPr>
          <a:lstStyle/>
          <a:p>
            <a:pPr algn="ctr"/>
            <a:r>
              <a:rPr lang="en-US" sz="4000" dirty="0" smtClean="0"/>
              <a:t>January 17,  2013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2304473"/>
            <a:ext cx="451485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61610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906920" cy="4876800"/>
          </a:xfrm>
        </p:spPr>
        <p:txBody>
          <a:bodyPr>
            <a:normAutofit fontScale="92500" lnSpcReduction="20000"/>
          </a:bodyPr>
          <a:lstStyle/>
          <a:p>
            <a:pPr marL="457200" indent="-457200">
              <a:buAutoNum type="arabicParenR"/>
            </a:pPr>
            <a:r>
              <a:rPr lang="en-US" sz="2600" b="1" dirty="0" smtClean="0">
                <a:solidFill>
                  <a:schemeClr val="tx1"/>
                </a:solidFill>
              </a:rPr>
              <a:t>Voluntary Paternity Acknowledgment (</a:t>
            </a:r>
            <a:r>
              <a:rPr lang="en-US" sz="2600" b="1" dirty="0" err="1" smtClean="0">
                <a:solidFill>
                  <a:schemeClr val="tx1"/>
                </a:solidFill>
              </a:rPr>
              <a:t>VPA</a:t>
            </a:r>
            <a:r>
              <a:rPr lang="en-US" sz="2600" b="1" dirty="0" smtClean="0">
                <a:solidFill>
                  <a:schemeClr val="tx1"/>
                </a:solidFill>
              </a:rPr>
              <a:t>)  </a:t>
            </a:r>
          </a:p>
          <a:p>
            <a:pPr marL="0" indent="0">
              <a:buNone/>
            </a:pPr>
            <a:r>
              <a:rPr lang="en-US" sz="2600" b="1" i="1" dirty="0">
                <a:solidFill>
                  <a:schemeClr val="tx1"/>
                </a:solidFill>
              </a:rPr>
              <a:t>	</a:t>
            </a:r>
            <a:r>
              <a:rPr lang="en-US" sz="2600" b="1" i="1" dirty="0" smtClean="0">
                <a:solidFill>
                  <a:schemeClr val="tx1"/>
                </a:solidFill>
              </a:rPr>
              <a:t>Wis. Stat. § 767.805</a:t>
            </a:r>
            <a:endParaRPr lang="en-US" sz="2600" b="1" dirty="0" smtClean="0">
              <a:solidFill>
                <a:schemeClr val="tx1"/>
              </a:solidFill>
            </a:endParaRPr>
          </a:p>
          <a:p>
            <a:r>
              <a:rPr lang="en-US" dirty="0" smtClean="0">
                <a:solidFill>
                  <a:schemeClr val="tx1"/>
                </a:solidFill>
              </a:rPr>
              <a:t>If the mother is not married when the child is born or conceived, and</a:t>
            </a:r>
            <a:r>
              <a:rPr lang="en-US" b="0" dirty="0" smtClean="0">
                <a:solidFill>
                  <a:schemeClr val="tx1"/>
                </a:solidFill>
              </a:rPr>
              <a:t> both the mother and the man are 18 or older and are sure that the man is the father, the easiest way to establish paternity is with the </a:t>
            </a:r>
            <a:r>
              <a:rPr lang="en-US" b="0" i="1" dirty="0" smtClean="0">
                <a:solidFill>
                  <a:schemeClr val="tx1"/>
                </a:solidFill>
              </a:rPr>
              <a:t>Voluntary Paternity Acknowledgment</a:t>
            </a:r>
            <a:r>
              <a:rPr lang="en-US" b="0" dirty="0" smtClean="0">
                <a:solidFill>
                  <a:schemeClr val="tx1"/>
                </a:solidFill>
              </a:rPr>
              <a:t> form</a:t>
            </a:r>
            <a:r>
              <a:rPr lang="en-US" i="1" dirty="0" smtClean="0">
                <a:solidFill>
                  <a:schemeClr val="tx1"/>
                </a:solidFill>
              </a:rPr>
              <a:t>.  </a:t>
            </a:r>
            <a:r>
              <a:rPr lang="en-US" b="0" dirty="0" smtClean="0">
                <a:solidFill>
                  <a:schemeClr val="tx1"/>
                </a:solidFill>
              </a:rPr>
              <a:t>The father and the mother may sign a </a:t>
            </a:r>
            <a:r>
              <a:rPr lang="en-US" b="1" i="1" dirty="0" smtClean="0">
                <a:solidFill>
                  <a:schemeClr val="tx1"/>
                </a:solidFill>
              </a:rPr>
              <a:t>VPA</a:t>
            </a:r>
            <a:r>
              <a:rPr lang="en-US" b="0" i="1" dirty="0" smtClean="0">
                <a:solidFill>
                  <a:schemeClr val="tx1"/>
                </a:solidFill>
              </a:rPr>
              <a:t> </a:t>
            </a:r>
            <a:r>
              <a:rPr lang="en-US" b="0" dirty="0" smtClean="0">
                <a:solidFill>
                  <a:schemeClr val="tx1"/>
                </a:solidFill>
              </a:rPr>
              <a:t>form after their baby is born.  </a:t>
            </a:r>
            <a:r>
              <a:rPr lang="en-US" b="1" dirty="0" smtClean="0">
                <a:solidFill>
                  <a:schemeClr val="tx1"/>
                </a:solidFill>
              </a:rPr>
              <a:t>Completing and mailing this form to Vital Records fully establishes paternity, and has the same effect as a judgment of paternity.</a:t>
            </a:r>
            <a:endParaRPr lang="en-US" b="1" i="1" dirty="0">
              <a:solidFill>
                <a:schemeClr val="tx1"/>
              </a:solidFill>
            </a:endParaRPr>
          </a:p>
          <a:p>
            <a:endParaRPr lang="en-US" sz="1100" b="0" dirty="0" smtClean="0">
              <a:solidFill>
                <a:schemeClr val="tx1"/>
              </a:solidFill>
            </a:endParaRPr>
          </a:p>
          <a:p>
            <a:r>
              <a:rPr lang="en-US" b="0" dirty="0" smtClean="0">
                <a:solidFill>
                  <a:schemeClr val="tx1"/>
                </a:solidFill>
              </a:rPr>
              <a:t>If either parent wants genetic testing, </a:t>
            </a:r>
            <a:r>
              <a:rPr lang="en-US" dirty="0" smtClean="0">
                <a:solidFill>
                  <a:schemeClr val="tx1"/>
                </a:solidFill>
              </a:rPr>
              <a:t>the parents should not sign the form until they receive the test results</a:t>
            </a:r>
            <a:r>
              <a:rPr lang="en-US" b="0" dirty="0" smtClean="0">
                <a:solidFill>
                  <a:schemeClr val="tx1"/>
                </a:solidFill>
              </a:rPr>
              <a:t>.  Parents should contact the Child </a:t>
            </a:r>
            <a:r>
              <a:rPr lang="en-US" b="0" dirty="0">
                <a:solidFill>
                  <a:schemeClr val="tx1"/>
                </a:solidFill>
              </a:rPr>
              <a:t>S</a:t>
            </a:r>
            <a:r>
              <a:rPr lang="en-US" b="0" dirty="0" smtClean="0">
                <a:solidFill>
                  <a:schemeClr val="tx1"/>
                </a:solidFill>
              </a:rPr>
              <a:t>upport office to arrange for genetic tests prior to signing the </a:t>
            </a:r>
            <a:r>
              <a:rPr lang="en-US" b="1" dirty="0" smtClean="0">
                <a:solidFill>
                  <a:schemeClr val="tx1"/>
                </a:solidFill>
              </a:rPr>
              <a:t>VPA</a:t>
            </a:r>
            <a:r>
              <a:rPr lang="en-US" dirty="0" smtClean="0">
                <a:solidFill>
                  <a:schemeClr val="tx1"/>
                </a:solidFill>
              </a:rPr>
              <a:t>.  </a:t>
            </a:r>
            <a:r>
              <a:rPr lang="en-US" b="0" dirty="0" smtClean="0">
                <a:solidFill>
                  <a:schemeClr val="tx1"/>
                </a:solidFill>
              </a:rPr>
              <a:t>Once paternity is established by a </a:t>
            </a:r>
            <a:r>
              <a:rPr lang="en-US" b="1" dirty="0" smtClean="0">
                <a:solidFill>
                  <a:schemeClr val="tx1"/>
                </a:solidFill>
              </a:rPr>
              <a:t>VPA</a:t>
            </a:r>
            <a:r>
              <a:rPr lang="en-US" b="0" dirty="0" smtClean="0">
                <a:solidFill>
                  <a:schemeClr val="tx1"/>
                </a:solidFill>
              </a:rPr>
              <a:t> it is difficult to change.</a:t>
            </a:r>
            <a:endParaRPr lang="en-US" b="0" dirty="0">
              <a:solidFill>
                <a:schemeClr val="tx1"/>
              </a:solidFill>
            </a:endParaRPr>
          </a:p>
        </p:txBody>
      </p:sp>
      <p:sp>
        <p:nvSpPr>
          <p:cNvPr id="4" name="Title 1"/>
          <p:cNvSpPr txBox="1">
            <a:spLocks/>
          </p:cNvSpPr>
          <p:nvPr/>
        </p:nvSpPr>
        <p:spPr>
          <a:xfrm>
            <a:off x="551280" y="152400"/>
            <a:ext cx="804144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2"/>
                </a:solidFill>
                <a:latin typeface="Cambria" pitchFamily="18" charset="0"/>
              </a:rPr>
              <a:t>How is paternity legally established?</a:t>
            </a:r>
            <a:endParaRPr lang="en-US" sz="3600" b="1" dirty="0"/>
          </a:p>
        </p:txBody>
      </p:sp>
    </p:spTree>
    <p:extLst>
      <p:ext uri="{BB962C8B-B14F-4D97-AF65-F5344CB8AC3E}">
        <p14:creationId xmlns:p14="http://schemas.microsoft.com/office/powerpoint/2010/main" val="419509631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solidFill>
              </a:rPr>
              <a:t>How can a VPA be Rescinded?</a:t>
            </a:r>
            <a:endParaRPr lang="en-US" dirty="0"/>
          </a:p>
        </p:txBody>
      </p:sp>
      <p:sp>
        <p:nvSpPr>
          <p:cNvPr id="3" name="Content Placeholder 2"/>
          <p:cNvSpPr>
            <a:spLocks noGrp="1"/>
          </p:cNvSpPr>
          <p:nvPr>
            <p:ph idx="1"/>
          </p:nvPr>
        </p:nvSpPr>
        <p:spPr/>
        <p:txBody>
          <a:bodyPr>
            <a:normAutofit/>
          </a:bodyPr>
          <a:lstStyle/>
          <a:p>
            <a:r>
              <a:rPr lang="en-US" sz="2200" dirty="0">
                <a:solidFill>
                  <a:schemeClr val="tx1"/>
                </a:solidFill>
              </a:rPr>
              <a:t>A VPA may be rescinded pursuant to </a:t>
            </a:r>
            <a:r>
              <a:rPr lang="en-US" sz="2200" b="1" i="1" dirty="0">
                <a:solidFill>
                  <a:schemeClr val="tx1"/>
                </a:solidFill>
              </a:rPr>
              <a:t>Wis. Stat. </a:t>
            </a:r>
            <a:r>
              <a:rPr lang="en-US" sz="2200" b="1" i="1" dirty="0" smtClean="0">
                <a:solidFill>
                  <a:schemeClr val="tx1"/>
                </a:solidFill>
              </a:rPr>
              <a:t>§ 69.15(3m)</a:t>
            </a:r>
            <a:r>
              <a:rPr lang="en-US" sz="2200" dirty="0">
                <a:solidFill>
                  <a:schemeClr val="tx1"/>
                </a:solidFill>
              </a:rPr>
              <a:t>.</a:t>
            </a:r>
            <a:r>
              <a:rPr lang="en-US" sz="2200" i="1" dirty="0" smtClean="0">
                <a:solidFill>
                  <a:schemeClr val="tx1"/>
                </a:solidFill>
              </a:rPr>
              <a:t> </a:t>
            </a:r>
            <a:r>
              <a:rPr lang="en-US" sz="2200" dirty="0" smtClean="0">
                <a:solidFill>
                  <a:schemeClr val="tx1"/>
                </a:solidFill>
              </a:rPr>
              <a:t>It </a:t>
            </a:r>
            <a:r>
              <a:rPr lang="en-US" sz="2200" dirty="0">
                <a:solidFill>
                  <a:schemeClr val="tx1"/>
                </a:solidFill>
              </a:rPr>
              <a:t>must be rescinded within 60 days of signing and before a court makes orders in an action affecting the family. </a:t>
            </a:r>
            <a:endParaRPr lang="en-US" sz="2200" dirty="0" smtClean="0">
              <a:solidFill>
                <a:schemeClr val="tx1"/>
              </a:solidFill>
            </a:endParaRPr>
          </a:p>
          <a:p>
            <a:pPr marL="0" indent="0">
              <a:buNone/>
            </a:pPr>
            <a:endParaRPr lang="en-US" sz="2200" dirty="0" smtClean="0">
              <a:solidFill>
                <a:schemeClr val="tx1"/>
              </a:solidFill>
            </a:endParaRPr>
          </a:p>
          <a:p>
            <a:r>
              <a:rPr lang="en-US" sz="2200" dirty="0" smtClean="0">
                <a:solidFill>
                  <a:schemeClr val="tx1"/>
                </a:solidFill>
              </a:rPr>
              <a:t> </a:t>
            </a:r>
            <a:r>
              <a:rPr lang="en-US" sz="2200" dirty="0">
                <a:solidFill>
                  <a:schemeClr val="tx1"/>
                </a:solidFill>
              </a:rPr>
              <a:t>A VPA does not create rights regarding custody, placement, and support. An action needs to be filed pursuant to </a:t>
            </a:r>
            <a:r>
              <a:rPr lang="en-US" sz="2200" b="1" i="1" dirty="0">
                <a:solidFill>
                  <a:schemeClr val="tx1"/>
                </a:solidFill>
              </a:rPr>
              <a:t>Wis. Stat. </a:t>
            </a:r>
            <a:r>
              <a:rPr lang="en-US" sz="2200" b="1" i="1" dirty="0" smtClean="0">
                <a:solidFill>
                  <a:schemeClr val="tx1"/>
                </a:solidFill>
              </a:rPr>
              <a:t>§ 767.805(4</a:t>
            </a:r>
            <a:r>
              <a:rPr lang="en-US" sz="2200" b="1" i="1" dirty="0">
                <a:solidFill>
                  <a:schemeClr val="tx1"/>
                </a:solidFill>
              </a:rPr>
              <a:t>)</a:t>
            </a:r>
            <a:r>
              <a:rPr lang="en-US" sz="2200" i="1" dirty="0">
                <a:solidFill>
                  <a:schemeClr val="tx1"/>
                </a:solidFill>
              </a:rPr>
              <a:t> </a:t>
            </a:r>
            <a:r>
              <a:rPr lang="en-US" sz="2200" dirty="0">
                <a:solidFill>
                  <a:schemeClr val="tx1"/>
                </a:solidFill>
              </a:rPr>
              <a:t>to request a court order regarding the parents rights and responsibilities.</a:t>
            </a:r>
          </a:p>
          <a:p>
            <a:pPr marL="0" indent="0">
              <a:buNone/>
            </a:pPr>
            <a:endParaRPr lang="en-US" dirty="0"/>
          </a:p>
        </p:txBody>
      </p:sp>
    </p:spTree>
    <p:extLst>
      <p:ext uri="{BB962C8B-B14F-4D97-AF65-F5344CB8AC3E}">
        <p14:creationId xmlns:p14="http://schemas.microsoft.com/office/powerpoint/2010/main" val="357417669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66482"/>
          </a:xfrm>
        </p:spPr>
        <p:txBody>
          <a:bodyPr>
            <a:noAutofit/>
          </a:bodyPr>
          <a:lstStyle/>
          <a:p>
            <a:r>
              <a:rPr lang="en-US" sz="3600" b="1" dirty="0" smtClean="0">
                <a:solidFill>
                  <a:schemeClr val="accent2"/>
                </a:solidFill>
              </a:rPr>
              <a:t>How is paternity legally established?</a:t>
            </a:r>
            <a:endParaRPr lang="en-US" sz="3600" b="1" dirty="0">
              <a:solidFill>
                <a:schemeClr val="accent2"/>
              </a:solidFill>
            </a:endParaRPr>
          </a:p>
        </p:txBody>
      </p:sp>
      <p:sp>
        <p:nvSpPr>
          <p:cNvPr id="3" name="Content Placeholder 2"/>
          <p:cNvSpPr>
            <a:spLocks noGrp="1"/>
          </p:cNvSpPr>
          <p:nvPr>
            <p:ph idx="1"/>
          </p:nvPr>
        </p:nvSpPr>
        <p:spPr>
          <a:xfrm>
            <a:off x="152400" y="1219200"/>
            <a:ext cx="8686800" cy="5257800"/>
          </a:xfrm>
        </p:spPr>
        <p:txBody>
          <a:bodyPr>
            <a:noAutofit/>
          </a:bodyPr>
          <a:lstStyle/>
          <a:p>
            <a:pPr marL="457200" indent="-457200">
              <a:buAutoNum type="arabicParenR" startAt="2"/>
            </a:pPr>
            <a:r>
              <a:rPr lang="en-US" sz="2200" b="1" dirty="0" smtClean="0">
                <a:solidFill>
                  <a:schemeClr val="tx1"/>
                </a:solidFill>
              </a:rPr>
              <a:t>Court Ruling</a:t>
            </a:r>
          </a:p>
          <a:p>
            <a:pPr marL="0" indent="0" algn="ctr">
              <a:buNone/>
            </a:pPr>
            <a:r>
              <a:rPr lang="en-US" sz="2200" b="1" dirty="0" smtClean="0">
                <a:solidFill>
                  <a:schemeClr val="tx1"/>
                </a:solidFill>
              </a:rPr>
              <a:t>First Appearance in a Paternity Case.  </a:t>
            </a:r>
            <a:r>
              <a:rPr lang="en-US" sz="2200" b="1" i="1" dirty="0" smtClean="0">
                <a:solidFill>
                  <a:schemeClr val="tx1"/>
                </a:solidFill>
              </a:rPr>
              <a:t>Wis. Stat. § 767.863</a:t>
            </a:r>
            <a:endParaRPr lang="en-US" sz="2200" b="1" dirty="0" smtClean="0">
              <a:solidFill>
                <a:schemeClr val="tx1"/>
              </a:solidFill>
            </a:endParaRPr>
          </a:p>
          <a:p>
            <a:pPr lvl="1"/>
            <a:r>
              <a:rPr lang="en-US" sz="2100" dirty="0" smtClean="0">
                <a:solidFill>
                  <a:schemeClr val="tx1"/>
                </a:solidFill>
              </a:rPr>
              <a:t>At the first appearance the court advises the parties of their rights.  These include the right to an attorney and the right to genetic tests.  </a:t>
            </a:r>
            <a:r>
              <a:rPr lang="en-US" sz="2100" b="1" i="1" dirty="0" smtClean="0">
                <a:solidFill>
                  <a:schemeClr val="tx1"/>
                </a:solidFill>
              </a:rPr>
              <a:t>Wis. Stat. § 767.813(5g)</a:t>
            </a:r>
            <a:endParaRPr lang="en-US" sz="2100" b="1" dirty="0" smtClean="0">
              <a:solidFill>
                <a:schemeClr val="tx1"/>
              </a:solidFill>
            </a:endParaRPr>
          </a:p>
          <a:p>
            <a:pPr lvl="1"/>
            <a:r>
              <a:rPr lang="en-US" sz="2100" dirty="0">
                <a:solidFill>
                  <a:schemeClr val="tx1"/>
                </a:solidFill>
              </a:rPr>
              <a:t> </a:t>
            </a:r>
            <a:r>
              <a:rPr lang="en-US" sz="2100" dirty="0" smtClean="0">
                <a:solidFill>
                  <a:schemeClr val="tx1"/>
                </a:solidFill>
              </a:rPr>
              <a:t>   It is strongly advised that genetic tests are requested at the first appearance.  </a:t>
            </a:r>
          </a:p>
          <a:p>
            <a:pPr lvl="1"/>
            <a:r>
              <a:rPr lang="en-US" sz="2100" dirty="0">
                <a:solidFill>
                  <a:schemeClr val="tx1"/>
                </a:solidFill>
              </a:rPr>
              <a:t> </a:t>
            </a:r>
            <a:r>
              <a:rPr lang="en-US" sz="2100" dirty="0" smtClean="0">
                <a:solidFill>
                  <a:schemeClr val="tx1"/>
                </a:solidFill>
              </a:rPr>
              <a:t>   If tests are requested the parties and child are tested and a new court date is set for the results.</a:t>
            </a:r>
            <a:endParaRPr lang="en-US" sz="2100" dirty="0">
              <a:solidFill>
                <a:schemeClr val="tx1"/>
              </a:solidFill>
            </a:endParaRPr>
          </a:p>
          <a:p>
            <a:pPr lvl="1"/>
            <a:r>
              <a:rPr lang="en-US" sz="2100" dirty="0" smtClean="0">
                <a:solidFill>
                  <a:schemeClr val="tx1"/>
                </a:solidFill>
              </a:rPr>
              <a:t>If more than one man was sexually active with the mother at the time of the child’s conception, the court will order mandatory tests.</a:t>
            </a:r>
            <a:endParaRPr lang="en-US" sz="2100" dirty="0">
              <a:solidFill>
                <a:schemeClr val="tx1"/>
              </a:solidFill>
            </a:endParaRPr>
          </a:p>
          <a:p>
            <a:pPr lvl="1"/>
            <a:r>
              <a:rPr lang="en-US" sz="2100" dirty="0" smtClean="0">
                <a:solidFill>
                  <a:schemeClr val="tx1"/>
                </a:solidFill>
              </a:rPr>
              <a:t>If the case is not a mandatory test case, and neither party wants a genetic test, the parties may sign an admission of paternity.   The court will then enter a judgment and address custody, placement, support, and other issues.</a:t>
            </a:r>
          </a:p>
        </p:txBody>
      </p:sp>
      <p:pic>
        <p:nvPicPr>
          <p:cNvPr id="1026" name="Picture 2" descr="C:\Documents and Settings\cherylberry\Local Settings\Temporary Internet Files\Content.IE5\NFC6MZWP\MC900292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2128"/>
            <a:ext cx="2209800" cy="11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7003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5638800" cy="1087437"/>
          </a:xfrm>
        </p:spPr>
        <p:txBody>
          <a:bodyPr/>
          <a:lstStyle/>
          <a:p>
            <a:r>
              <a:rPr lang="en-US" sz="3600" b="1" dirty="0">
                <a:solidFill>
                  <a:schemeClr val="accent2"/>
                </a:solidFill>
              </a:rPr>
              <a:t>How is paternity legally established?</a:t>
            </a:r>
            <a:endParaRPr lang="en-US" sz="3600" dirty="0">
              <a:solidFill>
                <a:schemeClr val="accent2"/>
              </a:solidFill>
            </a:endParaRPr>
          </a:p>
        </p:txBody>
      </p:sp>
      <p:sp>
        <p:nvSpPr>
          <p:cNvPr id="3" name="Content Placeholder 2"/>
          <p:cNvSpPr>
            <a:spLocks noGrp="1"/>
          </p:cNvSpPr>
          <p:nvPr>
            <p:ph idx="1"/>
          </p:nvPr>
        </p:nvSpPr>
        <p:spPr>
          <a:xfrm>
            <a:off x="838200" y="1752600"/>
            <a:ext cx="7924800" cy="4648200"/>
          </a:xfrm>
        </p:spPr>
        <p:txBody>
          <a:bodyPr>
            <a:normAutofit/>
          </a:bodyPr>
          <a:lstStyle/>
          <a:p>
            <a:pPr marL="457200" indent="-457200">
              <a:buAutoNum type="arabicParenR" startAt="2"/>
            </a:pPr>
            <a:r>
              <a:rPr lang="en-US" b="1" dirty="0" smtClean="0">
                <a:solidFill>
                  <a:schemeClr val="tx1"/>
                </a:solidFill>
              </a:rPr>
              <a:t>Court Ruling continued…</a:t>
            </a:r>
          </a:p>
          <a:p>
            <a:pPr marL="0" indent="0">
              <a:buNone/>
            </a:pPr>
            <a:endParaRPr lang="en-US" b="1" dirty="0" smtClean="0">
              <a:solidFill>
                <a:schemeClr val="tx1"/>
              </a:solidFill>
            </a:endParaRPr>
          </a:p>
          <a:p>
            <a:r>
              <a:rPr lang="en-US" dirty="0" smtClean="0">
                <a:solidFill>
                  <a:schemeClr val="tx1"/>
                </a:solidFill>
              </a:rPr>
              <a:t>If the man does not appear at the scheduled time and place, the court may still enter a default judgment and name the man as the father.  A default paternity judgment is effective on the date the judgment of paternity is entered.  Once the judgment is entered, the court may order child support.  The court will also enter orders concerning custody, placement, birth expenses, and health insurance.  </a:t>
            </a:r>
            <a:r>
              <a:rPr lang="en-US" b="1" i="1" dirty="0" smtClean="0">
                <a:solidFill>
                  <a:schemeClr val="tx1"/>
                </a:solidFill>
              </a:rPr>
              <a:t>Wis. Stat. § 767.893 (2)</a:t>
            </a:r>
            <a:endParaRPr lang="en-US" b="1" dirty="0" smtClean="0">
              <a:solidFill>
                <a:schemeClr val="tx1"/>
              </a:solidFill>
            </a:endParaRPr>
          </a:p>
          <a:p>
            <a:endParaRPr lang="en-US" sz="900" dirty="0"/>
          </a:p>
        </p:txBody>
      </p:sp>
      <p:pic>
        <p:nvPicPr>
          <p:cNvPr id="5" name="Picture 2" descr="C:\Documents and Settings\cherylberry\Local Settings\Temporary Internet Files\Content.IE5\NFC6MZWP\MC900292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2128"/>
            <a:ext cx="2209800" cy="11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6140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Reopening a Paternity Judgment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2200" dirty="0" smtClean="0">
                <a:solidFill>
                  <a:schemeClr val="tx1"/>
                </a:solidFill>
              </a:rPr>
              <a:t>A default judgment may be reopened within one year after the entry of a judgment, or at anytime upon a motion or petition for good cause shown.</a:t>
            </a:r>
          </a:p>
          <a:p>
            <a:pPr marL="0" indent="0">
              <a:buNone/>
            </a:pPr>
            <a:r>
              <a:rPr lang="en-US" sz="2200" i="1" dirty="0" smtClean="0">
                <a:solidFill>
                  <a:schemeClr val="tx1"/>
                </a:solidFill>
              </a:rPr>
              <a:t>   </a:t>
            </a:r>
            <a:r>
              <a:rPr lang="en-US" sz="2200" b="1" i="1" dirty="0" smtClean="0">
                <a:solidFill>
                  <a:schemeClr val="tx1"/>
                </a:solidFill>
              </a:rPr>
              <a:t>Wis. Stat. 767.893(3)</a:t>
            </a:r>
          </a:p>
          <a:p>
            <a:pPr marL="0" indent="0">
              <a:buNone/>
            </a:pPr>
            <a:endParaRPr lang="en-US" sz="2200" dirty="0">
              <a:solidFill>
                <a:schemeClr val="tx1"/>
              </a:solidFill>
            </a:endParaRPr>
          </a:p>
          <a:p>
            <a:r>
              <a:rPr lang="en-US" sz="2200" dirty="0" smtClean="0">
                <a:solidFill>
                  <a:schemeClr val="tx1"/>
                </a:solidFill>
              </a:rPr>
              <a:t>A default judgment may also be reopened by a motion pursuant to </a:t>
            </a:r>
            <a:r>
              <a:rPr lang="en-US" sz="2200" b="1" i="1" dirty="0" smtClean="0">
                <a:solidFill>
                  <a:schemeClr val="tx1"/>
                </a:solidFill>
              </a:rPr>
              <a:t>Wis. Stat. § 806.07</a:t>
            </a:r>
          </a:p>
          <a:p>
            <a:endParaRPr lang="en-US" sz="2200" i="1" dirty="0">
              <a:solidFill>
                <a:schemeClr val="tx1"/>
              </a:solidFill>
            </a:endParaRPr>
          </a:p>
          <a:p>
            <a:r>
              <a:rPr lang="en-US" sz="2200" dirty="0" smtClean="0">
                <a:solidFill>
                  <a:schemeClr val="tx1"/>
                </a:solidFill>
              </a:rPr>
              <a:t>A VPA may be voided by a motion or petition at any time pursuant to </a:t>
            </a:r>
            <a:r>
              <a:rPr lang="en-US" sz="2200" b="1" i="1" dirty="0" smtClean="0">
                <a:solidFill>
                  <a:schemeClr val="tx1"/>
                </a:solidFill>
              </a:rPr>
              <a:t>Wis. Stat. § 767.805(5)</a:t>
            </a:r>
            <a:r>
              <a:rPr lang="en-US" sz="2200" b="1" dirty="0" smtClean="0">
                <a:solidFill>
                  <a:schemeClr val="tx1"/>
                </a:solidFill>
              </a:rPr>
              <a:t> </a:t>
            </a:r>
            <a:r>
              <a:rPr lang="en-US" sz="2200" dirty="0" smtClean="0">
                <a:solidFill>
                  <a:schemeClr val="tx1"/>
                </a:solidFill>
              </a:rPr>
              <a:t>if a party can demonstrate facts that show fraud, duress, or a mistake of fact</a:t>
            </a:r>
          </a:p>
          <a:p>
            <a:endParaRPr lang="en-US" i="1" dirty="0"/>
          </a:p>
          <a:p>
            <a:endParaRPr lang="en-US" i="1" dirty="0"/>
          </a:p>
        </p:txBody>
      </p:sp>
    </p:spTree>
    <p:extLst>
      <p:ext uri="{BB962C8B-B14F-4D97-AF65-F5344CB8AC3E}">
        <p14:creationId xmlns:p14="http://schemas.microsoft.com/office/powerpoint/2010/main" val="173963200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2"/>
            <a:ext cx="8041440" cy="761999"/>
          </a:xfrm>
        </p:spPr>
        <p:txBody>
          <a:bodyPr/>
          <a:lstStyle/>
          <a:p>
            <a:r>
              <a:rPr lang="en-US" b="1" dirty="0" smtClean="0">
                <a:solidFill>
                  <a:schemeClr val="accent5">
                    <a:lumMod val="75000"/>
                  </a:schemeClr>
                </a:solidFill>
              </a:rPr>
              <a:t>Custody = Decision Making</a:t>
            </a:r>
            <a:endParaRPr lang="en-US" b="1" dirty="0">
              <a:solidFill>
                <a:schemeClr val="accent5">
                  <a:lumMod val="75000"/>
                </a:schemeClr>
              </a:solidFill>
            </a:endParaRPr>
          </a:p>
        </p:txBody>
      </p:sp>
      <p:sp>
        <p:nvSpPr>
          <p:cNvPr id="3" name="Content Placeholder 2"/>
          <p:cNvSpPr>
            <a:spLocks noGrp="1"/>
          </p:cNvSpPr>
          <p:nvPr>
            <p:ph idx="1"/>
          </p:nvPr>
        </p:nvSpPr>
        <p:spPr>
          <a:xfrm>
            <a:off x="914400" y="1676400"/>
            <a:ext cx="7467600" cy="4343400"/>
          </a:xfrm>
        </p:spPr>
        <p:txBody>
          <a:bodyPr>
            <a:noAutofit/>
          </a:bodyPr>
          <a:lstStyle/>
          <a:p>
            <a:pPr marL="0" indent="0">
              <a:buNone/>
            </a:pPr>
            <a:r>
              <a:rPr lang="en-US" sz="2200" dirty="0" smtClean="0">
                <a:solidFill>
                  <a:schemeClr val="tx1"/>
                </a:solidFill>
              </a:rPr>
              <a:t>Custody is the authority given to one or both parents by the court to make major decisions regarding the child.  Major decisions include, but are not limited to: </a:t>
            </a:r>
          </a:p>
          <a:p>
            <a:r>
              <a:rPr lang="en-US" sz="2200" dirty="0" smtClean="0">
                <a:solidFill>
                  <a:schemeClr val="tx1"/>
                </a:solidFill>
              </a:rPr>
              <a:t>Choice of religion</a:t>
            </a:r>
          </a:p>
          <a:p>
            <a:r>
              <a:rPr lang="en-US" sz="2200" dirty="0" smtClean="0">
                <a:solidFill>
                  <a:schemeClr val="tx1"/>
                </a:solidFill>
              </a:rPr>
              <a:t>Choice of schools</a:t>
            </a:r>
          </a:p>
          <a:p>
            <a:r>
              <a:rPr lang="en-US" sz="2200" dirty="0">
                <a:solidFill>
                  <a:schemeClr val="tx1"/>
                </a:solidFill>
              </a:rPr>
              <a:t>C</a:t>
            </a:r>
            <a:r>
              <a:rPr lang="en-US" sz="2200" dirty="0" smtClean="0">
                <a:solidFill>
                  <a:schemeClr val="tx1"/>
                </a:solidFill>
              </a:rPr>
              <a:t>onsent to marry</a:t>
            </a:r>
          </a:p>
          <a:p>
            <a:r>
              <a:rPr lang="en-US" sz="2200" dirty="0">
                <a:solidFill>
                  <a:schemeClr val="tx1"/>
                </a:solidFill>
              </a:rPr>
              <a:t>C</a:t>
            </a:r>
            <a:r>
              <a:rPr lang="en-US" sz="2200" dirty="0" smtClean="0">
                <a:solidFill>
                  <a:schemeClr val="tx1"/>
                </a:solidFill>
              </a:rPr>
              <a:t>onsent to join the military</a:t>
            </a:r>
          </a:p>
          <a:p>
            <a:r>
              <a:rPr lang="en-US" sz="2200" dirty="0">
                <a:solidFill>
                  <a:schemeClr val="tx1"/>
                </a:solidFill>
              </a:rPr>
              <a:t>C</a:t>
            </a:r>
            <a:r>
              <a:rPr lang="en-US" sz="2200" dirty="0" smtClean="0">
                <a:solidFill>
                  <a:schemeClr val="tx1"/>
                </a:solidFill>
              </a:rPr>
              <a:t>onsent to obtain a driver’s license</a:t>
            </a:r>
          </a:p>
          <a:p>
            <a:r>
              <a:rPr lang="en-US" sz="2200" dirty="0" smtClean="0">
                <a:solidFill>
                  <a:schemeClr val="tx1"/>
                </a:solidFill>
              </a:rPr>
              <a:t>Authorization for non-emergency health care</a:t>
            </a:r>
            <a:endParaRPr lang="en-US" sz="2200" dirty="0">
              <a:solidFill>
                <a:schemeClr val="tx1"/>
              </a:solidFill>
            </a:endParaRPr>
          </a:p>
          <a:p>
            <a:pPr marL="0" indent="0">
              <a:buNone/>
            </a:pPr>
            <a:r>
              <a:rPr lang="en-US" sz="2200" b="1" i="1" dirty="0" smtClean="0">
                <a:solidFill>
                  <a:schemeClr val="tx1"/>
                </a:solidFill>
              </a:rPr>
              <a:t>    Wis. Stat. § 767.41, Wis. Stat. </a:t>
            </a:r>
            <a:r>
              <a:rPr lang="en-US" sz="2200" b="1" i="1" dirty="0" err="1" smtClean="0">
                <a:solidFill>
                  <a:schemeClr val="tx1"/>
                </a:solidFill>
              </a:rPr>
              <a:t>ch.</a:t>
            </a:r>
            <a:r>
              <a:rPr lang="en-US" sz="2200" b="1" i="1" dirty="0" smtClean="0">
                <a:solidFill>
                  <a:schemeClr val="tx1"/>
                </a:solidFill>
              </a:rPr>
              <a:t> 822</a:t>
            </a:r>
          </a:p>
        </p:txBody>
      </p:sp>
    </p:spTree>
    <p:extLst>
      <p:ext uri="{BB962C8B-B14F-4D97-AF65-F5344CB8AC3E}">
        <p14:creationId xmlns:p14="http://schemas.microsoft.com/office/powerpoint/2010/main" val="344823407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5">
                    <a:lumMod val="75000"/>
                  </a:schemeClr>
                </a:solidFill>
              </a:rPr>
              <a:t>Custody </a:t>
            </a:r>
            <a:endParaRPr lang="en-US" dirty="0"/>
          </a:p>
        </p:txBody>
      </p:sp>
      <p:sp>
        <p:nvSpPr>
          <p:cNvPr id="3" name="Content Placeholder 2"/>
          <p:cNvSpPr>
            <a:spLocks noGrp="1"/>
          </p:cNvSpPr>
          <p:nvPr>
            <p:ph idx="1"/>
          </p:nvPr>
        </p:nvSpPr>
        <p:spPr/>
        <p:txBody>
          <a:bodyPr>
            <a:normAutofit/>
          </a:bodyPr>
          <a:lstStyle/>
          <a:p>
            <a:r>
              <a:rPr lang="en-US" sz="2200" dirty="0" smtClean="0">
                <a:solidFill>
                  <a:schemeClr val="tx1"/>
                </a:solidFill>
              </a:rPr>
              <a:t>Joint custody means both parents are involved in making major decisions for the child.  Courts presume that it is in the best interest of the child to order joint custody.</a:t>
            </a:r>
          </a:p>
          <a:p>
            <a:endParaRPr lang="en-US" sz="2200" dirty="0" smtClean="0">
              <a:solidFill>
                <a:schemeClr val="tx1"/>
              </a:solidFill>
            </a:endParaRPr>
          </a:p>
          <a:p>
            <a:r>
              <a:rPr lang="en-US" sz="2200" dirty="0" smtClean="0">
                <a:solidFill>
                  <a:schemeClr val="tx1"/>
                </a:solidFill>
              </a:rPr>
              <a:t>If there has been domestic violence in the parent’s relationship or one of the parents has substance abuse problems, the court may order sole custody.</a:t>
            </a:r>
          </a:p>
          <a:p>
            <a:pPr marL="0" indent="0">
              <a:buNone/>
            </a:pPr>
            <a:r>
              <a:rPr lang="en-US" sz="2200" dirty="0" smtClean="0">
                <a:solidFill>
                  <a:schemeClr val="tx1"/>
                </a:solidFill>
              </a:rPr>
              <a:t>   </a:t>
            </a:r>
            <a:r>
              <a:rPr lang="en-US" sz="2200" b="1" i="1" dirty="0" smtClean="0">
                <a:solidFill>
                  <a:schemeClr val="tx1"/>
                </a:solidFill>
              </a:rPr>
              <a:t>Wis. Stat. § 767.41(2)</a:t>
            </a:r>
          </a:p>
        </p:txBody>
      </p:sp>
    </p:spTree>
    <p:extLst>
      <p:ext uri="{BB962C8B-B14F-4D97-AF65-F5344CB8AC3E}">
        <p14:creationId xmlns:p14="http://schemas.microsoft.com/office/powerpoint/2010/main" val="73352108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
            <a:ext cx="8041440" cy="1219200"/>
          </a:xfrm>
        </p:spPr>
        <p:txBody>
          <a:bodyPr/>
          <a:lstStyle/>
          <a:p>
            <a:r>
              <a:rPr lang="en-US" sz="4000" b="1" dirty="0" smtClean="0">
                <a:solidFill>
                  <a:srgbClr val="4E66B2">
                    <a:lumMod val="75000"/>
                  </a:srgbClr>
                </a:solidFill>
              </a:rPr>
              <a:t/>
            </a:r>
            <a:br>
              <a:rPr lang="en-US" sz="4000" b="1" dirty="0" smtClean="0">
                <a:solidFill>
                  <a:srgbClr val="4E66B2">
                    <a:lumMod val="75000"/>
                  </a:srgbClr>
                </a:solidFill>
              </a:rPr>
            </a:br>
            <a:r>
              <a:rPr lang="en-US" sz="4000" b="1" dirty="0" smtClean="0">
                <a:solidFill>
                  <a:schemeClr val="accent5">
                    <a:lumMod val="75000"/>
                  </a:schemeClr>
                </a:solidFill>
              </a:rPr>
              <a:t>Physical placement are periods of time a child spends in the care of a parent.</a:t>
            </a:r>
            <a:endParaRPr lang="en-US" sz="4000" dirty="0">
              <a:solidFill>
                <a:schemeClr val="accent5">
                  <a:lumMod val="75000"/>
                </a:schemeClr>
              </a:solidFill>
            </a:endParaRPr>
          </a:p>
        </p:txBody>
      </p:sp>
      <p:sp>
        <p:nvSpPr>
          <p:cNvPr id="3" name="Content Placeholder 2"/>
          <p:cNvSpPr>
            <a:spLocks noGrp="1"/>
          </p:cNvSpPr>
          <p:nvPr>
            <p:ph idx="1"/>
          </p:nvPr>
        </p:nvSpPr>
        <p:spPr>
          <a:xfrm>
            <a:off x="838200" y="2057400"/>
            <a:ext cx="7467600" cy="4114800"/>
          </a:xfrm>
        </p:spPr>
        <p:txBody>
          <a:bodyPr>
            <a:normAutofit/>
          </a:bodyPr>
          <a:lstStyle/>
          <a:p>
            <a:r>
              <a:rPr lang="en-US" sz="2300" dirty="0" smtClean="0">
                <a:solidFill>
                  <a:schemeClr val="tx1"/>
                </a:solidFill>
              </a:rPr>
              <a:t>Primary </a:t>
            </a:r>
            <a:r>
              <a:rPr lang="en-US" sz="2300" dirty="0">
                <a:solidFill>
                  <a:schemeClr val="tx1"/>
                </a:solidFill>
              </a:rPr>
              <a:t>placement is where the child lives most of the time.</a:t>
            </a:r>
          </a:p>
          <a:p>
            <a:r>
              <a:rPr lang="en-US" sz="2300" dirty="0">
                <a:solidFill>
                  <a:schemeClr val="tx1"/>
                </a:solidFill>
              </a:rPr>
              <a:t>Shared placement means the child lives with each parent at least 25% of the </a:t>
            </a:r>
            <a:r>
              <a:rPr lang="en-US" sz="2300" dirty="0" smtClean="0">
                <a:solidFill>
                  <a:schemeClr val="tx1"/>
                </a:solidFill>
              </a:rPr>
              <a:t>time (92 overnights per year).  </a:t>
            </a:r>
            <a:r>
              <a:rPr lang="en-US" sz="2300" dirty="0">
                <a:solidFill>
                  <a:schemeClr val="tx1"/>
                </a:solidFill>
              </a:rPr>
              <a:t>Both parents assume all costs in proportion to the number of days he or she cares for the child.  The time with each parent may or may not be equal</a:t>
            </a:r>
            <a:r>
              <a:rPr lang="en-US" sz="2300" dirty="0" smtClean="0">
                <a:solidFill>
                  <a:schemeClr val="tx1"/>
                </a:solidFill>
              </a:rPr>
              <a:t>.</a:t>
            </a:r>
          </a:p>
          <a:p>
            <a:pPr marL="0" indent="0">
              <a:buNone/>
            </a:pPr>
            <a:r>
              <a:rPr lang="en-US" sz="2300" i="1" dirty="0" smtClean="0">
                <a:solidFill>
                  <a:schemeClr val="tx1"/>
                </a:solidFill>
              </a:rPr>
              <a:t>   </a:t>
            </a:r>
            <a:r>
              <a:rPr lang="en-US" sz="2300" b="1" i="1" dirty="0" smtClean="0">
                <a:solidFill>
                  <a:schemeClr val="tx1"/>
                </a:solidFill>
              </a:rPr>
              <a:t>Wis. Stat. § 767.41</a:t>
            </a:r>
            <a:endParaRPr lang="en-US" sz="2300" b="1" i="1"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310071811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4"/>
            <a:ext cx="8041440" cy="1316037"/>
          </a:xfrm>
        </p:spPr>
        <p:txBody>
          <a:bodyPr/>
          <a:lstStyle/>
          <a:p>
            <a:r>
              <a:rPr lang="en-US" b="1" dirty="0" smtClean="0">
                <a:solidFill>
                  <a:schemeClr val="accent5">
                    <a:lumMod val="75000"/>
                  </a:schemeClr>
                </a:solidFill>
              </a:rPr>
              <a:t>The Percentages of Income Standard</a:t>
            </a:r>
            <a:endParaRPr lang="en-US" b="1" dirty="0">
              <a:solidFill>
                <a:schemeClr val="accent5">
                  <a:lumMod val="75000"/>
                </a:schemeClr>
              </a:solidFill>
            </a:endParaRPr>
          </a:p>
        </p:txBody>
      </p:sp>
      <p:sp>
        <p:nvSpPr>
          <p:cNvPr id="3" name="Content Placeholder 2"/>
          <p:cNvSpPr>
            <a:spLocks noGrp="1"/>
          </p:cNvSpPr>
          <p:nvPr>
            <p:ph idx="1"/>
          </p:nvPr>
        </p:nvSpPr>
        <p:spPr>
          <a:xfrm>
            <a:off x="838200" y="2057400"/>
            <a:ext cx="7467600" cy="3352800"/>
          </a:xfrm>
        </p:spPr>
        <p:txBody>
          <a:bodyPr>
            <a:normAutofit fontScale="77500" lnSpcReduction="20000"/>
          </a:bodyPr>
          <a:lstStyle/>
          <a:p>
            <a:r>
              <a:rPr lang="en-US" sz="2800" dirty="0" smtClean="0">
                <a:solidFill>
                  <a:schemeClr val="tx1"/>
                </a:solidFill>
              </a:rPr>
              <a:t>17% of income for 1 child</a:t>
            </a:r>
          </a:p>
          <a:p>
            <a:r>
              <a:rPr lang="en-US" sz="2800" dirty="0" smtClean="0">
                <a:solidFill>
                  <a:schemeClr val="tx1"/>
                </a:solidFill>
              </a:rPr>
              <a:t>25% of income for 2 children</a:t>
            </a:r>
          </a:p>
          <a:p>
            <a:r>
              <a:rPr lang="en-US" sz="2800" dirty="0" smtClean="0">
                <a:solidFill>
                  <a:schemeClr val="tx1"/>
                </a:solidFill>
              </a:rPr>
              <a:t>29% of income for 3 children</a:t>
            </a:r>
          </a:p>
          <a:p>
            <a:r>
              <a:rPr lang="en-US" sz="2800" dirty="0" smtClean="0">
                <a:solidFill>
                  <a:schemeClr val="tx1"/>
                </a:solidFill>
              </a:rPr>
              <a:t>31% of income for 4 children</a:t>
            </a:r>
          </a:p>
          <a:p>
            <a:r>
              <a:rPr lang="en-US" sz="2800" dirty="0" smtClean="0">
                <a:solidFill>
                  <a:schemeClr val="tx1"/>
                </a:solidFill>
              </a:rPr>
              <a:t>34% of income for 5 or more children</a:t>
            </a:r>
          </a:p>
          <a:p>
            <a:endParaRPr lang="en-US" sz="2800" dirty="0" smtClean="0">
              <a:solidFill>
                <a:schemeClr val="tx1"/>
              </a:solidFill>
            </a:endParaRPr>
          </a:p>
          <a:p>
            <a:r>
              <a:rPr lang="en-US" sz="2800" dirty="0" smtClean="0">
                <a:solidFill>
                  <a:schemeClr val="tx1"/>
                </a:solidFill>
              </a:rPr>
              <a:t>The support amount must be expressed as a fixed dollar amount if the case is a IVD case.</a:t>
            </a:r>
          </a:p>
          <a:p>
            <a:pPr>
              <a:buFont typeface="Arial" pitchFamily="34" charset="0"/>
              <a:buChar char="•"/>
            </a:pPr>
            <a:endParaRPr lang="en-US" sz="2800" dirty="0" smtClean="0">
              <a:solidFill>
                <a:schemeClr val="tx1"/>
              </a:solidFill>
            </a:endParaRPr>
          </a:p>
          <a:p>
            <a:pPr marL="0" indent="0">
              <a:buNone/>
            </a:pPr>
            <a:r>
              <a:rPr lang="en-US" sz="2800" b="1" i="1" dirty="0" smtClean="0">
                <a:solidFill>
                  <a:schemeClr val="tx1"/>
                </a:solidFill>
              </a:rPr>
              <a:t>Wis. Stat. § 767.511</a:t>
            </a:r>
            <a:r>
              <a:rPr lang="en-US" sz="2800" b="1" dirty="0" smtClean="0">
                <a:solidFill>
                  <a:schemeClr val="tx1"/>
                </a:solidFill>
              </a:rPr>
              <a:t>, </a:t>
            </a:r>
            <a:r>
              <a:rPr lang="en-US" sz="2800" b="1" i="1" dirty="0" smtClean="0">
                <a:solidFill>
                  <a:schemeClr val="tx1"/>
                </a:solidFill>
              </a:rPr>
              <a:t>Wis. Admin. Code </a:t>
            </a:r>
            <a:r>
              <a:rPr lang="en-US" sz="2800" b="1" i="1" dirty="0" err="1" smtClean="0">
                <a:solidFill>
                  <a:schemeClr val="tx1"/>
                </a:solidFill>
              </a:rPr>
              <a:t>DCF</a:t>
            </a:r>
            <a:r>
              <a:rPr lang="en-US" sz="2800" b="1" i="1" dirty="0" smtClean="0">
                <a:solidFill>
                  <a:schemeClr val="tx1"/>
                </a:solidFill>
              </a:rPr>
              <a:t> § 150.03</a:t>
            </a:r>
          </a:p>
          <a:p>
            <a:pPr marL="0" indent="0">
              <a:buNone/>
            </a:pPr>
            <a:endParaRPr lang="en-US" dirty="0" smtClean="0"/>
          </a:p>
        </p:txBody>
      </p:sp>
      <p:pic>
        <p:nvPicPr>
          <p:cNvPr id="6" name="Picture 2" descr="C:\Documents and Settings\cherylberry\Local Settings\Temporary Internet Files\Content.IE5\12XBRNLM\MC900361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181600"/>
            <a:ext cx="1847088" cy="151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65071"/>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7526"/>
            <a:ext cx="8041440" cy="756874"/>
          </a:xfrm>
        </p:spPr>
        <p:txBody>
          <a:bodyPr/>
          <a:lstStyle/>
          <a:p>
            <a:r>
              <a:rPr lang="en-US" b="1" dirty="0" smtClean="0">
                <a:solidFill>
                  <a:schemeClr val="accent5">
                    <a:lumMod val="75000"/>
                  </a:schemeClr>
                </a:solidFill>
              </a:rPr>
              <a:t>Serial Family Parents</a:t>
            </a:r>
            <a:endParaRPr lang="en-US" b="1" dirty="0">
              <a:solidFill>
                <a:schemeClr val="accent5">
                  <a:lumMod val="75000"/>
                </a:schemeClr>
              </a:solidFill>
            </a:endParaRPr>
          </a:p>
        </p:txBody>
      </p:sp>
      <p:sp>
        <p:nvSpPr>
          <p:cNvPr id="3" name="Content Placeholder 2"/>
          <p:cNvSpPr>
            <a:spLocks noGrp="1"/>
          </p:cNvSpPr>
          <p:nvPr>
            <p:ph idx="1"/>
          </p:nvPr>
        </p:nvSpPr>
        <p:spPr>
          <a:xfrm>
            <a:off x="457200" y="990600"/>
            <a:ext cx="8153400" cy="5638800"/>
          </a:xfrm>
        </p:spPr>
        <p:txBody>
          <a:bodyPr>
            <a:normAutofit/>
          </a:bodyPr>
          <a:lstStyle/>
          <a:p>
            <a:pPr marL="0" indent="0" algn="ctr">
              <a:buNone/>
            </a:pPr>
            <a:r>
              <a:rPr lang="en-US" sz="2200" dirty="0" smtClean="0">
                <a:solidFill>
                  <a:schemeClr val="tx1"/>
                </a:solidFill>
              </a:rPr>
              <a:t>If a parent supports more than one family, the court may adjust the parent’s income for later child support orders.  </a:t>
            </a:r>
            <a:r>
              <a:rPr lang="en-US" sz="2200" b="1" i="1" dirty="0" smtClean="0">
                <a:solidFill>
                  <a:schemeClr val="tx1"/>
                </a:solidFill>
              </a:rPr>
              <a:t>See Wis. Admin. Code DCF § 150.04(1)</a:t>
            </a:r>
          </a:p>
          <a:p>
            <a:pPr marL="0" indent="0" algn="ctr">
              <a:buNone/>
            </a:pPr>
            <a:endParaRPr lang="en-US" sz="2200" b="1" dirty="0" smtClean="0">
              <a:solidFill>
                <a:schemeClr val="tx1"/>
              </a:solidFill>
            </a:endParaRPr>
          </a:p>
          <a:p>
            <a:pPr marL="329184" lvl="1" indent="0">
              <a:buNone/>
            </a:pPr>
            <a:r>
              <a:rPr lang="en-US" sz="2000" b="1" dirty="0" smtClean="0">
                <a:solidFill>
                  <a:schemeClr val="tx1"/>
                </a:solidFill>
              </a:rPr>
              <a:t>Example:  A father has two children each with two mothers and  	has a monthly income of $2000.00.</a:t>
            </a:r>
          </a:p>
          <a:p>
            <a:pPr lvl="1"/>
            <a:r>
              <a:rPr lang="en-US" dirty="0" smtClean="0">
                <a:solidFill>
                  <a:schemeClr val="tx1"/>
                </a:solidFill>
              </a:rPr>
              <a:t>The Percentage of Income Standard would dictate the order for the first family be set at $500.00/month (25% of $2000.00).</a:t>
            </a:r>
          </a:p>
          <a:p>
            <a:pPr lvl="1"/>
            <a:r>
              <a:rPr lang="en-US" dirty="0" smtClean="0">
                <a:solidFill>
                  <a:schemeClr val="tx1"/>
                </a:solidFill>
              </a:rPr>
              <a:t>The order for the second family would then be set at $375.00/month (25% of $1500.00 – the new gross income after the first order is deducted).</a:t>
            </a:r>
          </a:p>
        </p:txBody>
      </p:sp>
    </p:spTree>
    <p:extLst>
      <p:ext uri="{BB962C8B-B14F-4D97-AF65-F5344CB8AC3E}">
        <p14:creationId xmlns:p14="http://schemas.microsoft.com/office/powerpoint/2010/main" val="212051836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62000" y="304800"/>
            <a:ext cx="7162800" cy="3048000"/>
          </a:xfrm>
        </p:spPr>
        <p:txBody>
          <a:bodyPr>
            <a:normAutofit fontScale="90000"/>
          </a:bodyPr>
          <a:lstStyle/>
          <a:p>
            <a:pPr lvl="0" algn="ctr">
              <a:spcBef>
                <a:spcPct val="20000"/>
              </a:spcBef>
              <a:spcAft>
                <a:spcPts val="600"/>
              </a:spcAft>
            </a:pPr>
            <a:r>
              <a:rPr lang="en-US" sz="3200" b="1" cap="none" spc="0" dirty="0" smtClean="0">
                <a:solidFill>
                  <a:srgbClr val="000000"/>
                </a:solidFill>
                <a:ea typeface="+mn-ea"/>
                <a:cs typeface="+mn-cs"/>
              </a:rPr>
              <a:t>This course </a:t>
            </a:r>
            <a:r>
              <a:rPr lang="en-US" sz="3200" b="1" cap="none" spc="0" dirty="0">
                <a:solidFill>
                  <a:srgbClr val="000000"/>
                </a:solidFill>
                <a:ea typeface="+mn-ea"/>
                <a:cs typeface="+mn-cs"/>
              </a:rPr>
              <a:t>will provide </a:t>
            </a:r>
            <a:r>
              <a:rPr lang="en-US" sz="3200" b="1" cap="none" spc="0" dirty="0" smtClean="0">
                <a:solidFill>
                  <a:srgbClr val="000000"/>
                </a:solidFill>
                <a:ea typeface="+mn-ea"/>
                <a:cs typeface="+mn-cs"/>
              </a:rPr>
              <a:t>a brief overview of a child support case, and provide information on the operations of Milwaukee County Child Support Services.</a:t>
            </a:r>
            <a:br>
              <a:rPr lang="en-US" sz="3200" b="1" cap="none" spc="0" dirty="0" smtClean="0">
                <a:solidFill>
                  <a:srgbClr val="000000"/>
                </a:solidFill>
                <a:ea typeface="+mn-ea"/>
                <a:cs typeface="+mn-cs"/>
              </a:rPr>
            </a:br>
            <a:r>
              <a:rPr lang="en-US" sz="3200" b="1" cap="none" spc="0" dirty="0">
                <a:solidFill>
                  <a:srgbClr val="000000"/>
                </a:solidFill>
                <a:latin typeface="Arial"/>
                <a:ea typeface="+mn-ea"/>
                <a:cs typeface="+mn-cs"/>
              </a:rPr>
              <a:t/>
            </a:r>
            <a:br>
              <a:rPr lang="en-US" sz="3200" b="1" cap="none" spc="0" dirty="0">
                <a:solidFill>
                  <a:srgbClr val="000000"/>
                </a:solidFill>
                <a:latin typeface="Arial"/>
                <a:ea typeface="+mn-ea"/>
                <a:cs typeface="+mn-cs"/>
              </a:rPr>
            </a:br>
            <a:endParaRPr lang="en-US" dirty="0"/>
          </a:p>
        </p:txBody>
      </p:sp>
      <p:pic>
        <p:nvPicPr>
          <p:cNvPr id="2050" name="Picture 2" descr="C:\Documents and Settings\cherylberry\Local Settings\Temporary Internet Files\Content.IE5\EG9R6C27\MP90040097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76600" y="3276601"/>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9312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5">
                    <a:lumMod val="75000"/>
                  </a:schemeClr>
                </a:solidFill>
              </a:rPr>
              <a:t>Low-Income Payers</a:t>
            </a:r>
            <a:endParaRPr lang="en-US" dirty="0"/>
          </a:p>
        </p:txBody>
      </p:sp>
      <p:sp>
        <p:nvSpPr>
          <p:cNvPr id="3" name="Content Placeholder 2"/>
          <p:cNvSpPr>
            <a:spLocks noGrp="1"/>
          </p:cNvSpPr>
          <p:nvPr>
            <p:ph idx="1"/>
          </p:nvPr>
        </p:nvSpPr>
        <p:spPr/>
        <p:txBody>
          <a:bodyPr>
            <a:normAutofit/>
          </a:bodyPr>
          <a:lstStyle/>
          <a:p>
            <a:r>
              <a:rPr lang="en-US" sz="2200" dirty="0" smtClean="0">
                <a:solidFill>
                  <a:schemeClr val="tx1"/>
                </a:solidFill>
              </a:rPr>
              <a:t>If the paying parent’s income is between 75% and 150% of the federal poverty level, the court may use the low-income payer guidelines.  </a:t>
            </a:r>
            <a:endParaRPr lang="en-US" sz="2200" dirty="0">
              <a:solidFill>
                <a:schemeClr val="tx1"/>
              </a:solidFill>
            </a:endParaRPr>
          </a:p>
          <a:p>
            <a:r>
              <a:rPr lang="en-US" sz="2200" dirty="0" smtClean="0">
                <a:solidFill>
                  <a:schemeClr val="tx1"/>
                </a:solidFill>
              </a:rPr>
              <a:t>Support amounts vary with parent’s monthly income and number of children.</a:t>
            </a:r>
            <a:endParaRPr lang="en-US" sz="2200" dirty="0">
              <a:solidFill>
                <a:schemeClr val="tx1"/>
              </a:solidFill>
            </a:endParaRPr>
          </a:p>
          <a:p>
            <a:pPr marL="0" indent="0">
              <a:buNone/>
            </a:pPr>
            <a:r>
              <a:rPr lang="en-US" sz="2200" b="1" i="1" dirty="0" smtClean="0">
                <a:solidFill>
                  <a:schemeClr val="tx1"/>
                </a:solidFill>
              </a:rPr>
              <a:t>    Wis. Admin. Code </a:t>
            </a:r>
            <a:r>
              <a:rPr lang="en-US" sz="2200" b="1" i="1" dirty="0" err="1" smtClean="0">
                <a:solidFill>
                  <a:schemeClr val="tx1"/>
                </a:solidFill>
              </a:rPr>
              <a:t>DCF</a:t>
            </a:r>
            <a:r>
              <a:rPr lang="en-US" sz="2200" b="1" i="1" dirty="0" smtClean="0">
                <a:solidFill>
                  <a:schemeClr val="tx1"/>
                </a:solidFill>
              </a:rPr>
              <a:t> § 150.04(4</a:t>
            </a:r>
            <a:r>
              <a:rPr lang="en-US" sz="3200" b="1" i="1" dirty="0" smtClean="0">
                <a:solidFill>
                  <a:schemeClr val="tx1"/>
                </a:solidFill>
              </a:rPr>
              <a:t>)</a:t>
            </a:r>
            <a:endParaRPr lang="en-US" sz="3200" b="1" i="1" dirty="0">
              <a:solidFill>
                <a:schemeClr val="tx1"/>
              </a:solidFill>
            </a:endParaRPr>
          </a:p>
        </p:txBody>
      </p:sp>
    </p:spTree>
    <p:extLst>
      <p:ext uri="{BB962C8B-B14F-4D97-AF65-F5344CB8AC3E}">
        <p14:creationId xmlns:p14="http://schemas.microsoft.com/office/powerpoint/2010/main" val="223518525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Shared Placement Formula</a:t>
            </a:r>
            <a:br>
              <a:rPr lang="en-US" b="1" dirty="0" smtClean="0">
                <a:solidFill>
                  <a:schemeClr val="accent5">
                    <a:lumMod val="75000"/>
                  </a:schemeClr>
                </a:solidFill>
              </a:rPr>
            </a:br>
            <a:r>
              <a:rPr lang="en-US" dirty="0"/>
              <a:t>	</a:t>
            </a:r>
          </a:p>
        </p:txBody>
      </p:sp>
      <p:sp>
        <p:nvSpPr>
          <p:cNvPr id="3" name="Content Placeholder 2"/>
          <p:cNvSpPr>
            <a:spLocks noGrp="1"/>
          </p:cNvSpPr>
          <p:nvPr>
            <p:ph idx="1"/>
          </p:nvPr>
        </p:nvSpPr>
        <p:spPr>
          <a:xfrm>
            <a:off x="838200" y="1295400"/>
            <a:ext cx="7467600" cy="5029200"/>
          </a:xfrm>
        </p:spPr>
        <p:txBody>
          <a:bodyPr>
            <a:normAutofit/>
          </a:bodyPr>
          <a:lstStyle/>
          <a:p>
            <a:endParaRPr lang="en-US" dirty="0"/>
          </a:p>
          <a:p>
            <a:r>
              <a:rPr lang="en-US" dirty="0" smtClean="0"/>
              <a:t> </a:t>
            </a:r>
            <a:r>
              <a:rPr lang="en-US" sz="2200" dirty="0" smtClean="0">
                <a:solidFill>
                  <a:schemeClr val="tx1"/>
                </a:solidFill>
              </a:rPr>
              <a:t>The formula for calculating child support in shared placement cases takes into account the income of both parents , the number of children the parents have, and the amount of time each parent spends with the child.</a:t>
            </a:r>
          </a:p>
          <a:p>
            <a:pPr marL="0" indent="0">
              <a:buNone/>
            </a:pPr>
            <a:endParaRPr lang="en-US" sz="2200" dirty="0" smtClean="0">
              <a:solidFill>
                <a:schemeClr val="tx1"/>
              </a:solidFill>
            </a:endParaRPr>
          </a:p>
          <a:p>
            <a:r>
              <a:rPr lang="en-US" sz="2200" dirty="0">
                <a:solidFill>
                  <a:schemeClr val="tx1"/>
                </a:solidFill>
              </a:rPr>
              <a:t>The Bureau of Child Support has created a Shared Placement worksheet available at: </a:t>
            </a:r>
            <a:r>
              <a:rPr lang="en-US" sz="2200" dirty="0">
                <a:solidFill>
                  <a:schemeClr val="tx1"/>
                </a:solidFill>
                <a:hlinkClick r:id="rId2"/>
              </a:rPr>
              <a:t>http://</a:t>
            </a:r>
            <a:r>
              <a:rPr lang="en-US" sz="2200" dirty="0" smtClean="0">
                <a:solidFill>
                  <a:schemeClr val="tx1"/>
                </a:solidFill>
                <a:hlinkClick r:id="rId2"/>
              </a:rPr>
              <a:t>dcf.wisconsin.gov/bcs/pdf/worksheets_shared_placement.pdf</a:t>
            </a:r>
            <a:endParaRPr lang="en-US" sz="2200" dirty="0" smtClean="0">
              <a:solidFill>
                <a:schemeClr val="tx1"/>
              </a:solidFill>
            </a:endParaRPr>
          </a:p>
          <a:p>
            <a:pPr marL="0" indent="0">
              <a:buNone/>
            </a:pPr>
            <a:r>
              <a:rPr lang="en-US" sz="2200" i="1" dirty="0" smtClean="0">
                <a:solidFill>
                  <a:schemeClr val="tx1"/>
                </a:solidFill>
              </a:rPr>
              <a:t>   </a:t>
            </a:r>
            <a:r>
              <a:rPr lang="en-US" sz="2200" b="1" i="1" dirty="0" smtClean="0">
                <a:solidFill>
                  <a:schemeClr val="tx1"/>
                </a:solidFill>
              </a:rPr>
              <a:t>Wis</a:t>
            </a:r>
            <a:r>
              <a:rPr lang="en-US" sz="2200" b="1" i="1" dirty="0">
                <a:solidFill>
                  <a:schemeClr val="tx1"/>
                </a:solidFill>
              </a:rPr>
              <a:t>. Admin. Code DCF § 150.04(2)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819780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1"/>
            <a:ext cx="8041440" cy="1295400"/>
          </a:xfrm>
        </p:spPr>
        <p:txBody>
          <a:bodyPr/>
          <a:lstStyle/>
          <a:p>
            <a:r>
              <a:rPr lang="en-US" b="1" dirty="0" smtClean="0">
                <a:solidFill>
                  <a:schemeClr val="accent5">
                    <a:lumMod val="75000"/>
                  </a:schemeClr>
                </a:solidFill>
              </a:rPr>
              <a:t>Health Insurance</a:t>
            </a:r>
            <a:endParaRPr lang="en-US" b="1" dirty="0">
              <a:solidFill>
                <a:schemeClr val="accent5">
                  <a:lumMod val="75000"/>
                </a:schemeClr>
              </a:solidFill>
            </a:endParaRPr>
          </a:p>
        </p:txBody>
      </p:sp>
      <p:sp>
        <p:nvSpPr>
          <p:cNvPr id="3" name="Content Placeholder 2"/>
          <p:cNvSpPr>
            <a:spLocks noGrp="1"/>
          </p:cNvSpPr>
          <p:nvPr>
            <p:ph idx="1"/>
          </p:nvPr>
        </p:nvSpPr>
        <p:spPr>
          <a:xfrm>
            <a:off x="838200" y="1752600"/>
            <a:ext cx="7467600" cy="4572000"/>
          </a:xfrm>
        </p:spPr>
        <p:txBody>
          <a:bodyPr>
            <a:normAutofit fontScale="85000" lnSpcReduction="20000"/>
          </a:bodyPr>
          <a:lstStyle/>
          <a:p>
            <a:pPr marL="0" indent="0">
              <a:buNone/>
            </a:pPr>
            <a:r>
              <a:rPr lang="en-US" sz="2600" dirty="0" smtClean="0">
                <a:solidFill>
                  <a:schemeClr val="tx1"/>
                </a:solidFill>
              </a:rPr>
              <a:t>The court may order either parent to include the child in a health insurance policy </a:t>
            </a:r>
            <a:r>
              <a:rPr lang="en-US" sz="2600" b="1" dirty="0" smtClean="0">
                <a:solidFill>
                  <a:schemeClr val="tx1"/>
                </a:solidFill>
              </a:rPr>
              <a:t>if:</a:t>
            </a:r>
          </a:p>
          <a:p>
            <a:pPr lvl="1"/>
            <a:endParaRPr lang="en-US" sz="800" dirty="0" smtClean="0">
              <a:solidFill>
                <a:schemeClr val="tx1"/>
              </a:solidFill>
            </a:endParaRPr>
          </a:p>
          <a:p>
            <a:pPr lvl="1"/>
            <a:r>
              <a:rPr lang="en-US" sz="2600" dirty="0" smtClean="0">
                <a:solidFill>
                  <a:schemeClr val="tx1"/>
                </a:solidFill>
              </a:rPr>
              <a:t>the cost of adding the children to an existing policy is not more than 5% of the parent’s income, or</a:t>
            </a:r>
          </a:p>
          <a:p>
            <a:pPr lvl="1"/>
            <a:endParaRPr lang="en-US" sz="1200" dirty="0" smtClean="0">
              <a:solidFill>
                <a:schemeClr val="tx1"/>
              </a:solidFill>
            </a:endParaRPr>
          </a:p>
          <a:p>
            <a:pPr lvl="1"/>
            <a:r>
              <a:rPr lang="en-US" sz="2600" dirty="0">
                <a:solidFill>
                  <a:schemeClr val="tx1"/>
                </a:solidFill>
              </a:rPr>
              <a:t>t</a:t>
            </a:r>
            <a:r>
              <a:rPr lang="en-US" sz="2600" dirty="0" smtClean="0">
                <a:solidFill>
                  <a:schemeClr val="tx1"/>
                </a:solidFill>
              </a:rPr>
              <a:t>he difference between the self-only and family plan is not more than 5% of the parent’s gross monthly income.</a:t>
            </a:r>
          </a:p>
          <a:p>
            <a:pPr marL="329184" lvl="1" indent="0">
              <a:buNone/>
            </a:pPr>
            <a:endParaRPr lang="en-US" sz="2600" dirty="0" smtClean="0">
              <a:solidFill>
                <a:schemeClr val="tx1"/>
              </a:solidFill>
            </a:endParaRPr>
          </a:p>
          <a:p>
            <a:pPr lvl="1"/>
            <a:r>
              <a:rPr lang="en-US" sz="2600" dirty="0" smtClean="0">
                <a:solidFill>
                  <a:schemeClr val="tx1"/>
                </a:solidFill>
              </a:rPr>
              <a:t>The court may adjust the amount of child support ordered based upon a parties contribution toward private health insurance.</a:t>
            </a:r>
            <a:endParaRPr lang="en-US" sz="2600" dirty="0">
              <a:solidFill>
                <a:schemeClr val="tx1"/>
              </a:solidFill>
            </a:endParaRPr>
          </a:p>
          <a:p>
            <a:pPr marL="0" indent="0">
              <a:buNone/>
            </a:pPr>
            <a:endParaRPr lang="en-US" sz="2800" i="1" dirty="0" smtClean="0">
              <a:solidFill>
                <a:schemeClr val="tx1"/>
              </a:solidFill>
            </a:endParaRPr>
          </a:p>
          <a:p>
            <a:pPr marL="0" indent="0">
              <a:buNone/>
            </a:pPr>
            <a:r>
              <a:rPr lang="en-US" sz="2800" b="1" i="1" dirty="0" smtClean="0">
                <a:solidFill>
                  <a:schemeClr val="tx1"/>
                </a:solidFill>
              </a:rPr>
              <a:t>Wis. Stat. § 767.513, Wis. Admin. Code DCF § 150.05(1)</a:t>
            </a:r>
          </a:p>
        </p:txBody>
      </p:sp>
    </p:spTree>
    <p:extLst>
      <p:ext uri="{BB962C8B-B14F-4D97-AF65-F5344CB8AC3E}">
        <p14:creationId xmlns:p14="http://schemas.microsoft.com/office/powerpoint/2010/main" val="10797509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5">
                    <a:lumMod val="75000"/>
                  </a:schemeClr>
                </a:solidFill>
              </a:rPr>
              <a:t>Health Insurance</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solidFill>
                  <a:schemeClr val="tx1"/>
                </a:solidFill>
              </a:rPr>
              <a:t>If the court order requires a parent to provide health insurance for the child, and the parent is eligible for family coverage, state law requires insurance companies and self-insured employers to insure the child even if:</a:t>
            </a:r>
          </a:p>
          <a:p>
            <a:pPr lvl="1"/>
            <a:r>
              <a:rPr lang="en-US" dirty="0" smtClean="0">
                <a:solidFill>
                  <a:schemeClr val="tx1"/>
                </a:solidFill>
              </a:rPr>
              <a:t>The parents were never married.</a:t>
            </a:r>
          </a:p>
          <a:p>
            <a:pPr lvl="1"/>
            <a:r>
              <a:rPr lang="en-US" dirty="0" smtClean="0">
                <a:solidFill>
                  <a:schemeClr val="tx1"/>
                </a:solidFill>
              </a:rPr>
              <a:t>The parent applies for the insurance outside of the plan’s open enrollment period.</a:t>
            </a:r>
          </a:p>
          <a:p>
            <a:pPr lvl="1"/>
            <a:r>
              <a:rPr lang="en-US" dirty="0" smtClean="0">
                <a:solidFill>
                  <a:schemeClr val="tx1"/>
                </a:solidFill>
              </a:rPr>
              <a:t>The application for insurance is submitted by the other parent or the child support agency.</a:t>
            </a:r>
          </a:p>
          <a:p>
            <a:pPr lvl="1"/>
            <a:r>
              <a:rPr lang="en-US" b="1" i="1" dirty="0" smtClean="0">
                <a:solidFill>
                  <a:schemeClr val="tx1"/>
                </a:solidFill>
              </a:rPr>
              <a:t>Wis. Stat. § 767.513(4)</a:t>
            </a:r>
            <a:endParaRPr lang="en-US" b="1" i="1" dirty="0">
              <a:solidFill>
                <a:schemeClr val="tx1"/>
              </a:solidFill>
            </a:endParaRPr>
          </a:p>
        </p:txBody>
      </p:sp>
    </p:spTree>
    <p:extLst>
      <p:ext uri="{BB962C8B-B14F-4D97-AF65-F5344CB8AC3E}">
        <p14:creationId xmlns:p14="http://schemas.microsoft.com/office/powerpoint/2010/main" val="92365667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1"/>
            <a:ext cx="8041440" cy="1219200"/>
          </a:xfrm>
        </p:spPr>
        <p:txBody>
          <a:bodyPr/>
          <a:lstStyle/>
          <a:p>
            <a:r>
              <a:rPr lang="en-US" b="1" dirty="0" smtClean="0">
                <a:solidFill>
                  <a:schemeClr val="accent5">
                    <a:lumMod val="75000"/>
                  </a:schemeClr>
                </a:solidFill>
              </a:rPr>
              <a:t>Birth Costs</a:t>
            </a:r>
            <a:endParaRPr lang="en-US" b="1" dirty="0">
              <a:solidFill>
                <a:schemeClr val="accent5">
                  <a:lumMod val="75000"/>
                </a:schemeClr>
              </a:solidFill>
            </a:endParaRPr>
          </a:p>
        </p:txBody>
      </p:sp>
      <p:sp>
        <p:nvSpPr>
          <p:cNvPr id="3" name="Content Placeholder 2"/>
          <p:cNvSpPr>
            <a:spLocks noGrp="1"/>
          </p:cNvSpPr>
          <p:nvPr>
            <p:ph idx="1"/>
          </p:nvPr>
        </p:nvSpPr>
        <p:spPr>
          <a:xfrm>
            <a:off x="838200" y="3962400"/>
            <a:ext cx="7467600" cy="2133600"/>
          </a:xfrm>
        </p:spPr>
        <p:txBody>
          <a:bodyPr>
            <a:noAutofit/>
          </a:bodyPr>
          <a:lstStyle/>
          <a:p>
            <a:pPr marL="0" indent="0" algn="ctr">
              <a:buNone/>
            </a:pPr>
            <a:r>
              <a:rPr lang="en-US" sz="3200" dirty="0" smtClean="0"/>
              <a:t> </a:t>
            </a:r>
            <a:r>
              <a:rPr lang="en-US" sz="2200" dirty="0" smtClean="0">
                <a:solidFill>
                  <a:schemeClr val="tx1"/>
                </a:solidFill>
              </a:rPr>
              <a:t>If the Medicaid, Healthy Start, or BadgerCare Plus program paid a child’s birth expenses, the court may order the father to repay a portion of these costs.</a:t>
            </a:r>
          </a:p>
          <a:p>
            <a:pPr marL="0" indent="0">
              <a:buNone/>
            </a:pPr>
            <a:r>
              <a:rPr lang="en-US" sz="2200" b="1" i="1" dirty="0" smtClean="0">
                <a:solidFill>
                  <a:schemeClr val="tx1"/>
                </a:solidFill>
              </a:rPr>
              <a:t>Wis. Stat. § 767.89 (3)</a:t>
            </a:r>
          </a:p>
        </p:txBody>
      </p:sp>
      <p:pic>
        <p:nvPicPr>
          <p:cNvPr id="2051" name="Picture 3" descr="C:\Documents and Settings\cherylberry\Local Settings\Temporary Internet Files\Content.IE5\EG9R6C27\MC9002906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24001"/>
            <a:ext cx="3581400" cy="227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0511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Changing a Child Support Order</a:t>
            </a:r>
            <a:endParaRPr lang="en-US" b="1" dirty="0">
              <a:solidFill>
                <a:schemeClr val="accent5">
                  <a:lumMod val="75000"/>
                </a:schemeClr>
              </a:solidFill>
            </a:endParaRPr>
          </a:p>
        </p:txBody>
      </p:sp>
      <p:sp>
        <p:nvSpPr>
          <p:cNvPr id="3" name="Content Placeholder 2"/>
          <p:cNvSpPr>
            <a:spLocks noGrp="1"/>
          </p:cNvSpPr>
          <p:nvPr>
            <p:ph idx="1"/>
          </p:nvPr>
        </p:nvSpPr>
        <p:spPr>
          <a:xfrm>
            <a:off x="457200" y="2038388"/>
            <a:ext cx="8229600" cy="3951337"/>
          </a:xfrm>
        </p:spPr>
        <p:txBody>
          <a:bodyPr>
            <a:normAutofit/>
          </a:bodyPr>
          <a:lstStyle/>
          <a:p>
            <a:pPr marL="0" indent="0">
              <a:buClr>
                <a:srgbClr val="A24466"/>
              </a:buClr>
              <a:buNone/>
            </a:pPr>
            <a:r>
              <a:rPr lang="en-US" dirty="0" smtClean="0">
                <a:solidFill>
                  <a:schemeClr val="tx1"/>
                </a:solidFill>
              </a:rPr>
              <a:t>If the parent’s income or the child’s living arrangements change, child support orders can change.  The ordered amount might increase or decrease.  Before an order is changed, it will be reviewed by the court.  Both parents will be asked to provide current financial information.</a:t>
            </a:r>
            <a:endParaRPr lang="en-US" dirty="0">
              <a:solidFill>
                <a:schemeClr val="tx1"/>
              </a:solidFill>
            </a:endParaRPr>
          </a:p>
          <a:p>
            <a:pPr marL="0" indent="0" algn="ctr">
              <a:buNone/>
            </a:pPr>
            <a:endParaRPr lang="en-US" dirty="0">
              <a:solidFill>
                <a:schemeClr val="tx1"/>
              </a:solidFill>
            </a:endParaRPr>
          </a:p>
          <a:p>
            <a:pPr marL="0" indent="0">
              <a:buNone/>
            </a:pPr>
            <a:r>
              <a:rPr lang="en-US" b="1" i="1" dirty="0" smtClean="0">
                <a:solidFill>
                  <a:schemeClr val="tx1"/>
                </a:solidFill>
              </a:rPr>
              <a:t>Wis. Stat. § 767.59</a:t>
            </a:r>
          </a:p>
        </p:txBody>
      </p:sp>
    </p:spTree>
    <p:extLst>
      <p:ext uri="{BB962C8B-B14F-4D97-AF65-F5344CB8AC3E}">
        <p14:creationId xmlns:p14="http://schemas.microsoft.com/office/powerpoint/2010/main" val="252546267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lumMod val="75000"/>
                  </a:schemeClr>
                </a:solidFill>
              </a:rPr>
              <a:t>Child Support Order Modification</a:t>
            </a:r>
            <a:endParaRPr lang="en-US" dirty="0"/>
          </a:p>
        </p:txBody>
      </p:sp>
      <p:sp>
        <p:nvSpPr>
          <p:cNvPr id="3" name="Content Placeholder 2"/>
          <p:cNvSpPr>
            <a:spLocks noGrp="1"/>
          </p:cNvSpPr>
          <p:nvPr>
            <p:ph idx="1"/>
          </p:nvPr>
        </p:nvSpPr>
        <p:spPr/>
        <p:txBody>
          <a:bodyPr>
            <a:normAutofit fontScale="92500"/>
          </a:bodyPr>
          <a:lstStyle/>
          <a:p>
            <a:r>
              <a:rPr lang="en-US" sz="2800" dirty="0" smtClean="0">
                <a:solidFill>
                  <a:schemeClr val="tx1"/>
                </a:solidFill>
              </a:rPr>
              <a:t>If a child support order is modified by the court pursuant to </a:t>
            </a:r>
            <a:r>
              <a:rPr lang="en-US" sz="2800" b="1" i="1" dirty="0" smtClean="0">
                <a:solidFill>
                  <a:schemeClr val="tx1"/>
                </a:solidFill>
              </a:rPr>
              <a:t>Wis. Stat. § 767.59</a:t>
            </a:r>
            <a:r>
              <a:rPr lang="en-US" sz="2800" dirty="0" smtClean="0">
                <a:solidFill>
                  <a:schemeClr val="tx1"/>
                </a:solidFill>
              </a:rPr>
              <a:t>, the modification may not be applied retroactively, unless:</a:t>
            </a:r>
          </a:p>
          <a:p>
            <a:pPr lvl="1"/>
            <a:r>
              <a:rPr lang="en-US" sz="2400" dirty="0" smtClean="0">
                <a:solidFill>
                  <a:schemeClr val="tx1"/>
                </a:solidFill>
              </a:rPr>
              <a:t>The payer made payments directly to the payee</a:t>
            </a:r>
          </a:p>
          <a:p>
            <a:pPr lvl="1"/>
            <a:r>
              <a:rPr lang="en-US" sz="2400" dirty="0" smtClean="0">
                <a:solidFill>
                  <a:schemeClr val="tx1"/>
                </a:solidFill>
              </a:rPr>
              <a:t>The child received social security benefits as a result of the payer’s disability</a:t>
            </a:r>
          </a:p>
          <a:p>
            <a:pPr lvl="1"/>
            <a:r>
              <a:rPr lang="en-US" sz="2400" dirty="0" smtClean="0">
                <a:solidFill>
                  <a:schemeClr val="tx1"/>
                </a:solidFill>
              </a:rPr>
              <a:t>The child was residing with the payer</a:t>
            </a:r>
          </a:p>
          <a:p>
            <a:pPr lvl="1"/>
            <a:r>
              <a:rPr lang="en-US" sz="2400" dirty="0" smtClean="0">
                <a:solidFill>
                  <a:schemeClr val="tx1"/>
                </a:solidFill>
              </a:rPr>
              <a:t>The parties were residing together with the child</a:t>
            </a:r>
          </a:p>
          <a:p>
            <a:pPr marL="329184" lvl="1" indent="0">
              <a:buNone/>
            </a:pPr>
            <a:r>
              <a:rPr lang="en-US" sz="2400" b="1" i="1" dirty="0" smtClean="0">
                <a:solidFill>
                  <a:schemeClr val="tx1"/>
                </a:solidFill>
              </a:rPr>
              <a:t>Wis. Stat. § 767.59(1r)</a:t>
            </a:r>
          </a:p>
          <a:p>
            <a:pPr lvl="1"/>
            <a:endParaRPr lang="en-US" dirty="0" smtClean="0"/>
          </a:p>
          <a:p>
            <a:pPr lvl="1"/>
            <a:endParaRPr lang="en-US" dirty="0"/>
          </a:p>
        </p:txBody>
      </p:sp>
    </p:spTree>
    <p:extLst>
      <p:ext uri="{BB962C8B-B14F-4D97-AF65-F5344CB8AC3E}">
        <p14:creationId xmlns:p14="http://schemas.microsoft.com/office/powerpoint/2010/main" val="132077104"/>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1440" cy="1422037"/>
          </a:xfrm>
        </p:spPr>
        <p:txBody>
          <a:bodyPr/>
          <a:lstStyle/>
          <a:p>
            <a:r>
              <a:rPr lang="en-US" sz="4000" b="1" dirty="0" smtClean="0">
                <a:solidFill>
                  <a:srgbClr val="002060"/>
                </a:solidFill>
              </a:rPr>
              <a:t>What happens when support</a:t>
            </a:r>
            <a:br>
              <a:rPr lang="en-US" sz="4000" b="1" dirty="0" smtClean="0">
                <a:solidFill>
                  <a:srgbClr val="002060"/>
                </a:solidFill>
              </a:rPr>
            </a:br>
            <a:r>
              <a:rPr lang="en-US" sz="4000" b="1" dirty="0" smtClean="0">
                <a:solidFill>
                  <a:srgbClr val="002060"/>
                </a:solidFill>
              </a:rPr>
              <a:t> is not paid?</a:t>
            </a:r>
            <a:endParaRPr lang="en-US" sz="4000" b="1" dirty="0">
              <a:solidFill>
                <a:srgbClr val="002060"/>
              </a:solidFill>
            </a:endParaRPr>
          </a:p>
        </p:txBody>
      </p:sp>
      <p:sp>
        <p:nvSpPr>
          <p:cNvPr id="3" name="Content Placeholder 2"/>
          <p:cNvSpPr>
            <a:spLocks noGrp="1"/>
          </p:cNvSpPr>
          <p:nvPr>
            <p:ph idx="1"/>
          </p:nvPr>
        </p:nvSpPr>
        <p:spPr>
          <a:xfrm>
            <a:off x="609600" y="2038388"/>
            <a:ext cx="8001000" cy="1085812"/>
          </a:xfrm>
        </p:spPr>
        <p:txBody>
          <a:bodyPr>
            <a:normAutofit lnSpcReduction="10000"/>
          </a:bodyPr>
          <a:lstStyle/>
          <a:p>
            <a:r>
              <a:rPr lang="en-US" sz="3500" dirty="0">
                <a:solidFill>
                  <a:schemeClr val="tx1"/>
                </a:solidFill>
                <a:latin typeface="Cambria" pitchFamily="18" charset="0"/>
              </a:rPr>
              <a:t>The following enforcement tools are available on IV-D cases</a:t>
            </a:r>
            <a:r>
              <a:rPr lang="en-US" sz="3500" dirty="0" smtClean="0">
                <a:solidFill>
                  <a:schemeClr val="tx1"/>
                </a:solidFill>
                <a:latin typeface="Cambria" pitchFamily="18" charset="0"/>
              </a:rPr>
              <a:t>:</a:t>
            </a:r>
            <a:endParaRPr lang="en-US" sz="3000" dirty="0">
              <a:solidFill>
                <a:schemeClr val="tx1"/>
              </a:solidFill>
              <a:latin typeface="Cambria" pitchFamily="18" charset="0"/>
            </a:endParaRPr>
          </a:p>
          <a:p>
            <a:pPr marL="0" indent="0">
              <a:buNone/>
            </a:pPr>
            <a:endParaRPr lang="en-US" sz="2800" dirty="0" smtClean="0">
              <a:solidFill>
                <a:schemeClr val="tx1"/>
              </a:solidFill>
            </a:endParaRPr>
          </a:p>
        </p:txBody>
      </p:sp>
      <p:sp>
        <p:nvSpPr>
          <p:cNvPr id="4" name="TextBox 3"/>
          <p:cNvSpPr txBox="1"/>
          <p:nvPr/>
        </p:nvSpPr>
        <p:spPr>
          <a:xfrm>
            <a:off x="838200" y="3276600"/>
            <a:ext cx="7696200" cy="2677656"/>
          </a:xfrm>
          <a:prstGeom prst="rect">
            <a:avLst/>
          </a:prstGeom>
          <a:noFill/>
        </p:spPr>
        <p:txBody>
          <a:bodyPr wrap="square" numCol="2" rtlCol="0">
            <a:spAutoFit/>
          </a:bodyPr>
          <a:lstStyle/>
          <a:p>
            <a:pPr marL="342900" indent="-342900">
              <a:buClr>
                <a:schemeClr val="accent1"/>
              </a:buClr>
              <a:buFont typeface="Rage Italic" pitchFamily="66" charset="0"/>
              <a:buChar char="0"/>
            </a:pPr>
            <a:r>
              <a:rPr lang="en-US" sz="2400" dirty="0"/>
              <a:t>Tax Intercept</a:t>
            </a:r>
          </a:p>
          <a:p>
            <a:pPr marL="342900" indent="-342900">
              <a:buClr>
                <a:schemeClr val="accent1"/>
              </a:buClr>
              <a:buFont typeface="Rage Italic" pitchFamily="66" charset="0"/>
              <a:buChar char="0"/>
            </a:pPr>
            <a:r>
              <a:rPr lang="en-US" sz="2400" dirty="0"/>
              <a:t>Lottery Intercept</a:t>
            </a:r>
          </a:p>
          <a:p>
            <a:pPr marL="342900" indent="-342900">
              <a:buClr>
                <a:schemeClr val="accent1"/>
              </a:buClr>
              <a:buFont typeface="Rage Italic" pitchFamily="66" charset="0"/>
              <a:buChar char="0"/>
            </a:pPr>
            <a:r>
              <a:rPr lang="en-US" sz="2400" dirty="0"/>
              <a:t>Passport Denial</a:t>
            </a:r>
          </a:p>
          <a:p>
            <a:pPr marL="342900" indent="-342900">
              <a:buClr>
                <a:schemeClr val="accent1"/>
              </a:buClr>
              <a:buFont typeface="Rage Italic" pitchFamily="66" charset="0"/>
              <a:buChar char="0"/>
            </a:pPr>
            <a:r>
              <a:rPr lang="en-US" sz="2400" dirty="0" smtClean="0"/>
              <a:t>Lien Docket</a:t>
            </a:r>
          </a:p>
          <a:p>
            <a:pPr marL="342900" indent="-342900">
              <a:buClr>
                <a:schemeClr val="accent1"/>
              </a:buClr>
              <a:buFont typeface="Rage Italic" pitchFamily="66" charset="0"/>
              <a:buChar char="0"/>
            </a:pPr>
            <a:r>
              <a:rPr lang="en-US" sz="2400" dirty="0" smtClean="0"/>
              <a:t>Contempt</a:t>
            </a:r>
            <a:endParaRPr lang="en-US" sz="2400" dirty="0"/>
          </a:p>
          <a:p>
            <a:pPr>
              <a:buClr>
                <a:schemeClr val="accent1"/>
              </a:buClr>
            </a:pPr>
            <a:endParaRPr lang="en-US" sz="2400" dirty="0" smtClean="0"/>
          </a:p>
          <a:p>
            <a:pPr marL="342900" indent="-342900">
              <a:buClr>
                <a:schemeClr val="accent1"/>
              </a:buClr>
              <a:buFont typeface="Rage Italic" pitchFamily="66" charset="0"/>
              <a:buChar char="0"/>
            </a:pPr>
            <a:endParaRPr lang="en-US" sz="2400" dirty="0" smtClean="0"/>
          </a:p>
          <a:p>
            <a:pPr marL="342900" indent="-342900">
              <a:buClr>
                <a:schemeClr val="accent1"/>
              </a:buClr>
              <a:buFont typeface="Rage Italic" pitchFamily="66" charset="0"/>
              <a:buChar char="0"/>
            </a:pPr>
            <a:r>
              <a:rPr lang="en-US" sz="2400" dirty="0" smtClean="0"/>
              <a:t>Administrative </a:t>
            </a:r>
            <a:r>
              <a:rPr lang="en-US" sz="2400" dirty="0"/>
              <a:t>Enforcement</a:t>
            </a:r>
          </a:p>
          <a:p>
            <a:pPr marL="800100" lvl="1" indent="-342900">
              <a:buClr>
                <a:schemeClr val="accent1"/>
              </a:buClr>
              <a:buFont typeface="Rage Italic" pitchFamily="66" charset="0"/>
              <a:buChar char="0"/>
            </a:pPr>
            <a:r>
              <a:rPr lang="en-US" sz="2400" dirty="0"/>
              <a:t>Account Seizure</a:t>
            </a:r>
          </a:p>
          <a:p>
            <a:pPr marL="800100" lvl="1" indent="-342900">
              <a:buClr>
                <a:schemeClr val="accent1"/>
              </a:buClr>
              <a:buFont typeface="Rage Italic" pitchFamily="66" charset="0"/>
              <a:buChar char="0"/>
            </a:pPr>
            <a:r>
              <a:rPr lang="en-US" sz="2400" dirty="0"/>
              <a:t>License Suspension</a:t>
            </a:r>
          </a:p>
          <a:p>
            <a:pPr marL="800100" lvl="1" indent="-342900">
              <a:buClr>
                <a:schemeClr val="accent1"/>
              </a:buClr>
              <a:buFont typeface="Rage Italic" pitchFamily="66" charset="0"/>
              <a:buChar char="0"/>
            </a:pPr>
            <a:r>
              <a:rPr lang="en-US" sz="2400" dirty="0"/>
              <a:t>Real or personal property levy</a:t>
            </a:r>
          </a:p>
        </p:txBody>
      </p:sp>
    </p:spTree>
    <p:extLst>
      <p:ext uri="{BB962C8B-B14F-4D97-AF65-F5344CB8AC3E}">
        <p14:creationId xmlns:p14="http://schemas.microsoft.com/office/powerpoint/2010/main" val="81504865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2060"/>
                </a:solidFill>
              </a:rPr>
              <a:t>Interest Charges</a:t>
            </a:r>
            <a:endParaRPr lang="en-US" dirty="0"/>
          </a:p>
        </p:txBody>
      </p:sp>
      <p:sp>
        <p:nvSpPr>
          <p:cNvPr id="3" name="Content Placeholder 2"/>
          <p:cNvSpPr>
            <a:spLocks noGrp="1"/>
          </p:cNvSpPr>
          <p:nvPr>
            <p:ph idx="1"/>
          </p:nvPr>
        </p:nvSpPr>
        <p:spPr/>
        <p:txBody>
          <a:bodyPr>
            <a:noAutofit/>
          </a:bodyPr>
          <a:lstStyle/>
          <a:p>
            <a:r>
              <a:rPr lang="en-US" sz="2200" dirty="0" smtClean="0">
                <a:solidFill>
                  <a:schemeClr val="tx1"/>
                </a:solidFill>
              </a:rPr>
              <a:t>Wisconsin law requires interest charges of 1% per month (12% per year) on past-due support.</a:t>
            </a:r>
          </a:p>
          <a:p>
            <a:endParaRPr lang="en-US" sz="2200" dirty="0">
              <a:solidFill>
                <a:schemeClr val="tx1"/>
              </a:solidFill>
            </a:endParaRPr>
          </a:p>
          <a:p>
            <a:r>
              <a:rPr lang="en-US" sz="2200" dirty="0" smtClean="0">
                <a:solidFill>
                  <a:schemeClr val="tx1"/>
                </a:solidFill>
              </a:rPr>
              <a:t>Interest on past-due support owed to a parent is owed to that parent.  </a:t>
            </a:r>
          </a:p>
          <a:p>
            <a:endParaRPr lang="en-US" sz="2200" dirty="0">
              <a:solidFill>
                <a:schemeClr val="tx1"/>
              </a:solidFill>
            </a:endParaRPr>
          </a:p>
          <a:p>
            <a:r>
              <a:rPr lang="en-US" sz="2200" dirty="0" smtClean="0">
                <a:solidFill>
                  <a:schemeClr val="tx1"/>
                </a:solidFill>
              </a:rPr>
              <a:t>Interest due on state-owed past-due support is owed to the state.  Interest is not charged on unpaid birth costs.</a:t>
            </a:r>
          </a:p>
          <a:p>
            <a:pPr marL="0" indent="0">
              <a:buNone/>
            </a:pPr>
            <a:r>
              <a:rPr lang="en-US" sz="2200" b="1" i="1" dirty="0" smtClean="0">
                <a:solidFill>
                  <a:schemeClr val="tx1"/>
                </a:solidFill>
              </a:rPr>
              <a:t>Wis. Stat. § 767.511(6)</a:t>
            </a:r>
            <a:endParaRPr lang="en-US" sz="2200" b="1" i="1" dirty="0">
              <a:solidFill>
                <a:schemeClr val="tx1"/>
              </a:solidFill>
            </a:endParaRPr>
          </a:p>
        </p:txBody>
      </p:sp>
      <p:pic>
        <p:nvPicPr>
          <p:cNvPr id="3074" name="Picture 2" descr="C:\Documents and Settings\cherylberry\Local Settings\Temporary Internet Files\Content.IE5\WTT7IQ4T\MC9001859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1331" y="145304"/>
            <a:ext cx="1805940"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42966"/>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513" y="210707"/>
            <a:ext cx="4858920" cy="706437"/>
          </a:xfrm>
        </p:spPr>
        <p:txBody>
          <a:bodyPr/>
          <a:lstStyle/>
          <a:p>
            <a:r>
              <a:rPr lang="en-US" b="1" dirty="0" smtClean="0">
                <a:solidFill>
                  <a:srgbClr val="002060"/>
                </a:solidFill>
              </a:rPr>
              <a:t>Court Actions</a:t>
            </a:r>
            <a:endParaRPr lang="en-US" b="1" dirty="0">
              <a:solidFill>
                <a:srgbClr val="002060"/>
              </a:solidFill>
            </a:endParaRPr>
          </a:p>
        </p:txBody>
      </p:sp>
      <p:sp>
        <p:nvSpPr>
          <p:cNvPr id="3" name="Content Placeholder 2"/>
          <p:cNvSpPr>
            <a:spLocks noGrp="1"/>
          </p:cNvSpPr>
          <p:nvPr>
            <p:ph idx="1"/>
          </p:nvPr>
        </p:nvSpPr>
        <p:spPr>
          <a:xfrm>
            <a:off x="152400" y="1371600"/>
            <a:ext cx="8839200" cy="5181600"/>
          </a:xfrm>
        </p:spPr>
        <p:txBody>
          <a:bodyPr>
            <a:normAutofit fontScale="92500" lnSpcReduction="20000"/>
          </a:bodyPr>
          <a:lstStyle/>
          <a:p>
            <a:r>
              <a:rPr lang="en-US" sz="2500" dirty="0" smtClean="0">
                <a:solidFill>
                  <a:schemeClr val="tx1"/>
                </a:solidFill>
              </a:rPr>
              <a:t>Courts may take action against parents who fail to pay child support.  Charges such as contempt of court or criminal nonsupport may be filed.  If convicted, the court may fine and/or jail offenders for not paying support.</a:t>
            </a:r>
          </a:p>
          <a:p>
            <a:endParaRPr lang="en-US" sz="900" dirty="0" smtClean="0">
              <a:solidFill>
                <a:schemeClr val="tx1"/>
              </a:solidFill>
            </a:endParaRPr>
          </a:p>
          <a:p>
            <a:r>
              <a:rPr lang="en-US" sz="2500" dirty="0" smtClean="0">
                <a:solidFill>
                  <a:schemeClr val="tx1"/>
                </a:solidFill>
              </a:rPr>
              <a:t>If the court finds that the parent could have paid child support but did not, the court can find the parent who owes support in contempt of court.  The court may order a jail sentence but must also set purge conditions.  Purge conditions are an amount of money that the parent must pay or actions that the parent must take to avoid serving the jail sentence.  </a:t>
            </a:r>
            <a:r>
              <a:rPr lang="en-US" sz="2500" b="1" i="1" dirty="0" smtClean="0">
                <a:solidFill>
                  <a:schemeClr val="tx1"/>
                </a:solidFill>
              </a:rPr>
              <a:t>Wis. Stat. § 767.78, Wis. Stat. </a:t>
            </a:r>
            <a:r>
              <a:rPr lang="en-US" sz="2500" b="1" i="1" dirty="0" err="1" smtClean="0">
                <a:solidFill>
                  <a:schemeClr val="tx1"/>
                </a:solidFill>
              </a:rPr>
              <a:t>ch.</a:t>
            </a:r>
            <a:r>
              <a:rPr lang="en-US" sz="2500" b="1" i="1" dirty="0" smtClean="0">
                <a:solidFill>
                  <a:schemeClr val="tx1"/>
                </a:solidFill>
              </a:rPr>
              <a:t> 785</a:t>
            </a:r>
            <a:endParaRPr lang="en-US" sz="2500" b="1" dirty="0" smtClean="0">
              <a:solidFill>
                <a:schemeClr val="tx1"/>
              </a:solidFill>
            </a:endParaRPr>
          </a:p>
          <a:p>
            <a:endParaRPr lang="en-US" sz="900" dirty="0" smtClean="0">
              <a:solidFill>
                <a:schemeClr val="tx1"/>
              </a:solidFill>
            </a:endParaRPr>
          </a:p>
          <a:p>
            <a:r>
              <a:rPr lang="en-US" sz="2500" dirty="0" smtClean="0">
                <a:solidFill>
                  <a:schemeClr val="tx1"/>
                </a:solidFill>
              </a:rPr>
              <a:t>Criminal nonsupport is a crime prosecuted by the district attorney.  The parent who is owed support may file a complaint directly with the district attorney.  The district attorney decides whether or not to take the case, usually after talking with the child support office.  </a:t>
            </a:r>
            <a:r>
              <a:rPr lang="en-US" sz="2500" b="1" i="1" dirty="0" smtClean="0">
                <a:solidFill>
                  <a:schemeClr val="tx1"/>
                </a:solidFill>
              </a:rPr>
              <a:t>Wis. Stat. § 948.22</a:t>
            </a:r>
            <a:endParaRPr lang="en-US" sz="25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2" y="228600"/>
            <a:ext cx="2212975" cy="99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82995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2"/>
                </a:solidFill>
                <a:latin typeface="Cambria" pitchFamily="18" charset="0"/>
              </a:rPr>
              <a:t>The Child Support Program</a:t>
            </a:r>
            <a:br>
              <a:rPr lang="en-US" sz="3600" b="1" dirty="0">
                <a:solidFill>
                  <a:schemeClr val="accent2"/>
                </a:solidFill>
                <a:latin typeface="Cambria" pitchFamily="18" charset="0"/>
              </a:rPr>
            </a:br>
            <a:r>
              <a:rPr lang="en-US" sz="3600" b="1" dirty="0">
                <a:solidFill>
                  <a:schemeClr val="accent2"/>
                </a:solidFill>
                <a:latin typeface="Cambria" pitchFamily="18" charset="0"/>
              </a:rPr>
              <a:t>Federal, State and Local Authority</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latin typeface="Cambria" pitchFamily="18" charset="0"/>
              </a:rPr>
              <a:t>Title IV, Part D of the Social Security Act mandated the creation of the child support program.  The purpose of the program is to ensure that children receive support from both parents.</a:t>
            </a:r>
          </a:p>
          <a:p>
            <a:r>
              <a:rPr lang="en-US" b="1" i="1" dirty="0">
                <a:solidFill>
                  <a:schemeClr val="tx1"/>
                </a:solidFill>
                <a:latin typeface="Cambria" pitchFamily="18" charset="0"/>
              </a:rPr>
              <a:t>Wis. Stat. Sec. 49.22 </a:t>
            </a:r>
            <a:r>
              <a:rPr lang="en-US" dirty="0">
                <a:solidFill>
                  <a:schemeClr val="tx1"/>
                </a:solidFill>
                <a:latin typeface="Cambria" pitchFamily="18" charset="0"/>
              </a:rPr>
              <a:t>authorizes Wisconsin’s child support program.</a:t>
            </a:r>
          </a:p>
          <a:p>
            <a:r>
              <a:rPr lang="en-US" dirty="0">
                <a:solidFill>
                  <a:schemeClr val="tx1"/>
                </a:solidFill>
                <a:latin typeface="Cambria" pitchFamily="18" charset="0"/>
              </a:rPr>
              <a:t>The State Bureau of Child Support administers Wisconsin’s program.  </a:t>
            </a:r>
            <a:r>
              <a:rPr lang="en-US" i="1" dirty="0">
                <a:solidFill>
                  <a:schemeClr val="tx1"/>
                </a:solidFill>
                <a:latin typeface="Cambria" pitchFamily="18" charset="0"/>
                <a:hlinkClick r:id="rId2"/>
              </a:rPr>
              <a:t>http://dcf.wisconsin.gov/bcs/</a:t>
            </a:r>
            <a:endParaRPr lang="en-US" i="1" dirty="0">
              <a:solidFill>
                <a:schemeClr val="tx1"/>
              </a:solidFill>
              <a:latin typeface="Cambria" pitchFamily="18" charset="0"/>
            </a:endParaRPr>
          </a:p>
          <a:p>
            <a:r>
              <a:rPr lang="en-US" dirty="0">
                <a:solidFill>
                  <a:schemeClr val="tx1"/>
                </a:solidFill>
                <a:latin typeface="Cambria" pitchFamily="18" charset="0"/>
              </a:rPr>
              <a:t>Wisconsin has 71 county child support agencies and four tribal agencies.  </a:t>
            </a:r>
          </a:p>
          <a:p>
            <a:r>
              <a:rPr lang="en-US" dirty="0">
                <a:solidFill>
                  <a:schemeClr val="tx1"/>
                </a:solidFill>
                <a:latin typeface="Cambria" pitchFamily="18" charset="0"/>
              </a:rPr>
              <a:t>Milwaukee County’s agency manages over 125,000 IV-D cases.</a:t>
            </a:r>
          </a:p>
          <a:p>
            <a:endParaRPr lang="en-US" dirty="0"/>
          </a:p>
        </p:txBody>
      </p:sp>
    </p:spTree>
    <p:extLst>
      <p:ext uri="{BB962C8B-B14F-4D97-AF65-F5344CB8AC3E}">
        <p14:creationId xmlns:p14="http://schemas.microsoft.com/office/powerpoint/2010/main" val="974658153"/>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2060"/>
                </a:solidFill>
              </a:rPr>
              <a:t>Tax Refund Intercept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The Child Support program uses intercepted tax refunds to collect:</a:t>
            </a:r>
          </a:p>
          <a:p>
            <a:pPr lvl="2"/>
            <a:r>
              <a:rPr lang="en-US" sz="2400" dirty="0" smtClean="0">
                <a:solidFill>
                  <a:schemeClr val="tx1"/>
                </a:solidFill>
              </a:rPr>
              <a:t>Past-due child support</a:t>
            </a:r>
          </a:p>
          <a:p>
            <a:pPr lvl="2"/>
            <a:r>
              <a:rPr lang="en-US" sz="2400" dirty="0">
                <a:solidFill>
                  <a:schemeClr val="tx1"/>
                </a:solidFill>
              </a:rPr>
              <a:t>F</a:t>
            </a:r>
            <a:r>
              <a:rPr lang="en-US" sz="2400" dirty="0" smtClean="0">
                <a:solidFill>
                  <a:schemeClr val="tx1"/>
                </a:solidFill>
              </a:rPr>
              <a:t>amily support</a:t>
            </a:r>
          </a:p>
          <a:p>
            <a:pPr lvl="2"/>
            <a:r>
              <a:rPr lang="en-US" sz="2400" dirty="0" smtClean="0">
                <a:solidFill>
                  <a:schemeClr val="tx1"/>
                </a:solidFill>
              </a:rPr>
              <a:t>Medical support</a:t>
            </a:r>
          </a:p>
          <a:p>
            <a:pPr lvl="2"/>
            <a:r>
              <a:rPr lang="en-US" sz="2400" dirty="0" smtClean="0">
                <a:solidFill>
                  <a:schemeClr val="tx1"/>
                </a:solidFill>
              </a:rPr>
              <a:t>Interest</a:t>
            </a:r>
          </a:p>
          <a:p>
            <a:pPr lvl="2"/>
            <a:r>
              <a:rPr lang="en-US" sz="2400" dirty="0" smtClean="0">
                <a:solidFill>
                  <a:schemeClr val="tx1"/>
                </a:solidFill>
              </a:rPr>
              <a:t> Fees</a:t>
            </a:r>
          </a:p>
          <a:p>
            <a:pPr lvl="2"/>
            <a:r>
              <a:rPr lang="en-US" sz="2400" dirty="0">
                <a:solidFill>
                  <a:schemeClr val="tx1"/>
                </a:solidFill>
              </a:rPr>
              <a:t>O</a:t>
            </a:r>
            <a:r>
              <a:rPr lang="en-US" sz="2400" dirty="0" smtClean="0">
                <a:solidFill>
                  <a:schemeClr val="tx1"/>
                </a:solidFill>
              </a:rPr>
              <a:t>ther debts such as birth expenses paid by the Medicaid and BadgerCare Plus programs.</a:t>
            </a:r>
            <a:endParaRPr lang="en-US" sz="2400" dirty="0">
              <a:solidFill>
                <a:schemeClr val="tx1"/>
              </a:solidFill>
            </a:endParaRPr>
          </a:p>
          <a:p>
            <a:pPr lvl="2"/>
            <a:endParaRPr lang="en-US" sz="2400" dirty="0">
              <a:solidFill>
                <a:schemeClr val="tx1"/>
              </a:solidFill>
            </a:endParaRPr>
          </a:p>
          <a:p>
            <a:pPr marL="45720" indent="0">
              <a:buNone/>
            </a:pPr>
            <a:r>
              <a:rPr lang="en-US" sz="2800" b="1" i="1" dirty="0" smtClean="0">
                <a:solidFill>
                  <a:schemeClr val="tx1"/>
                </a:solidFill>
              </a:rPr>
              <a:t>Wis. Stat. § 49.855, 42 USC 664</a:t>
            </a:r>
          </a:p>
        </p:txBody>
      </p:sp>
    </p:spTree>
    <p:extLst>
      <p:ext uri="{BB962C8B-B14F-4D97-AF65-F5344CB8AC3E}">
        <p14:creationId xmlns:p14="http://schemas.microsoft.com/office/powerpoint/2010/main" val="3492809817"/>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Federal Enforcement</a:t>
            </a:r>
            <a:br>
              <a:rPr lang="en-US" dirty="0">
                <a:solidFill>
                  <a:srgbClr val="C00000"/>
                </a:solidFill>
              </a:rPr>
            </a:br>
            <a:r>
              <a:rPr lang="en-US" dirty="0">
                <a:solidFill>
                  <a:srgbClr val="C00000"/>
                </a:solidFill>
              </a:rPr>
              <a:t> Actions</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The Wisconsin Child Support Program is required to report the amount of unpaid support for its cases to federal offices.  When a parent does not pay his or her child support, that parent cannot receive certain services from the federal government.  These actions are taken without a court hearing.</a:t>
            </a:r>
            <a:endParaRPr lang="en-US" sz="2800" dirty="0">
              <a:solidFill>
                <a:schemeClr val="tx1"/>
              </a:solidFill>
            </a:endParaRPr>
          </a:p>
        </p:txBody>
      </p:sp>
    </p:spTree>
    <p:extLst>
      <p:ext uri="{BB962C8B-B14F-4D97-AF65-F5344CB8AC3E}">
        <p14:creationId xmlns:p14="http://schemas.microsoft.com/office/powerpoint/2010/main" val="3146752135"/>
      </p:ext>
    </p:extLst>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Loans &amp; Grants</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When the past-due amounts reach a certain level, the parent will not be able to receive some college grants or small business loans.  A payment plan may help the parent get the loan or grant.  </a:t>
            </a:r>
          </a:p>
          <a:p>
            <a:pPr marL="0" indent="0">
              <a:buNone/>
            </a:pPr>
            <a:r>
              <a:rPr lang="en-US" sz="2800" b="1" i="1" dirty="0" smtClean="0">
                <a:solidFill>
                  <a:schemeClr val="tx1"/>
                </a:solidFill>
              </a:rPr>
              <a:t>31 USC § 3720B, 31 </a:t>
            </a:r>
            <a:r>
              <a:rPr lang="en-US" sz="2800" b="1" i="1" dirty="0" err="1" smtClean="0">
                <a:solidFill>
                  <a:schemeClr val="tx1"/>
                </a:solidFill>
              </a:rPr>
              <a:t>C.F.R</a:t>
            </a:r>
            <a:r>
              <a:rPr lang="en-US" sz="2800" b="1" i="1" dirty="0" smtClean="0">
                <a:solidFill>
                  <a:schemeClr val="tx1"/>
                </a:solidFill>
              </a:rPr>
              <a:t>. § 285.13(c)(1)</a:t>
            </a:r>
            <a:endParaRPr lang="en-US" sz="2800" b="1" dirty="0">
              <a:solidFill>
                <a:schemeClr val="tx1"/>
              </a:solidFill>
            </a:endParaRPr>
          </a:p>
        </p:txBody>
      </p:sp>
    </p:spTree>
    <p:extLst>
      <p:ext uri="{BB962C8B-B14F-4D97-AF65-F5344CB8AC3E}">
        <p14:creationId xmlns:p14="http://schemas.microsoft.com/office/powerpoint/2010/main" val="1410594380"/>
      </p:ext>
    </p:extLst>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4"/>
            <a:ext cx="8041440" cy="630237"/>
          </a:xfrm>
        </p:spPr>
        <p:txBody>
          <a:bodyPr/>
          <a:lstStyle/>
          <a:p>
            <a:pPr algn="l"/>
            <a:r>
              <a:rPr lang="en-US" sz="5400" dirty="0" smtClean="0">
                <a:solidFill>
                  <a:srgbClr val="C00000"/>
                </a:solidFill>
              </a:rPr>
              <a:t>Passports</a:t>
            </a:r>
            <a:endParaRPr lang="en-US" sz="5400" dirty="0">
              <a:solidFill>
                <a:srgbClr val="C00000"/>
              </a:solidFill>
            </a:endParaRPr>
          </a:p>
        </p:txBody>
      </p:sp>
      <p:sp>
        <p:nvSpPr>
          <p:cNvPr id="3" name="Content Placeholder 2"/>
          <p:cNvSpPr>
            <a:spLocks noGrp="1"/>
          </p:cNvSpPr>
          <p:nvPr>
            <p:ph idx="1"/>
          </p:nvPr>
        </p:nvSpPr>
        <p:spPr>
          <a:xfrm>
            <a:off x="457200" y="3657600"/>
            <a:ext cx="8458200" cy="2667000"/>
          </a:xfrm>
        </p:spPr>
        <p:txBody>
          <a:bodyPr>
            <a:normAutofit/>
          </a:bodyPr>
          <a:lstStyle/>
          <a:p>
            <a:r>
              <a:rPr lang="en-US" sz="3200" dirty="0" smtClean="0">
                <a:solidFill>
                  <a:schemeClr val="tx1"/>
                </a:solidFill>
              </a:rPr>
              <a:t>The U.S. State Department will not issue or renew a passport if the support debt certified by tax intercept reaches $2,500 or more. The debt includes all unpaid support, fees, costs, and interest.  </a:t>
            </a:r>
            <a:r>
              <a:rPr lang="en-US" sz="3200" b="1" i="1" dirty="0" smtClean="0">
                <a:solidFill>
                  <a:schemeClr val="tx1"/>
                </a:solidFill>
              </a:rPr>
              <a:t>42 USC § 652(k)</a:t>
            </a:r>
            <a:endParaRPr lang="en-US" sz="3200" b="1" dirty="0">
              <a:solidFill>
                <a:schemeClr val="tx1"/>
              </a:solidFill>
            </a:endParaRPr>
          </a:p>
        </p:txBody>
      </p:sp>
      <p:pic>
        <p:nvPicPr>
          <p:cNvPr id="2051" name="Picture 3" descr="C:\Documents and Settings\cherylberry\Local Settings\Temporary Internet Files\Content.IE5\12XBRNLM\MP900305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29138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77575"/>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1"/>
            <a:ext cx="8041440" cy="782637"/>
          </a:xfrm>
        </p:spPr>
        <p:txBody>
          <a:bodyPr/>
          <a:lstStyle/>
          <a:p>
            <a:r>
              <a:rPr lang="en-US" sz="5400" dirty="0" smtClean="0">
                <a:solidFill>
                  <a:srgbClr val="C00000"/>
                </a:solidFill>
              </a:rPr>
              <a:t>Passports</a:t>
            </a:r>
            <a:endParaRPr lang="en-US" sz="5400" dirty="0">
              <a:solidFill>
                <a:srgbClr val="C00000"/>
              </a:solidFill>
            </a:endParaRPr>
          </a:p>
        </p:txBody>
      </p:sp>
      <p:sp>
        <p:nvSpPr>
          <p:cNvPr id="3" name="Content Placeholder 2"/>
          <p:cNvSpPr>
            <a:spLocks noGrp="1"/>
          </p:cNvSpPr>
          <p:nvPr>
            <p:ph idx="1"/>
          </p:nvPr>
        </p:nvSpPr>
        <p:spPr>
          <a:xfrm>
            <a:off x="304800" y="1295400"/>
            <a:ext cx="8534400" cy="5029200"/>
          </a:xfrm>
        </p:spPr>
        <p:txBody>
          <a:bodyPr/>
          <a:lstStyle/>
          <a:p>
            <a:pPr marL="0" indent="0">
              <a:buNone/>
            </a:pPr>
            <a:r>
              <a:rPr lang="en-US" dirty="0" smtClean="0">
                <a:solidFill>
                  <a:schemeClr val="tx1"/>
                </a:solidFill>
              </a:rPr>
              <a:t>If a parent was ever certified for tax refund intercept with a debt of $2,500 or more and has not paid the debt in full, the State Department will not issue or renew the parent’s passport.</a:t>
            </a:r>
          </a:p>
          <a:p>
            <a:pPr marL="0" indent="0">
              <a:buNone/>
            </a:pPr>
            <a:endParaRPr lang="en-US" sz="800" b="1" dirty="0" smtClean="0"/>
          </a:p>
          <a:p>
            <a:pPr marL="0" indent="0">
              <a:buNone/>
            </a:pPr>
            <a:r>
              <a:rPr lang="en-US" b="1" dirty="0" smtClean="0">
                <a:solidFill>
                  <a:schemeClr val="tx2">
                    <a:lumMod val="75000"/>
                    <a:lumOff val="25000"/>
                  </a:schemeClr>
                </a:solidFill>
              </a:rPr>
              <a:t>Example:</a:t>
            </a:r>
          </a:p>
          <a:p>
            <a:pPr marL="329184" lvl="1" indent="0">
              <a:buNone/>
            </a:pPr>
            <a:endParaRPr lang="en-US" sz="800" dirty="0" smtClean="0"/>
          </a:p>
          <a:p>
            <a:pPr lvl="1">
              <a:buFont typeface="Arial" pitchFamily="34" charset="0"/>
              <a:buChar char="•"/>
            </a:pPr>
            <a:r>
              <a:rPr lang="en-US" b="1" dirty="0" smtClean="0">
                <a:solidFill>
                  <a:schemeClr val="tx2">
                    <a:lumMod val="75000"/>
                    <a:lumOff val="25000"/>
                  </a:schemeClr>
                </a:solidFill>
              </a:rPr>
              <a:t>A few years ago, a parent received a letter telling the parent that he or she was certified for tax intercept.  The letter stated that the parent owed $6,000.</a:t>
            </a:r>
          </a:p>
          <a:p>
            <a:pPr marL="329184" lvl="1" indent="0">
              <a:buNone/>
            </a:pPr>
            <a:endParaRPr lang="en-US" sz="800" b="1" dirty="0" smtClean="0">
              <a:solidFill>
                <a:schemeClr val="tx2">
                  <a:lumMod val="75000"/>
                  <a:lumOff val="25000"/>
                </a:schemeClr>
              </a:solidFill>
            </a:endParaRPr>
          </a:p>
          <a:p>
            <a:pPr lvl="1">
              <a:buFont typeface="Arial" pitchFamily="34" charset="0"/>
              <a:buChar char="•"/>
            </a:pPr>
            <a:r>
              <a:rPr lang="en-US" b="1" dirty="0" smtClean="0">
                <a:solidFill>
                  <a:schemeClr val="tx2">
                    <a:lumMod val="75000"/>
                    <a:lumOff val="25000"/>
                  </a:schemeClr>
                </a:solidFill>
              </a:rPr>
              <a:t>The parent began to pay on the debt, but still owes $2,000.</a:t>
            </a:r>
          </a:p>
          <a:p>
            <a:pPr marL="329184" lvl="1" indent="0">
              <a:buNone/>
            </a:pPr>
            <a:endParaRPr lang="en-US" sz="800" b="1" dirty="0" smtClean="0">
              <a:solidFill>
                <a:schemeClr val="tx2">
                  <a:lumMod val="75000"/>
                  <a:lumOff val="25000"/>
                </a:schemeClr>
              </a:solidFill>
            </a:endParaRPr>
          </a:p>
          <a:p>
            <a:pPr lvl="1">
              <a:buFont typeface="Arial" pitchFamily="34" charset="0"/>
              <a:buChar char="•"/>
            </a:pPr>
            <a:r>
              <a:rPr lang="en-US" b="1" dirty="0" smtClean="0">
                <a:solidFill>
                  <a:schemeClr val="tx2">
                    <a:lumMod val="75000"/>
                    <a:lumOff val="25000"/>
                  </a:schemeClr>
                </a:solidFill>
              </a:rPr>
              <a:t>Because the parent did not pay off the entire $6,000, the State Department will deny the passport request</a:t>
            </a:r>
            <a:r>
              <a:rPr lang="en-US" b="1" dirty="0" smtClean="0"/>
              <a:t>.</a:t>
            </a:r>
          </a:p>
          <a:p>
            <a:pPr marL="0" indent="0">
              <a:buNone/>
            </a:pPr>
            <a:endParaRPr lang="en-US" dirty="0"/>
          </a:p>
        </p:txBody>
      </p:sp>
    </p:spTree>
    <p:extLst>
      <p:ext uri="{BB962C8B-B14F-4D97-AF65-F5344CB8AC3E}">
        <p14:creationId xmlns:p14="http://schemas.microsoft.com/office/powerpoint/2010/main" val="3722239252"/>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8041440" cy="762000"/>
          </a:xfrm>
        </p:spPr>
        <p:txBody>
          <a:bodyPr/>
          <a:lstStyle/>
          <a:p>
            <a:r>
              <a:rPr lang="en-US" dirty="0" smtClean="0">
                <a:solidFill>
                  <a:srgbClr val="C00000"/>
                </a:solidFill>
              </a:rPr>
              <a:t>Passports</a:t>
            </a:r>
            <a:endParaRPr lang="en-US" dirty="0">
              <a:solidFill>
                <a:srgbClr val="C00000"/>
              </a:solidFill>
            </a:endParaRPr>
          </a:p>
        </p:txBody>
      </p:sp>
      <p:sp>
        <p:nvSpPr>
          <p:cNvPr id="3" name="Content Placeholder 2"/>
          <p:cNvSpPr>
            <a:spLocks noGrp="1"/>
          </p:cNvSpPr>
          <p:nvPr>
            <p:ph idx="1"/>
          </p:nvPr>
        </p:nvSpPr>
        <p:spPr>
          <a:xfrm>
            <a:off x="152400" y="1143000"/>
            <a:ext cx="8839200" cy="5410200"/>
          </a:xfrm>
        </p:spPr>
        <p:txBody>
          <a:bodyPr>
            <a:normAutofit lnSpcReduction="10000"/>
          </a:bodyPr>
          <a:lstStyle/>
          <a:p>
            <a:pPr marL="0" indent="0">
              <a:buNone/>
            </a:pPr>
            <a:r>
              <a:rPr lang="en-US" sz="2100" dirty="0" smtClean="0">
                <a:solidFill>
                  <a:schemeClr val="tx1"/>
                </a:solidFill>
              </a:rPr>
              <a:t>If the State Department denies your passport, contact your local child support agency.  With very few exceptions, you will be expected to pay at least $2,500 before your passport will be granted or renewed.  The exceptions are:</a:t>
            </a:r>
          </a:p>
          <a:p>
            <a:pPr marL="0" indent="0">
              <a:buNone/>
            </a:pPr>
            <a:endParaRPr lang="en-US" sz="800" dirty="0" smtClean="0">
              <a:solidFill>
                <a:schemeClr val="tx1"/>
              </a:solidFill>
            </a:endParaRPr>
          </a:p>
          <a:p>
            <a:pPr marL="786384" lvl="1" indent="-457200">
              <a:buFont typeface="+mj-lt"/>
              <a:buAutoNum type="arabicPeriod"/>
            </a:pPr>
            <a:r>
              <a:rPr lang="en-US" sz="2100" dirty="0" smtClean="0">
                <a:solidFill>
                  <a:schemeClr val="tx1"/>
                </a:solidFill>
              </a:rPr>
              <a:t>A</a:t>
            </a:r>
            <a:r>
              <a:rPr lang="en-US" sz="2100" b="1" dirty="0" smtClean="0">
                <a:solidFill>
                  <a:schemeClr val="tx1"/>
                </a:solidFill>
              </a:rPr>
              <a:t> mistake in identity or mistake of fact –</a:t>
            </a:r>
            <a:r>
              <a:rPr lang="en-US" sz="2100" dirty="0" smtClean="0">
                <a:solidFill>
                  <a:schemeClr val="tx1"/>
                </a:solidFill>
              </a:rPr>
              <a:t> you are not the person certified for tax intercept or you do not owe past-due support.</a:t>
            </a:r>
          </a:p>
          <a:p>
            <a:pPr marL="786384" lvl="1" indent="-457200">
              <a:buFont typeface="+mj-lt"/>
              <a:buAutoNum type="arabicPeriod"/>
            </a:pPr>
            <a:r>
              <a:rPr lang="en-US" sz="2100" dirty="0" smtClean="0">
                <a:solidFill>
                  <a:schemeClr val="tx1"/>
                </a:solidFill>
              </a:rPr>
              <a:t>A</a:t>
            </a:r>
            <a:r>
              <a:rPr lang="en-US" sz="2100" b="1" dirty="0" smtClean="0">
                <a:solidFill>
                  <a:schemeClr val="tx1"/>
                </a:solidFill>
              </a:rPr>
              <a:t> matter of life or death</a:t>
            </a:r>
            <a:r>
              <a:rPr lang="en-US" sz="2100" dirty="0" smtClean="0">
                <a:solidFill>
                  <a:schemeClr val="tx1"/>
                </a:solidFill>
              </a:rPr>
              <a:t> involving someone in your immediate family.  Examples are imminent death or funeral, serious illness, or dangerous operation.  Your immediate family includes a parent, guardian, or step-parent; child (natural or adopted), step-child; grandparent, sibling or step-sibling; aunt, uncle, or spouse.  You must give the child support agency a letter from a doctor or the Red Cross to verify the life or death matter.</a:t>
            </a:r>
            <a:endParaRPr lang="en-US" sz="2100" dirty="0">
              <a:solidFill>
                <a:schemeClr val="tx1"/>
              </a:solidFill>
            </a:endParaRPr>
          </a:p>
          <a:p>
            <a:pPr marL="329184" lvl="1" indent="0">
              <a:buNone/>
            </a:pPr>
            <a:endParaRPr lang="en-US" sz="800" dirty="0" smtClean="0">
              <a:solidFill>
                <a:schemeClr val="tx1"/>
              </a:solidFill>
            </a:endParaRPr>
          </a:p>
          <a:p>
            <a:pPr marL="329184" lvl="1" indent="0" algn="ctr">
              <a:buNone/>
            </a:pPr>
            <a:r>
              <a:rPr lang="en-US" b="1" dirty="0" smtClean="0">
                <a:solidFill>
                  <a:schemeClr val="tx1"/>
                </a:solidFill>
              </a:rPr>
              <a:t>Payments must be made by a money order or a cashier’s check.  If you are not able to pay the debt in full, contact your child support agency.</a:t>
            </a:r>
          </a:p>
          <a:p>
            <a:pPr marL="329184" lvl="1" indent="0">
              <a:buNone/>
            </a:pPr>
            <a:endParaRPr lang="en-US" sz="2100" b="1" dirty="0"/>
          </a:p>
        </p:txBody>
      </p:sp>
    </p:spTree>
    <p:extLst>
      <p:ext uri="{BB962C8B-B14F-4D97-AF65-F5344CB8AC3E}">
        <p14:creationId xmlns:p14="http://schemas.microsoft.com/office/powerpoint/2010/main" val="39721886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002060"/>
                </a:solidFill>
              </a:rPr>
              <a:t>Child Support Liens</a:t>
            </a:r>
            <a:endParaRPr lang="en-US" dirty="0"/>
          </a:p>
        </p:txBody>
      </p:sp>
      <p:sp>
        <p:nvSpPr>
          <p:cNvPr id="3" name="Content Placeholder 2"/>
          <p:cNvSpPr>
            <a:spLocks noGrp="1"/>
          </p:cNvSpPr>
          <p:nvPr>
            <p:ph idx="1"/>
          </p:nvPr>
        </p:nvSpPr>
        <p:spPr/>
        <p:txBody>
          <a:bodyPr>
            <a:normAutofit/>
          </a:bodyPr>
          <a:lstStyle/>
          <a:p>
            <a:pPr marL="0" indent="0" algn="ctr">
              <a:buNone/>
            </a:pPr>
            <a:r>
              <a:rPr lang="en-US" sz="2200" dirty="0" smtClean="0">
                <a:solidFill>
                  <a:schemeClr val="tx1"/>
                </a:solidFill>
              </a:rPr>
              <a:t>A Child Support Lien is a hold placed on real and personal property.  These liens are placed administratively, meaning without a court hearing.</a:t>
            </a:r>
          </a:p>
          <a:p>
            <a:pPr marL="0" indent="0">
              <a:buNone/>
            </a:pPr>
            <a:r>
              <a:rPr lang="en-US" sz="2200" b="1" i="1" dirty="0" smtClean="0">
                <a:solidFill>
                  <a:schemeClr val="tx1"/>
                </a:solidFill>
              </a:rPr>
              <a:t>Wis. Stat. § 49.854</a:t>
            </a:r>
            <a:endParaRPr lang="en-US" sz="2200" b="1" i="1" dirty="0">
              <a:solidFill>
                <a:schemeClr val="tx1"/>
              </a:solidFill>
            </a:endParaRPr>
          </a:p>
          <a:p>
            <a:pPr marL="0" indent="0">
              <a:buNone/>
            </a:pPr>
            <a:endParaRPr lang="en-US" sz="2200" b="1" dirty="0"/>
          </a:p>
        </p:txBody>
      </p:sp>
      <p:sp>
        <p:nvSpPr>
          <p:cNvPr id="4" name="TextBox 3"/>
          <p:cNvSpPr txBox="1"/>
          <p:nvPr/>
        </p:nvSpPr>
        <p:spPr>
          <a:xfrm>
            <a:off x="3200400" y="4876800"/>
            <a:ext cx="2819400" cy="369332"/>
          </a:xfrm>
          <a:prstGeom prst="rect">
            <a:avLst/>
          </a:prstGeom>
          <a:noFill/>
        </p:spPr>
        <p:txBody>
          <a:bodyPr wrap="square" rtlCol="0">
            <a:spAutoFit/>
          </a:bodyPr>
          <a:lstStyle/>
          <a:p>
            <a:endParaRPr lang="en-US" dirty="0"/>
          </a:p>
        </p:txBody>
      </p:sp>
      <p:pic>
        <p:nvPicPr>
          <p:cNvPr id="2052" name="Picture 4" descr="C:\Documents and Settings\cherylberry\Local Settings\Temporary Internet Files\Content.IE5\EG9R6C27\MC9000852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876800"/>
            <a:ext cx="2945395" cy="16628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cherylberry\Local Settings\Temporary Internet Files\Content.IE5\NFC6MZWP\MC9001285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876800"/>
            <a:ext cx="2792995" cy="163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0286"/>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1"/>
            <a:ext cx="8041440" cy="1295400"/>
          </a:xfrm>
        </p:spPr>
        <p:txBody>
          <a:bodyPr/>
          <a:lstStyle/>
          <a:p>
            <a:r>
              <a:rPr lang="en-US" sz="4000" b="1" dirty="0" smtClean="0">
                <a:solidFill>
                  <a:srgbClr val="002060"/>
                </a:solidFill>
              </a:rPr>
              <a:t>If you are listed on the Child Support Lien Docket:</a:t>
            </a:r>
            <a:endParaRPr lang="en-US" sz="4000" b="1" dirty="0">
              <a:solidFill>
                <a:srgbClr val="002060"/>
              </a:solidFill>
            </a:endParaRPr>
          </a:p>
        </p:txBody>
      </p:sp>
      <p:sp>
        <p:nvSpPr>
          <p:cNvPr id="3" name="Content Placeholder 2"/>
          <p:cNvSpPr>
            <a:spLocks noGrp="1"/>
          </p:cNvSpPr>
          <p:nvPr>
            <p:ph idx="1"/>
          </p:nvPr>
        </p:nvSpPr>
        <p:spPr>
          <a:xfrm>
            <a:off x="304800" y="1600200"/>
            <a:ext cx="8534400" cy="4648200"/>
          </a:xfrm>
        </p:spPr>
        <p:txBody>
          <a:bodyPr>
            <a:normAutofit lnSpcReduction="10000"/>
          </a:bodyPr>
          <a:lstStyle/>
          <a:p>
            <a:pPr marL="0" indent="0">
              <a:buNone/>
            </a:pPr>
            <a:endParaRPr lang="en-US" dirty="0" smtClean="0"/>
          </a:p>
          <a:p>
            <a:pPr marL="0" indent="0">
              <a:buNone/>
            </a:pPr>
            <a:r>
              <a:rPr lang="en-US" dirty="0" smtClean="0">
                <a:solidFill>
                  <a:schemeClr val="tx1"/>
                </a:solidFill>
              </a:rPr>
              <a:t>The child support agency may also take these administrative enforcement actions:</a:t>
            </a:r>
            <a:endParaRPr lang="en-US" b="1" dirty="0" smtClean="0">
              <a:solidFill>
                <a:schemeClr val="tx1"/>
              </a:solidFill>
            </a:endParaRPr>
          </a:p>
          <a:p>
            <a:pPr lvl="1"/>
            <a:endParaRPr lang="en-US" sz="900" dirty="0" smtClean="0">
              <a:solidFill>
                <a:schemeClr val="tx1"/>
              </a:solidFill>
            </a:endParaRPr>
          </a:p>
          <a:p>
            <a:pPr lvl="1"/>
            <a:r>
              <a:rPr lang="en-US" dirty="0" smtClean="0">
                <a:solidFill>
                  <a:schemeClr val="tx1"/>
                </a:solidFill>
              </a:rPr>
              <a:t>Request the suspension or denial of your professional, occupational, driver’s, and recreational licenses.  </a:t>
            </a:r>
            <a:r>
              <a:rPr lang="en-US" b="1" i="1" dirty="0" smtClean="0">
                <a:solidFill>
                  <a:schemeClr val="tx1"/>
                </a:solidFill>
              </a:rPr>
              <a:t>Wis. Stat. § 49.857</a:t>
            </a:r>
            <a:endParaRPr lang="en-US" b="1" dirty="0" smtClean="0">
              <a:solidFill>
                <a:schemeClr val="tx1"/>
              </a:solidFill>
            </a:endParaRPr>
          </a:p>
          <a:p>
            <a:pPr lvl="1"/>
            <a:endParaRPr lang="en-US" sz="800" dirty="0" smtClean="0">
              <a:solidFill>
                <a:schemeClr val="tx1"/>
              </a:solidFill>
            </a:endParaRPr>
          </a:p>
          <a:p>
            <a:pPr lvl="1"/>
            <a:r>
              <a:rPr lang="en-US" dirty="0" smtClean="0">
                <a:solidFill>
                  <a:schemeClr val="tx1"/>
                </a:solidFill>
              </a:rPr>
              <a:t>Intercept lump-sum pension payments.  </a:t>
            </a:r>
            <a:r>
              <a:rPr lang="en-US" b="1" i="1" dirty="0" smtClean="0">
                <a:solidFill>
                  <a:schemeClr val="tx1"/>
                </a:solidFill>
              </a:rPr>
              <a:t>Wis. Stat. § 49.852</a:t>
            </a:r>
            <a:endParaRPr lang="en-US" b="1" dirty="0" smtClean="0">
              <a:solidFill>
                <a:schemeClr val="tx1"/>
              </a:solidFill>
            </a:endParaRPr>
          </a:p>
          <a:p>
            <a:pPr lvl="1"/>
            <a:endParaRPr lang="en-US" sz="800" dirty="0" smtClean="0">
              <a:solidFill>
                <a:schemeClr val="tx1"/>
              </a:solidFill>
            </a:endParaRPr>
          </a:p>
          <a:p>
            <a:pPr lvl="1"/>
            <a:r>
              <a:rPr lang="en-US" dirty="0" smtClean="0">
                <a:solidFill>
                  <a:schemeClr val="tx1"/>
                </a:solidFill>
              </a:rPr>
              <a:t>Intercept your judgments or settlements, such as a car accident or personal injury settlement.  </a:t>
            </a:r>
            <a:r>
              <a:rPr lang="en-US" b="1" i="1" dirty="0" smtClean="0">
                <a:solidFill>
                  <a:schemeClr val="tx1"/>
                </a:solidFill>
              </a:rPr>
              <a:t>Wis. Stat. § 49.856</a:t>
            </a:r>
            <a:endParaRPr lang="en-US" b="1" dirty="0" smtClean="0">
              <a:solidFill>
                <a:schemeClr val="tx1"/>
              </a:solidFill>
            </a:endParaRPr>
          </a:p>
          <a:p>
            <a:pPr lvl="1"/>
            <a:endParaRPr lang="en-US" sz="800" dirty="0" smtClean="0">
              <a:solidFill>
                <a:schemeClr val="tx1"/>
              </a:solidFill>
            </a:endParaRPr>
          </a:p>
          <a:p>
            <a:pPr lvl="1"/>
            <a:r>
              <a:rPr lang="en-US" dirty="0" smtClean="0">
                <a:solidFill>
                  <a:schemeClr val="tx1"/>
                </a:solidFill>
              </a:rPr>
              <a:t>Seize bank accounts including your checking and savings.  </a:t>
            </a:r>
            <a:r>
              <a:rPr lang="en-US" b="1" i="1" dirty="0" smtClean="0">
                <a:solidFill>
                  <a:schemeClr val="tx1"/>
                </a:solidFill>
              </a:rPr>
              <a:t>Wis. Stat. § 49.854(5)</a:t>
            </a:r>
            <a:endParaRPr lang="en-US" b="1" dirty="0">
              <a:solidFill>
                <a:schemeClr val="tx1"/>
              </a:solidFill>
            </a:endParaRPr>
          </a:p>
        </p:txBody>
      </p:sp>
    </p:spTree>
    <p:extLst>
      <p:ext uri="{BB962C8B-B14F-4D97-AF65-F5344CB8AC3E}">
        <p14:creationId xmlns:p14="http://schemas.microsoft.com/office/powerpoint/2010/main" val="1392442334"/>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2060"/>
                </a:solidFill>
              </a:rPr>
              <a:t>Upon receipt of a Notice of Lien a parent should contact the child support </a:t>
            </a:r>
            <a:r>
              <a:rPr lang="en-US" sz="3200" b="1" dirty="0" smtClean="0">
                <a:solidFill>
                  <a:srgbClr val="002060"/>
                </a:solidFill>
              </a:rPr>
              <a:t>agency, within </a:t>
            </a:r>
            <a:r>
              <a:rPr lang="en-US" sz="3200" b="1" dirty="0">
                <a:solidFill>
                  <a:srgbClr val="002060"/>
                </a:solidFill>
              </a:rPr>
              <a:t>20 days, to discuss a payment plan</a:t>
            </a:r>
            <a:r>
              <a:rPr lang="en-US" b="1" dirty="0">
                <a:solidFill>
                  <a:srgbClr val="002060"/>
                </a:solidFill>
              </a:rPr>
              <a:t>.</a:t>
            </a:r>
            <a:endParaRPr lang="en-US" dirty="0"/>
          </a:p>
        </p:txBody>
      </p:sp>
      <p:sp>
        <p:nvSpPr>
          <p:cNvPr id="3" name="Content Placeholder 2"/>
          <p:cNvSpPr>
            <a:spLocks noGrp="1"/>
          </p:cNvSpPr>
          <p:nvPr>
            <p:ph idx="1"/>
          </p:nvPr>
        </p:nvSpPr>
        <p:spPr/>
        <p:txBody>
          <a:bodyPr>
            <a:normAutofit/>
          </a:bodyPr>
          <a:lstStyle/>
          <a:p>
            <a:r>
              <a:rPr lang="en-US" sz="2800" dirty="0">
                <a:solidFill>
                  <a:schemeClr val="tx1"/>
                </a:solidFill>
              </a:rPr>
              <a:t>A payment plan </a:t>
            </a:r>
            <a:r>
              <a:rPr lang="en-US" sz="2800" b="1" dirty="0">
                <a:solidFill>
                  <a:schemeClr val="tx1"/>
                </a:solidFill>
              </a:rPr>
              <a:t>will not stop </a:t>
            </a:r>
            <a:r>
              <a:rPr lang="en-US" sz="2800" dirty="0">
                <a:solidFill>
                  <a:schemeClr val="tx1"/>
                </a:solidFill>
              </a:rPr>
              <a:t>your name from being placed on the lien docket, but it will stop further administrative enforcement actions.  A payment plan may be a lump-sum payment or an increased amount to go towards your past-due amount, or both.</a:t>
            </a:r>
          </a:p>
          <a:p>
            <a:endParaRPr lang="en-US" dirty="0"/>
          </a:p>
        </p:txBody>
      </p:sp>
    </p:spTree>
    <p:extLst>
      <p:ext uri="{BB962C8B-B14F-4D97-AF65-F5344CB8AC3E}">
        <p14:creationId xmlns:p14="http://schemas.microsoft.com/office/powerpoint/2010/main" val="304966545"/>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enforcement measures be prevented?</a:t>
            </a:r>
            <a:endParaRPr lang="en-US" dirty="0"/>
          </a:p>
        </p:txBody>
      </p:sp>
      <p:sp>
        <p:nvSpPr>
          <p:cNvPr id="3" name="Content Placeholder 2"/>
          <p:cNvSpPr>
            <a:spLocks noGrp="1"/>
          </p:cNvSpPr>
          <p:nvPr>
            <p:ph idx="1"/>
          </p:nvPr>
        </p:nvSpPr>
        <p:spPr/>
        <p:txBody>
          <a:bodyPr>
            <a:noAutofit/>
          </a:bodyPr>
          <a:lstStyle/>
          <a:p>
            <a:r>
              <a:rPr lang="en-US" sz="2200" dirty="0" smtClean="0">
                <a:solidFill>
                  <a:schemeClr val="tx1"/>
                </a:solidFill>
              </a:rPr>
              <a:t>Keep your address and phone number updated to ensure receipt of notices</a:t>
            </a:r>
          </a:p>
          <a:p>
            <a:r>
              <a:rPr lang="en-US" sz="2200" dirty="0" smtClean="0">
                <a:solidFill>
                  <a:schemeClr val="tx1"/>
                </a:solidFill>
              </a:rPr>
              <a:t>Inform the Child Support office of income changes (reduced hours or loss of a job)</a:t>
            </a:r>
          </a:p>
          <a:p>
            <a:r>
              <a:rPr lang="en-US" sz="2200" dirty="0" smtClean="0">
                <a:solidFill>
                  <a:schemeClr val="tx1"/>
                </a:solidFill>
              </a:rPr>
              <a:t>Notify the Child Support office if the living arrangements of the child have changed</a:t>
            </a:r>
          </a:p>
          <a:p>
            <a:r>
              <a:rPr lang="en-US" sz="2200" dirty="0" smtClean="0">
                <a:solidFill>
                  <a:schemeClr val="tx1"/>
                </a:solidFill>
              </a:rPr>
              <a:t>If support is not being deducted from your paycheck, make payments to the Wisconsin Support Collection Trust Fund </a:t>
            </a:r>
            <a:endParaRPr lang="en-US" sz="2200" dirty="0">
              <a:solidFill>
                <a:schemeClr val="tx1"/>
              </a:solidFill>
            </a:endParaRPr>
          </a:p>
        </p:txBody>
      </p:sp>
    </p:spTree>
    <p:extLst>
      <p:ext uri="{BB962C8B-B14F-4D97-AF65-F5344CB8AC3E}">
        <p14:creationId xmlns:p14="http://schemas.microsoft.com/office/powerpoint/2010/main" val="175006670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2"/>
                </a:solidFill>
                <a:latin typeface="Cambria" pitchFamily="18" charset="0"/>
              </a:rPr>
              <a:t>IV-D Cases: Cases that Qualify for Child Support Services</a:t>
            </a:r>
            <a:endParaRPr lang="en-US" sz="3600" b="1" dirty="0"/>
          </a:p>
        </p:txBody>
      </p:sp>
      <p:sp>
        <p:nvSpPr>
          <p:cNvPr id="3" name="Content Placeholder 2"/>
          <p:cNvSpPr>
            <a:spLocks noGrp="1"/>
          </p:cNvSpPr>
          <p:nvPr>
            <p:ph idx="1"/>
          </p:nvPr>
        </p:nvSpPr>
        <p:spPr/>
        <p:txBody>
          <a:bodyPr>
            <a:normAutofit fontScale="92500"/>
          </a:bodyPr>
          <a:lstStyle/>
          <a:p>
            <a:pPr marL="0" indent="0">
              <a:buNone/>
            </a:pPr>
            <a:r>
              <a:rPr lang="en-US" b="1" dirty="0">
                <a:solidFill>
                  <a:schemeClr val="tx1"/>
                </a:solidFill>
                <a:latin typeface="Cambria" pitchFamily="18" charset="0"/>
              </a:rPr>
              <a:t>A case qualifies for child support services in the following situations:</a:t>
            </a:r>
          </a:p>
          <a:p>
            <a:r>
              <a:rPr lang="en-US" dirty="0" smtClean="0">
                <a:solidFill>
                  <a:schemeClr val="tx1"/>
                </a:solidFill>
                <a:latin typeface="Cambria" pitchFamily="18" charset="0"/>
              </a:rPr>
              <a:t>When </a:t>
            </a:r>
            <a:r>
              <a:rPr lang="en-US" dirty="0">
                <a:solidFill>
                  <a:schemeClr val="tx1"/>
                </a:solidFill>
                <a:latin typeface="Cambria" pitchFamily="18" charset="0"/>
              </a:rPr>
              <a:t>a family member receives state assistance such as </a:t>
            </a:r>
            <a:r>
              <a:rPr lang="en-US" dirty="0" smtClean="0">
                <a:solidFill>
                  <a:schemeClr val="tx1"/>
                </a:solidFill>
                <a:latin typeface="Cambria" pitchFamily="18" charset="0"/>
              </a:rPr>
              <a:t>W-2</a:t>
            </a:r>
            <a:r>
              <a:rPr lang="en-US" dirty="0">
                <a:solidFill>
                  <a:schemeClr val="tx1"/>
                </a:solidFill>
                <a:latin typeface="Cambria" pitchFamily="18" charset="0"/>
              </a:rPr>
              <a:t>, caretakers supplement, child care, medical </a:t>
            </a:r>
            <a:r>
              <a:rPr lang="en-US" dirty="0" smtClean="0">
                <a:solidFill>
                  <a:schemeClr val="tx1"/>
                </a:solidFill>
                <a:latin typeface="Cambria" pitchFamily="18" charset="0"/>
              </a:rPr>
              <a:t>assistance, foster </a:t>
            </a:r>
            <a:r>
              <a:rPr lang="en-US" dirty="0">
                <a:solidFill>
                  <a:schemeClr val="tx1"/>
                </a:solidFill>
                <a:latin typeface="Cambria" pitchFamily="18" charset="0"/>
              </a:rPr>
              <a:t>care payments, or kinship care payments;</a:t>
            </a:r>
          </a:p>
          <a:p>
            <a:r>
              <a:rPr lang="en-US" dirty="0" smtClean="0">
                <a:solidFill>
                  <a:schemeClr val="tx1"/>
                </a:solidFill>
                <a:latin typeface="Cambria" pitchFamily="18" charset="0"/>
              </a:rPr>
              <a:t>When </a:t>
            </a:r>
            <a:r>
              <a:rPr lang="en-US" dirty="0">
                <a:solidFill>
                  <a:schemeClr val="tx1"/>
                </a:solidFill>
                <a:latin typeface="Cambria" pitchFamily="18" charset="0"/>
              </a:rPr>
              <a:t>a family member received state assistance in the past and the family has not requested IV-D case closure;</a:t>
            </a:r>
          </a:p>
          <a:p>
            <a:r>
              <a:rPr lang="en-US" dirty="0" smtClean="0">
                <a:solidFill>
                  <a:schemeClr val="tx1"/>
                </a:solidFill>
                <a:latin typeface="Cambria" pitchFamily="18" charset="0"/>
              </a:rPr>
              <a:t>When </a:t>
            </a:r>
            <a:r>
              <a:rPr lang="en-US" dirty="0">
                <a:solidFill>
                  <a:schemeClr val="tx1"/>
                </a:solidFill>
                <a:latin typeface="Cambria" pitchFamily="18" charset="0"/>
              </a:rPr>
              <a:t>a family has never received state assistance but either the payer or the payee has applied for services.  At this time, there is no fee to apply for IV-D services.</a:t>
            </a:r>
          </a:p>
          <a:p>
            <a:endParaRPr lang="en-US" dirty="0"/>
          </a:p>
        </p:txBody>
      </p:sp>
    </p:spTree>
    <p:extLst>
      <p:ext uri="{BB962C8B-B14F-4D97-AF65-F5344CB8AC3E}">
        <p14:creationId xmlns:p14="http://schemas.microsoft.com/office/powerpoint/2010/main" val="153684017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be done once enforcement actions are taken?</a:t>
            </a:r>
            <a:endParaRPr lang="en-US" b="1" dirty="0"/>
          </a:p>
        </p:txBody>
      </p:sp>
      <p:sp>
        <p:nvSpPr>
          <p:cNvPr id="3" name="Content Placeholder 2"/>
          <p:cNvSpPr>
            <a:spLocks noGrp="1"/>
          </p:cNvSpPr>
          <p:nvPr>
            <p:ph idx="1"/>
          </p:nvPr>
        </p:nvSpPr>
        <p:spPr>
          <a:xfrm>
            <a:off x="838200" y="2286000"/>
            <a:ext cx="7467600" cy="4191000"/>
          </a:xfrm>
        </p:spPr>
        <p:txBody>
          <a:bodyPr>
            <a:normAutofit/>
          </a:bodyPr>
          <a:lstStyle/>
          <a:p>
            <a:r>
              <a:rPr lang="en-US" dirty="0">
                <a:solidFill>
                  <a:schemeClr val="tx1"/>
                </a:solidFill>
              </a:rPr>
              <a:t>Milwaukee County Child Support Services is available to provide services to parents to address various enforcement actions. </a:t>
            </a:r>
          </a:p>
          <a:p>
            <a:r>
              <a:rPr lang="en-US" dirty="0">
                <a:solidFill>
                  <a:schemeClr val="tx1"/>
                </a:solidFill>
              </a:rPr>
              <a:t>Services include help in modifying an order, and the negotiation of payment plans to address outstanding balances</a:t>
            </a:r>
            <a:r>
              <a:rPr lang="en-US" dirty="0" smtClean="0">
                <a:solidFill>
                  <a:schemeClr val="tx1"/>
                </a:solidFill>
              </a:rPr>
              <a:t>.</a:t>
            </a:r>
          </a:p>
          <a:p>
            <a:r>
              <a:rPr lang="en-US" dirty="0" smtClean="0">
                <a:solidFill>
                  <a:schemeClr val="tx1"/>
                </a:solidFill>
              </a:rPr>
              <a:t>Milwaukee County Child Support also has various partnerships with community organizations to assist with employment</a:t>
            </a:r>
            <a:endParaRPr lang="en-US" dirty="0">
              <a:solidFill>
                <a:schemeClr val="tx1"/>
              </a:solidFill>
            </a:endParaRPr>
          </a:p>
          <a:p>
            <a:endParaRPr lang="en-US" dirty="0"/>
          </a:p>
        </p:txBody>
      </p:sp>
    </p:spTree>
    <p:extLst>
      <p:ext uri="{BB962C8B-B14F-4D97-AF65-F5344CB8AC3E}">
        <p14:creationId xmlns:p14="http://schemas.microsoft.com/office/powerpoint/2010/main" val="906051144"/>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000125"/>
          </a:xfrm>
        </p:spPr>
        <p:txBody>
          <a:bodyPr>
            <a:normAutofit fontScale="90000"/>
          </a:bodyPr>
          <a:lstStyle/>
          <a:p>
            <a:pPr algn="ctr"/>
            <a:r>
              <a:rPr lang="en-US" b="1" dirty="0" smtClean="0">
                <a:solidFill>
                  <a:srgbClr val="0070C0"/>
                </a:solidFill>
              </a:rPr>
              <a:t>Pathways to Responsible Fatherhood</a:t>
            </a:r>
            <a:endParaRPr lang="en-US" b="1" dirty="0">
              <a:solidFill>
                <a:srgbClr val="0070C0"/>
              </a:solidFill>
            </a:endParaRPr>
          </a:p>
        </p:txBody>
      </p:sp>
      <p:sp>
        <p:nvSpPr>
          <p:cNvPr id="3" name="Content Placeholder 2"/>
          <p:cNvSpPr>
            <a:spLocks noGrp="1"/>
          </p:cNvSpPr>
          <p:nvPr>
            <p:ph idx="1"/>
          </p:nvPr>
        </p:nvSpPr>
        <p:spPr>
          <a:xfrm>
            <a:off x="152400" y="3962400"/>
            <a:ext cx="8991600" cy="2667000"/>
          </a:xfrm>
        </p:spPr>
        <p:txBody>
          <a:bodyPr>
            <a:noAutofit/>
          </a:bodyPr>
          <a:lstStyle/>
          <a:p>
            <a:pPr marL="0" indent="0">
              <a:buNone/>
            </a:pPr>
            <a:r>
              <a:rPr lang="en-US" sz="2200" dirty="0">
                <a:solidFill>
                  <a:schemeClr val="tx1"/>
                </a:solidFill>
              </a:rPr>
              <a:t>The Milwaukee County Pathways to Responsible Fatherhood </a:t>
            </a:r>
            <a:r>
              <a:rPr lang="en-US" sz="2200" dirty="0" smtClean="0">
                <a:solidFill>
                  <a:schemeClr val="tx1"/>
                </a:solidFill>
              </a:rPr>
              <a:t>Project is </a:t>
            </a:r>
            <a:r>
              <a:rPr lang="en-US" sz="2200" dirty="0">
                <a:solidFill>
                  <a:schemeClr val="tx1"/>
                </a:solidFill>
              </a:rPr>
              <a:t>a new program that provides needed education and </a:t>
            </a:r>
            <a:r>
              <a:rPr lang="en-US" sz="2200" dirty="0" smtClean="0">
                <a:solidFill>
                  <a:schemeClr val="tx1"/>
                </a:solidFill>
              </a:rPr>
              <a:t>services specifically </a:t>
            </a:r>
            <a:r>
              <a:rPr lang="en-US" sz="2200" dirty="0">
                <a:solidFill>
                  <a:schemeClr val="tx1"/>
                </a:solidFill>
              </a:rPr>
              <a:t>for Milwaukee County’s fathers because kids </a:t>
            </a:r>
            <a:r>
              <a:rPr lang="en-US" sz="2200" dirty="0" smtClean="0">
                <a:solidFill>
                  <a:schemeClr val="tx1"/>
                </a:solidFill>
              </a:rPr>
              <a:t>need their </a:t>
            </a:r>
            <a:r>
              <a:rPr lang="en-US" sz="2200" dirty="0">
                <a:solidFill>
                  <a:schemeClr val="tx1"/>
                </a:solidFill>
              </a:rPr>
              <a:t>dads. </a:t>
            </a:r>
            <a:endParaRPr lang="en-US" sz="2200" dirty="0" smtClean="0">
              <a:solidFill>
                <a:schemeClr val="tx1"/>
              </a:solidFill>
            </a:endParaRPr>
          </a:p>
          <a:p>
            <a:pPr marL="0" indent="0">
              <a:buNone/>
            </a:pPr>
            <a:r>
              <a:rPr lang="en-US" sz="2200" dirty="0" smtClean="0">
                <a:solidFill>
                  <a:schemeClr val="tx1"/>
                </a:solidFill>
              </a:rPr>
              <a:t>The </a:t>
            </a:r>
            <a:r>
              <a:rPr lang="en-US" sz="2200" dirty="0">
                <a:solidFill>
                  <a:schemeClr val="tx1"/>
                </a:solidFill>
              </a:rPr>
              <a:t>purpose of the project is to provide fathers with </a:t>
            </a:r>
            <a:r>
              <a:rPr lang="en-US" sz="2200" dirty="0" smtClean="0">
                <a:solidFill>
                  <a:schemeClr val="tx1"/>
                </a:solidFill>
              </a:rPr>
              <a:t>the support </a:t>
            </a:r>
            <a:r>
              <a:rPr lang="en-US" sz="2200" dirty="0">
                <a:solidFill>
                  <a:schemeClr val="tx1"/>
                </a:solidFill>
              </a:rPr>
              <a:t>and resources they need in order to make a positive </a:t>
            </a:r>
            <a:r>
              <a:rPr lang="en-US" sz="2200" dirty="0" smtClean="0">
                <a:solidFill>
                  <a:schemeClr val="tx1"/>
                </a:solidFill>
              </a:rPr>
              <a:t>impact in </a:t>
            </a:r>
            <a:r>
              <a:rPr lang="en-US" sz="2200" dirty="0">
                <a:solidFill>
                  <a:schemeClr val="tx1"/>
                </a:solidFill>
              </a:rPr>
              <a:t>their children’s lives</a:t>
            </a:r>
            <a:r>
              <a:rPr lang="en-US" sz="2200" dirty="0" smtClean="0">
                <a:solidFill>
                  <a:schemeClr val="tx1"/>
                </a:solidFill>
              </a:rPr>
              <a:t>.</a:t>
            </a:r>
            <a:endParaRPr lang="en-US" sz="2200"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1676400"/>
            <a:ext cx="2790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610962"/>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8041440" cy="1371600"/>
          </a:xfrm>
        </p:spPr>
        <p:txBody>
          <a:bodyPr/>
          <a:lstStyle/>
          <a:p>
            <a:r>
              <a:rPr lang="en-US" sz="3200" dirty="0" smtClean="0">
                <a:solidFill>
                  <a:prstClr val="black">
                    <a:lumMod val="75000"/>
                    <a:lumOff val="25000"/>
                  </a:prstClr>
                </a:solidFill>
              </a:rPr>
              <a:t/>
            </a:r>
            <a:br>
              <a:rPr lang="en-US" sz="3200" dirty="0" smtClean="0">
                <a:solidFill>
                  <a:prstClr val="black">
                    <a:lumMod val="75000"/>
                    <a:lumOff val="25000"/>
                  </a:prstClr>
                </a:solidFill>
              </a:rPr>
            </a:br>
            <a:r>
              <a:rPr lang="en-US" sz="3000" dirty="0" smtClean="0">
                <a:solidFill>
                  <a:srgbClr val="0070C0"/>
                </a:solidFill>
              </a:rPr>
              <a:t>The </a:t>
            </a:r>
            <a:r>
              <a:rPr lang="en-US" sz="3000" dirty="0">
                <a:solidFill>
                  <a:srgbClr val="0070C0"/>
                </a:solidFill>
              </a:rPr>
              <a:t>Milwaukee County Pathways to Responsible Fatherhood Project provides the following services to fathers:</a:t>
            </a:r>
            <a:br>
              <a:rPr lang="en-US" sz="3000" dirty="0">
                <a:solidFill>
                  <a:srgbClr val="0070C0"/>
                </a:solidFill>
              </a:rPr>
            </a:br>
            <a:endParaRPr lang="en-US" sz="3000" dirty="0">
              <a:solidFill>
                <a:srgbClr val="0070C0"/>
              </a:solidFill>
            </a:endParaRPr>
          </a:p>
        </p:txBody>
      </p:sp>
      <p:sp>
        <p:nvSpPr>
          <p:cNvPr id="5" name="Content Placeholder 4"/>
          <p:cNvSpPr>
            <a:spLocks noGrp="1"/>
          </p:cNvSpPr>
          <p:nvPr>
            <p:ph sz="quarter" idx="13"/>
          </p:nvPr>
        </p:nvSpPr>
        <p:spPr>
          <a:xfrm>
            <a:off x="533400" y="1676400"/>
            <a:ext cx="3810000" cy="3124200"/>
          </a:xfrm>
        </p:spPr>
        <p:txBody>
          <a:bodyPr>
            <a:normAutofit/>
          </a:bodyPr>
          <a:lstStyle/>
          <a:p>
            <a:r>
              <a:rPr lang="en-US" sz="2300" dirty="0" smtClean="0">
                <a:solidFill>
                  <a:schemeClr val="tx1"/>
                </a:solidFill>
              </a:rPr>
              <a:t>Parenting education</a:t>
            </a:r>
          </a:p>
          <a:p>
            <a:r>
              <a:rPr lang="en-US" sz="2300" dirty="0" smtClean="0">
                <a:solidFill>
                  <a:schemeClr val="tx1"/>
                </a:solidFill>
              </a:rPr>
              <a:t>Employment assistance</a:t>
            </a:r>
          </a:p>
          <a:p>
            <a:r>
              <a:rPr lang="en-US" sz="2300" dirty="0" smtClean="0">
                <a:solidFill>
                  <a:schemeClr val="tx1"/>
                </a:solidFill>
              </a:rPr>
              <a:t>Child support resources and services</a:t>
            </a:r>
          </a:p>
          <a:p>
            <a:r>
              <a:rPr lang="en-US" sz="2300" dirty="0" smtClean="0">
                <a:solidFill>
                  <a:schemeClr val="tx1"/>
                </a:solidFill>
              </a:rPr>
              <a:t>GED/Adult Basic Literacy and vocational skills training</a:t>
            </a:r>
            <a:endParaRPr lang="en-US" sz="2300" dirty="0">
              <a:solidFill>
                <a:schemeClr val="tx1"/>
              </a:solidFill>
            </a:endParaRPr>
          </a:p>
        </p:txBody>
      </p:sp>
      <p:sp>
        <p:nvSpPr>
          <p:cNvPr id="6" name="Content Placeholder 5"/>
          <p:cNvSpPr>
            <a:spLocks noGrp="1"/>
          </p:cNvSpPr>
          <p:nvPr>
            <p:ph sz="quarter" idx="14"/>
          </p:nvPr>
        </p:nvSpPr>
        <p:spPr>
          <a:xfrm>
            <a:off x="4343400" y="1676400"/>
            <a:ext cx="4114800" cy="3352800"/>
          </a:xfrm>
        </p:spPr>
        <p:txBody>
          <a:bodyPr>
            <a:normAutofit/>
          </a:bodyPr>
          <a:lstStyle/>
          <a:p>
            <a:r>
              <a:rPr lang="en-US" sz="2300" dirty="0" smtClean="0">
                <a:solidFill>
                  <a:schemeClr val="tx1"/>
                </a:solidFill>
              </a:rPr>
              <a:t>Marriage preparation education</a:t>
            </a:r>
          </a:p>
          <a:p>
            <a:r>
              <a:rPr lang="en-US" sz="2300" dirty="0" smtClean="0">
                <a:solidFill>
                  <a:schemeClr val="tx1"/>
                </a:solidFill>
              </a:rPr>
              <a:t>Substance abuse and mental health services</a:t>
            </a:r>
          </a:p>
          <a:p>
            <a:r>
              <a:rPr lang="en-US" sz="2300" dirty="0" smtClean="0">
                <a:solidFill>
                  <a:schemeClr val="tx1"/>
                </a:solidFill>
              </a:rPr>
              <a:t>Driver’s license recovery</a:t>
            </a:r>
          </a:p>
          <a:p>
            <a:r>
              <a:rPr lang="en-US" sz="2300" dirty="0" smtClean="0">
                <a:solidFill>
                  <a:schemeClr val="tx1"/>
                </a:solidFill>
              </a:rPr>
              <a:t>Housing resources and assistance</a:t>
            </a:r>
          </a:p>
          <a:p>
            <a:r>
              <a:rPr lang="en-US" sz="2300" dirty="0" smtClean="0">
                <a:solidFill>
                  <a:schemeClr val="tx1"/>
                </a:solidFill>
              </a:rPr>
              <a:t>Veterans’ benefits assistance</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29200"/>
            <a:ext cx="3810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181600"/>
            <a:ext cx="43164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793251"/>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6666"/>
                </a:solidFill>
              </a:rPr>
              <a:t>Milwaukee County Child Support Prison Project</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a:solidFill>
                  <a:schemeClr val="tx1"/>
                </a:solidFill>
              </a:rPr>
              <a:t>The </a:t>
            </a:r>
            <a:r>
              <a:rPr lang="en-US" sz="2800" dirty="0" smtClean="0">
                <a:solidFill>
                  <a:schemeClr val="tx1"/>
                </a:solidFill>
              </a:rPr>
              <a:t>prison project is an effort to aid prisoners as they reenter the community following incarceration.  </a:t>
            </a:r>
          </a:p>
          <a:p>
            <a:pPr marL="0" indent="0">
              <a:buNone/>
            </a:pPr>
            <a:endParaRPr lang="en-US" sz="900" dirty="0" smtClean="0">
              <a:solidFill>
                <a:schemeClr val="tx1"/>
              </a:solidFill>
            </a:endParaRPr>
          </a:p>
          <a:p>
            <a:r>
              <a:rPr lang="en-US" sz="2800" dirty="0" smtClean="0">
                <a:solidFill>
                  <a:schemeClr val="tx1"/>
                </a:solidFill>
              </a:rPr>
              <a:t>By seeking to suspend child support orders from running during periods of incarceration, the project stops debt from accumulating.  </a:t>
            </a:r>
          </a:p>
          <a:p>
            <a:pPr marL="0" indent="0">
              <a:buNone/>
            </a:pPr>
            <a:endParaRPr lang="en-US" sz="900" dirty="0" smtClean="0">
              <a:solidFill>
                <a:schemeClr val="tx1"/>
              </a:solidFill>
            </a:endParaRPr>
          </a:p>
          <a:p>
            <a:r>
              <a:rPr lang="en-US" sz="2800" dirty="0" smtClean="0">
                <a:solidFill>
                  <a:schemeClr val="tx1"/>
                </a:solidFill>
              </a:rPr>
              <a:t>If debt continues to grow, it can lead to enforcement measures, which are an impediment to successful reentry, i.e. license suspension, account seizure, etc.</a:t>
            </a:r>
          </a:p>
          <a:p>
            <a:pPr marL="0" indent="0">
              <a:buNone/>
            </a:pPr>
            <a:r>
              <a:rPr lang="en-US" sz="800"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1120934894"/>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6666"/>
                </a:solidFill>
              </a:rPr>
              <a:t>Milwaukee County Child Support Prison 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In order to qualify for the project a prisoner must be facing at least a three month sentence, and cannot be incarcerated for failure to pay support, or as the result of domestic violence involving the mother or child in the case.  In addition the case must be a Milwaukee County case, </a:t>
            </a:r>
            <a:r>
              <a:rPr lang="en-US" i="1" dirty="0" smtClean="0">
                <a:solidFill>
                  <a:schemeClr val="tx1"/>
                </a:solidFill>
              </a:rPr>
              <a:t>we have no authority to work on cases from other counties.  </a:t>
            </a:r>
          </a:p>
          <a:p>
            <a:pPr marL="0" indent="0">
              <a:buNone/>
            </a:pPr>
            <a:endParaRPr lang="en-US" sz="800" dirty="0" smtClean="0">
              <a:solidFill>
                <a:schemeClr val="tx1"/>
              </a:solidFill>
            </a:endParaRPr>
          </a:p>
          <a:p>
            <a:r>
              <a:rPr lang="en-US" dirty="0" smtClean="0">
                <a:solidFill>
                  <a:schemeClr val="tx1"/>
                </a:solidFill>
              </a:rPr>
              <a:t>If a case meets these criteria, a prisoner signs a form requesting that the order be suspended.  A letter is then sent to the other parent asking if they agree to suspend support.  If the other parent agrees the matter can be resolved without a court hearing.</a:t>
            </a:r>
          </a:p>
          <a:p>
            <a:pPr marL="0" indent="0">
              <a:buNone/>
            </a:pPr>
            <a:endParaRPr lang="en-US" sz="800" dirty="0" smtClean="0"/>
          </a:p>
          <a:p>
            <a:endParaRPr lang="en-US" dirty="0"/>
          </a:p>
        </p:txBody>
      </p:sp>
    </p:spTree>
    <p:extLst>
      <p:ext uri="{BB962C8B-B14F-4D97-AF65-F5344CB8AC3E}">
        <p14:creationId xmlns:p14="http://schemas.microsoft.com/office/powerpoint/2010/main" val="256369232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6666"/>
                </a:solidFill>
              </a:rPr>
              <a:t>Milwaukee County Child Support Prison Project</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solidFill>
              </a:rPr>
              <a:t>If the custodial parent does not agree, or respond to the letter, a court hearing is scheduled.  </a:t>
            </a:r>
          </a:p>
          <a:p>
            <a:pPr marL="0" indent="0">
              <a:buNone/>
            </a:pPr>
            <a:endParaRPr lang="en-US" sz="800" dirty="0" smtClean="0">
              <a:solidFill>
                <a:schemeClr val="tx1"/>
              </a:solidFill>
            </a:endParaRPr>
          </a:p>
          <a:p>
            <a:r>
              <a:rPr lang="en-US" dirty="0" smtClean="0">
                <a:solidFill>
                  <a:schemeClr val="tx1"/>
                </a:solidFill>
              </a:rPr>
              <a:t>The inmate will have the opportunity to appear telephonically.  </a:t>
            </a:r>
          </a:p>
          <a:p>
            <a:pPr marL="0" indent="0">
              <a:buNone/>
            </a:pPr>
            <a:endParaRPr lang="en-US" sz="800" dirty="0" smtClean="0">
              <a:solidFill>
                <a:schemeClr val="tx1"/>
              </a:solidFill>
            </a:endParaRPr>
          </a:p>
          <a:p>
            <a:r>
              <a:rPr lang="en-US" dirty="0" smtClean="0">
                <a:solidFill>
                  <a:schemeClr val="tx1"/>
                </a:solidFill>
              </a:rPr>
              <a:t>At the hearing, if the custodial parent does not appear, or appears and does not object, the order will be suspended.  </a:t>
            </a:r>
          </a:p>
          <a:p>
            <a:pPr marL="0" indent="0">
              <a:buNone/>
            </a:pPr>
            <a:endParaRPr lang="en-US" sz="800" dirty="0" smtClean="0">
              <a:solidFill>
                <a:schemeClr val="tx1"/>
              </a:solidFill>
            </a:endParaRPr>
          </a:p>
          <a:p>
            <a:r>
              <a:rPr lang="en-US" dirty="0" smtClean="0">
                <a:solidFill>
                  <a:schemeClr val="tx1"/>
                </a:solidFill>
              </a:rPr>
              <a:t>If the custodial parent appears and objects to a suspension of support,  the order will continue to run pursuant to Wisconsin law.</a:t>
            </a:r>
            <a:endParaRPr lang="en-US" dirty="0">
              <a:solidFill>
                <a:schemeClr val="tx1"/>
              </a:solidFill>
            </a:endParaRPr>
          </a:p>
        </p:txBody>
      </p:sp>
    </p:spTree>
    <p:extLst>
      <p:ext uri="{BB962C8B-B14F-4D97-AF65-F5344CB8AC3E}">
        <p14:creationId xmlns:p14="http://schemas.microsoft.com/office/powerpoint/2010/main" val="2654826659"/>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1440" cy="964837"/>
          </a:xfrm>
        </p:spPr>
        <p:txBody>
          <a:bodyPr/>
          <a:lstStyle/>
          <a:p>
            <a:r>
              <a:rPr lang="en-US" sz="4400" b="1" dirty="0" smtClean="0">
                <a:solidFill>
                  <a:srgbClr val="006666"/>
                </a:solidFill>
              </a:rPr>
              <a:t>Child Support Online Services </a:t>
            </a:r>
            <a:endParaRPr lang="en-US" sz="4400" b="1" dirty="0">
              <a:solidFill>
                <a:srgbClr val="006666"/>
              </a:solidFill>
            </a:endParaRPr>
          </a:p>
        </p:txBody>
      </p:sp>
      <p:sp>
        <p:nvSpPr>
          <p:cNvPr id="3" name="Content Placeholder 2"/>
          <p:cNvSpPr>
            <a:spLocks noGrp="1"/>
          </p:cNvSpPr>
          <p:nvPr>
            <p:ph idx="1"/>
          </p:nvPr>
        </p:nvSpPr>
        <p:spPr>
          <a:xfrm>
            <a:off x="838200" y="1219200"/>
            <a:ext cx="7467600" cy="5410200"/>
          </a:xfrm>
        </p:spPr>
        <p:txBody>
          <a:bodyPr>
            <a:normAutofit/>
          </a:bodyPr>
          <a:lstStyle/>
          <a:p>
            <a:pPr marL="0" indent="0">
              <a:buNone/>
            </a:pPr>
            <a:r>
              <a:rPr lang="en-US" dirty="0" smtClean="0">
                <a:solidFill>
                  <a:schemeClr val="tx1"/>
                </a:solidFill>
              </a:rPr>
              <a:t>The State Bureau of Child Support maintains the Child Support Online Services (CSOS) website.</a:t>
            </a:r>
          </a:p>
          <a:p>
            <a:pPr marL="0" indent="0">
              <a:buNone/>
            </a:pPr>
            <a:r>
              <a:rPr lang="en-US" dirty="0" smtClean="0">
                <a:solidFill>
                  <a:schemeClr val="tx1"/>
                </a:solidFill>
              </a:rPr>
              <a:t>The website offers many services not previously available to parties, including:</a:t>
            </a:r>
          </a:p>
          <a:p>
            <a:pPr lvl="1"/>
            <a:r>
              <a:rPr lang="en-US" dirty="0" smtClean="0">
                <a:solidFill>
                  <a:schemeClr val="tx1"/>
                </a:solidFill>
              </a:rPr>
              <a:t>View and update address &amp; phone number(s), </a:t>
            </a:r>
          </a:p>
          <a:p>
            <a:pPr lvl="1"/>
            <a:r>
              <a:rPr lang="en-US" dirty="0" smtClean="0">
                <a:solidFill>
                  <a:schemeClr val="tx1"/>
                </a:solidFill>
              </a:rPr>
              <a:t>View and print payment information, </a:t>
            </a:r>
          </a:p>
          <a:p>
            <a:pPr lvl="1"/>
            <a:r>
              <a:rPr lang="en-US" dirty="0" smtClean="0">
                <a:solidFill>
                  <a:schemeClr val="tx1"/>
                </a:solidFill>
              </a:rPr>
              <a:t>View balance information, </a:t>
            </a:r>
          </a:p>
          <a:p>
            <a:pPr lvl="1"/>
            <a:r>
              <a:rPr lang="en-US" dirty="0" smtClean="0">
                <a:solidFill>
                  <a:schemeClr val="tx1"/>
                </a:solidFill>
              </a:rPr>
              <a:t>Print payment coupons, and balance/payment information</a:t>
            </a:r>
          </a:p>
          <a:p>
            <a:pPr lvl="1"/>
            <a:r>
              <a:rPr lang="en-US" dirty="0" smtClean="0">
                <a:solidFill>
                  <a:schemeClr val="tx1"/>
                </a:solidFill>
              </a:rPr>
              <a:t>View Case Activity Information, and</a:t>
            </a:r>
          </a:p>
          <a:p>
            <a:pPr lvl="1"/>
            <a:r>
              <a:rPr lang="en-US" dirty="0" smtClean="0">
                <a:solidFill>
                  <a:schemeClr val="tx1"/>
                </a:solidFill>
              </a:rPr>
              <a:t>View real-time data from the KIDS database</a:t>
            </a:r>
          </a:p>
          <a:p>
            <a:pPr lvl="1"/>
            <a:endParaRPr lang="en-US" dirty="0"/>
          </a:p>
          <a:p>
            <a:pPr marL="329184" lvl="1" indent="0" algn="ctr">
              <a:buNone/>
            </a:pPr>
            <a:r>
              <a:rPr lang="en-US" sz="2800" b="1" dirty="0" smtClean="0">
                <a:hlinkClick r:id="rId2"/>
              </a:rPr>
              <a:t>www.childsupport.wisconsin.gov</a:t>
            </a:r>
            <a:endParaRPr lang="en-US" sz="2800" b="1" dirty="0" smtClean="0"/>
          </a:p>
        </p:txBody>
      </p:sp>
    </p:spTree>
    <p:extLst>
      <p:ext uri="{BB962C8B-B14F-4D97-AF65-F5344CB8AC3E}">
        <p14:creationId xmlns:p14="http://schemas.microsoft.com/office/powerpoint/2010/main" val="790484827"/>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36563"/>
            <a:ext cx="6172200" cy="1442674"/>
          </a:xfrm>
        </p:spPr>
        <p:txBody>
          <a:bodyPr/>
          <a:lstStyle/>
          <a:p>
            <a:r>
              <a:rPr lang="en-US" sz="4400" b="1" dirty="0" smtClean="0">
                <a:solidFill>
                  <a:schemeClr val="tx1"/>
                </a:solidFill>
              </a:rPr>
              <a:t>JOHN P. HAYES CENTER</a:t>
            </a:r>
            <a:br>
              <a:rPr lang="en-US" sz="4400" b="1" dirty="0" smtClean="0">
                <a:solidFill>
                  <a:schemeClr val="tx1"/>
                </a:solidFill>
              </a:rPr>
            </a:br>
            <a:r>
              <a:rPr lang="en-US" sz="4400" b="1" dirty="0" smtClean="0">
                <a:solidFill>
                  <a:schemeClr val="tx1"/>
                </a:solidFill>
              </a:rPr>
              <a:t>CHILD SUPPORT</a:t>
            </a:r>
            <a:endParaRPr lang="en-US" sz="4400" b="1" dirty="0">
              <a:solidFill>
                <a:schemeClr val="tx1"/>
              </a:solidFill>
            </a:endParaRPr>
          </a:p>
        </p:txBody>
      </p:sp>
      <p:sp>
        <p:nvSpPr>
          <p:cNvPr id="3" name="Content Placeholder 2"/>
          <p:cNvSpPr>
            <a:spLocks noGrp="1"/>
          </p:cNvSpPr>
          <p:nvPr>
            <p:ph idx="1"/>
          </p:nvPr>
        </p:nvSpPr>
        <p:spPr>
          <a:xfrm>
            <a:off x="838200" y="2133600"/>
            <a:ext cx="7467600" cy="4191000"/>
          </a:xfrm>
        </p:spPr>
        <p:txBody>
          <a:bodyPr>
            <a:normAutofit fontScale="92500" lnSpcReduction="20000"/>
          </a:bodyPr>
          <a:lstStyle/>
          <a:p>
            <a:pPr marL="0" indent="0" algn="ctr">
              <a:buNone/>
            </a:pPr>
            <a:r>
              <a:rPr lang="en-US" sz="2800" dirty="0" smtClean="0">
                <a:solidFill>
                  <a:schemeClr val="tx1"/>
                </a:solidFill>
              </a:rPr>
              <a:t>COURTHOUSE, ROOM 101</a:t>
            </a:r>
          </a:p>
          <a:p>
            <a:pPr marL="0" indent="0" algn="ctr">
              <a:buNone/>
            </a:pPr>
            <a:r>
              <a:rPr lang="en-US" sz="2800" dirty="0" smtClean="0">
                <a:solidFill>
                  <a:schemeClr val="tx1"/>
                </a:solidFill>
              </a:rPr>
              <a:t>901 NORTH 9</a:t>
            </a:r>
            <a:r>
              <a:rPr lang="en-US" sz="2800" baseline="30000" dirty="0" smtClean="0">
                <a:solidFill>
                  <a:schemeClr val="tx1"/>
                </a:solidFill>
              </a:rPr>
              <a:t>TH</a:t>
            </a:r>
            <a:r>
              <a:rPr lang="en-US" sz="2800" dirty="0" smtClean="0">
                <a:solidFill>
                  <a:schemeClr val="tx1"/>
                </a:solidFill>
              </a:rPr>
              <a:t> STREET</a:t>
            </a:r>
          </a:p>
          <a:p>
            <a:pPr marL="0" indent="0" algn="ctr">
              <a:buNone/>
            </a:pPr>
            <a:r>
              <a:rPr lang="en-US" sz="2800" dirty="0" smtClean="0">
                <a:solidFill>
                  <a:schemeClr val="tx1"/>
                </a:solidFill>
              </a:rPr>
              <a:t>MILWAUKEE, WISCONSIN 53233-1425</a:t>
            </a:r>
          </a:p>
          <a:p>
            <a:pPr marL="0" indent="0" algn="ctr">
              <a:buNone/>
            </a:pPr>
            <a:endParaRPr lang="en-US" sz="2800" dirty="0">
              <a:solidFill>
                <a:schemeClr val="tx1"/>
              </a:solidFill>
            </a:endParaRPr>
          </a:p>
          <a:p>
            <a:pPr marL="0" indent="0">
              <a:buNone/>
            </a:pPr>
            <a:r>
              <a:rPr lang="en-US" sz="2800" dirty="0" smtClean="0">
                <a:solidFill>
                  <a:schemeClr val="tx1"/>
                </a:solidFill>
              </a:rPr>
              <a:t>  </a:t>
            </a:r>
            <a:r>
              <a:rPr lang="en-US" sz="2800" b="1" dirty="0" smtClean="0">
                <a:solidFill>
                  <a:schemeClr val="tx1"/>
                </a:solidFill>
              </a:rPr>
              <a:t>WI-SCTF</a:t>
            </a:r>
            <a:r>
              <a:rPr lang="en-US" sz="2800" dirty="0" smtClean="0">
                <a:solidFill>
                  <a:schemeClr val="tx1"/>
                </a:solidFill>
              </a:rPr>
              <a:t>					1-800-991-5530</a:t>
            </a:r>
          </a:p>
          <a:p>
            <a:pPr marL="0" indent="0">
              <a:buNone/>
            </a:pPr>
            <a:r>
              <a:rPr lang="en-US" sz="2800" dirty="0">
                <a:solidFill>
                  <a:schemeClr val="tx1"/>
                </a:solidFill>
              </a:rPr>
              <a:t> </a:t>
            </a:r>
            <a:r>
              <a:rPr lang="en-US" sz="2800" dirty="0" smtClean="0">
                <a:solidFill>
                  <a:schemeClr val="tx1"/>
                </a:solidFill>
              </a:rPr>
              <a:t> </a:t>
            </a:r>
            <a:r>
              <a:rPr lang="en-US" sz="2800" b="1" dirty="0" smtClean="0">
                <a:solidFill>
                  <a:schemeClr val="tx1"/>
                </a:solidFill>
              </a:rPr>
              <a:t>Customer Service</a:t>
            </a:r>
            <a:r>
              <a:rPr lang="en-US" sz="2800" dirty="0" smtClean="0">
                <a:solidFill>
                  <a:schemeClr val="tx1"/>
                </a:solidFill>
              </a:rPr>
              <a:t>		414-278-5160</a:t>
            </a:r>
          </a:p>
          <a:p>
            <a:pPr marL="0" indent="0">
              <a:buNone/>
            </a:pPr>
            <a:r>
              <a:rPr lang="en-US" sz="2800" dirty="0">
                <a:solidFill>
                  <a:schemeClr val="tx1"/>
                </a:solidFill>
              </a:rPr>
              <a:t> </a:t>
            </a:r>
            <a:r>
              <a:rPr lang="en-US" sz="2800" dirty="0" smtClean="0">
                <a:solidFill>
                  <a:schemeClr val="tx1"/>
                </a:solidFill>
              </a:rPr>
              <a:t> </a:t>
            </a:r>
            <a:r>
              <a:rPr lang="en-US" sz="2800" b="1" dirty="0" smtClean="0">
                <a:solidFill>
                  <a:schemeClr val="tx1"/>
                </a:solidFill>
              </a:rPr>
              <a:t>Walk-In</a:t>
            </a:r>
            <a:r>
              <a:rPr lang="en-US" sz="2800" dirty="0" smtClean="0">
                <a:solidFill>
                  <a:schemeClr val="tx1"/>
                </a:solidFill>
              </a:rPr>
              <a:t>					       8:00 AM – 5:00 PM	</a:t>
            </a:r>
          </a:p>
          <a:p>
            <a:pPr marL="0" indent="0">
              <a:buNone/>
            </a:pPr>
            <a:endParaRPr lang="en-US" sz="2800" dirty="0"/>
          </a:p>
          <a:p>
            <a:pPr marL="0" indent="0">
              <a:buNone/>
            </a:pPr>
            <a:r>
              <a:rPr lang="en-US" sz="2800" dirty="0" smtClean="0"/>
              <a:t>  </a:t>
            </a:r>
            <a:r>
              <a:rPr lang="en-US" sz="2800" b="1" dirty="0" smtClean="0">
                <a:solidFill>
                  <a:schemeClr val="tx1"/>
                </a:solidFill>
              </a:rPr>
              <a:t>Email</a:t>
            </a:r>
            <a:r>
              <a:rPr lang="en-US" sz="2800" dirty="0" smtClean="0"/>
              <a:t>		  </a:t>
            </a:r>
            <a:r>
              <a:rPr lang="en-US" sz="2800" dirty="0" smtClean="0">
                <a:hlinkClick r:id="rId2"/>
              </a:rPr>
              <a:t>milwcse@milwcnty.com</a:t>
            </a:r>
            <a:endParaRPr lang="en-US" sz="2800" dirty="0" smtClean="0"/>
          </a:p>
          <a:p>
            <a:pPr marL="0" indent="0">
              <a:buNone/>
            </a:pPr>
            <a:r>
              <a:rPr lang="en-US" dirty="0" smtClean="0"/>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211" y="30439"/>
            <a:ext cx="1743463" cy="126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7331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2"/>
                </a:solidFill>
                <a:latin typeface="Cambria" pitchFamily="18" charset="0"/>
              </a:rPr>
              <a:t>IV-D Services</a:t>
            </a:r>
            <a:endParaRPr lang="en-US"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tx1"/>
                </a:solidFill>
                <a:latin typeface="Cambria" pitchFamily="18" charset="0"/>
              </a:rPr>
              <a:t>IV-D Services include</a:t>
            </a:r>
            <a:r>
              <a:rPr lang="en-US" dirty="0">
                <a:solidFill>
                  <a:schemeClr val="tx1"/>
                </a:solidFill>
                <a:latin typeface="Cambria" pitchFamily="18" charset="0"/>
              </a:rPr>
              <a:t>:</a:t>
            </a:r>
          </a:p>
          <a:p>
            <a:r>
              <a:rPr lang="en-US" dirty="0">
                <a:solidFill>
                  <a:schemeClr val="tx1"/>
                </a:solidFill>
                <a:latin typeface="Cambria" pitchFamily="18" charset="0"/>
              </a:rPr>
              <a:t>Locating absent parents and their financial assets;</a:t>
            </a:r>
          </a:p>
          <a:p>
            <a:endParaRPr lang="en-US" dirty="0">
              <a:solidFill>
                <a:schemeClr val="tx1"/>
              </a:solidFill>
              <a:latin typeface="Cambria" pitchFamily="18" charset="0"/>
            </a:endParaRPr>
          </a:p>
          <a:p>
            <a:r>
              <a:rPr lang="en-US" dirty="0">
                <a:solidFill>
                  <a:schemeClr val="tx1"/>
                </a:solidFill>
                <a:latin typeface="Cambria" pitchFamily="18" charset="0"/>
              </a:rPr>
              <a:t>Establishing paternity for non-marital children;</a:t>
            </a:r>
          </a:p>
          <a:p>
            <a:endParaRPr lang="en-US" dirty="0">
              <a:solidFill>
                <a:schemeClr val="tx1"/>
              </a:solidFill>
              <a:latin typeface="Cambria" pitchFamily="18" charset="0"/>
            </a:endParaRPr>
          </a:p>
          <a:p>
            <a:r>
              <a:rPr lang="en-US" dirty="0">
                <a:solidFill>
                  <a:schemeClr val="tx1"/>
                </a:solidFill>
                <a:latin typeface="Cambria" pitchFamily="18" charset="0"/>
              </a:rPr>
              <a:t>Establishing financial orders (child support and medical         support</a:t>
            </a:r>
            <a:r>
              <a:rPr lang="en-US" dirty="0" smtClean="0">
                <a:solidFill>
                  <a:schemeClr val="tx1"/>
                </a:solidFill>
                <a:latin typeface="Cambria" pitchFamily="18" charset="0"/>
              </a:rPr>
              <a:t>);</a:t>
            </a:r>
            <a:endParaRPr lang="en-US" dirty="0">
              <a:solidFill>
                <a:schemeClr val="tx1"/>
              </a:solidFill>
              <a:latin typeface="Cambria" pitchFamily="18" charset="0"/>
            </a:endParaRPr>
          </a:p>
          <a:p>
            <a:endParaRPr lang="en-US" dirty="0">
              <a:solidFill>
                <a:schemeClr val="tx1"/>
              </a:solidFill>
              <a:latin typeface="Cambria" pitchFamily="18" charset="0"/>
            </a:endParaRPr>
          </a:p>
          <a:p>
            <a:r>
              <a:rPr lang="en-US" dirty="0">
                <a:solidFill>
                  <a:schemeClr val="tx1"/>
                </a:solidFill>
                <a:latin typeface="Cambria" pitchFamily="18" charset="0"/>
              </a:rPr>
              <a:t>Enforcement of Support Orders; and</a:t>
            </a:r>
          </a:p>
          <a:p>
            <a:endParaRPr lang="en-US" dirty="0">
              <a:solidFill>
                <a:schemeClr val="tx1"/>
              </a:solidFill>
              <a:latin typeface="Cambria" pitchFamily="18" charset="0"/>
            </a:endParaRPr>
          </a:p>
          <a:p>
            <a:r>
              <a:rPr lang="en-US" dirty="0">
                <a:solidFill>
                  <a:schemeClr val="tx1"/>
                </a:solidFill>
                <a:latin typeface="Cambria" pitchFamily="18" charset="0"/>
              </a:rPr>
              <a:t>Periodic review and adjustment of support orders.</a:t>
            </a:r>
          </a:p>
          <a:p>
            <a:endParaRPr lang="en-US" dirty="0">
              <a:solidFill>
                <a:schemeClr val="tx1"/>
              </a:solidFill>
            </a:endParaRPr>
          </a:p>
        </p:txBody>
      </p:sp>
    </p:spTree>
    <p:extLst>
      <p:ext uri="{BB962C8B-B14F-4D97-AF65-F5344CB8AC3E}">
        <p14:creationId xmlns:p14="http://schemas.microsoft.com/office/powerpoint/2010/main" val="292280816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79712"/>
            <a:ext cx="7620000" cy="4805726"/>
          </a:xfrm>
        </p:spPr>
        <p:txBody>
          <a:bodyPr>
            <a:normAutofit fontScale="92500" lnSpcReduction="20000"/>
          </a:bodyPr>
          <a:lstStyle/>
          <a:p>
            <a:r>
              <a:rPr lang="en-US" b="1" dirty="0">
                <a:solidFill>
                  <a:schemeClr val="tx1"/>
                </a:solidFill>
              </a:rPr>
              <a:t>Paternity Establishment: </a:t>
            </a:r>
            <a:r>
              <a:rPr lang="en-US" sz="2200" b="0" dirty="0">
                <a:solidFill>
                  <a:schemeClr val="tx1"/>
                </a:solidFill>
              </a:rPr>
              <a:t>The process of  </a:t>
            </a:r>
            <a:r>
              <a:rPr lang="en-US" sz="2200" b="0" dirty="0" smtClean="0">
                <a:solidFill>
                  <a:schemeClr val="tx1"/>
                </a:solidFill>
              </a:rPr>
              <a:t>adjudicating a father of a non-marital child, </a:t>
            </a:r>
            <a:r>
              <a:rPr lang="en-US" sz="2200" b="0" dirty="0">
                <a:solidFill>
                  <a:schemeClr val="tx1"/>
                </a:solidFill>
              </a:rPr>
              <a:t>and rights and responsibilities that </a:t>
            </a:r>
            <a:r>
              <a:rPr lang="en-US" sz="2200" b="0" dirty="0" smtClean="0">
                <a:solidFill>
                  <a:schemeClr val="tx1"/>
                </a:solidFill>
              </a:rPr>
              <a:t>result.  </a:t>
            </a:r>
            <a:r>
              <a:rPr lang="en-US" sz="2200" b="1" i="1" dirty="0" smtClean="0">
                <a:solidFill>
                  <a:schemeClr val="tx1"/>
                </a:solidFill>
              </a:rPr>
              <a:t>Wis. Stat. §§767.80 - 767.895</a:t>
            </a:r>
            <a:endParaRPr lang="en-US" sz="2200" b="1" i="1" dirty="0">
              <a:solidFill>
                <a:schemeClr val="tx1"/>
              </a:solidFill>
            </a:endParaRPr>
          </a:p>
          <a:p>
            <a:r>
              <a:rPr lang="en-US" b="1" dirty="0">
                <a:solidFill>
                  <a:schemeClr val="tx1"/>
                </a:solidFill>
              </a:rPr>
              <a:t>Custody and Placement:  </a:t>
            </a:r>
            <a:r>
              <a:rPr lang="en-US" sz="2200" b="0" dirty="0">
                <a:solidFill>
                  <a:schemeClr val="tx1"/>
                </a:solidFill>
              </a:rPr>
              <a:t>Court orders that define the parent’s rights regarding decision making for the child and the periods of time a child spends in the care of a parent</a:t>
            </a:r>
            <a:r>
              <a:rPr lang="en-US" sz="2200" b="0" dirty="0" smtClean="0">
                <a:solidFill>
                  <a:schemeClr val="tx1"/>
                </a:solidFill>
              </a:rPr>
              <a:t>.  </a:t>
            </a:r>
            <a:r>
              <a:rPr lang="en-US" sz="2200" b="1" i="1" dirty="0" smtClean="0">
                <a:solidFill>
                  <a:schemeClr val="tx1"/>
                </a:solidFill>
              </a:rPr>
              <a:t>Wis. Stat. §§ 767.41 – 767.471</a:t>
            </a:r>
            <a:endParaRPr lang="en-US" sz="2200" b="1" i="1" dirty="0">
              <a:solidFill>
                <a:schemeClr val="tx1"/>
              </a:solidFill>
            </a:endParaRPr>
          </a:p>
          <a:p>
            <a:r>
              <a:rPr lang="en-US" b="1" dirty="0">
                <a:solidFill>
                  <a:schemeClr val="tx1"/>
                </a:solidFill>
              </a:rPr>
              <a:t>Setting Support:  </a:t>
            </a:r>
            <a:r>
              <a:rPr lang="en-US" sz="2200" b="0" dirty="0">
                <a:solidFill>
                  <a:schemeClr val="tx1"/>
                </a:solidFill>
              </a:rPr>
              <a:t>State guidelines and court procedures used to set support obligations</a:t>
            </a:r>
            <a:r>
              <a:rPr lang="en-US" sz="2200" b="0" dirty="0" smtClean="0">
                <a:solidFill>
                  <a:schemeClr val="tx1"/>
                </a:solidFill>
              </a:rPr>
              <a:t>.  </a:t>
            </a:r>
            <a:r>
              <a:rPr lang="en-US" sz="2200" b="1" i="1" dirty="0" smtClean="0">
                <a:solidFill>
                  <a:schemeClr val="tx1"/>
                </a:solidFill>
              </a:rPr>
              <a:t>Wis. Stat. §§ 767.501 – 767.59</a:t>
            </a:r>
            <a:endParaRPr lang="en-US" sz="2200" b="1" dirty="0">
              <a:solidFill>
                <a:schemeClr val="tx1"/>
              </a:solidFill>
            </a:endParaRPr>
          </a:p>
          <a:p>
            <a:r>
              <a:rPr lang="en-US" sz="2400" b="1" dirty="0">
                <a:solidFill>
                  <a:schemeClr val="tx1"/>
                </a:solidFill>
              </a:rPr>
              <a:t>Changing and Ending Support:  </a:t>
            </a:r>
            <a:r>
              <a:rPr lang="en-US" sz="2200" b="0" dirty="0">
                <a:solidFill>
                  <a:schemeClr val="tx1"/>
                </a:solidFill>
              </a:rPr>
              <a:t>Procedures and factors that govern the modification of support </a:t>
            </a:r>
            <a:r>
              <a:rPr lang="en-US" sz="2200" b="0" dirty="0" smtClean="0">
                <a:solidFill>
                  <a:schemeClr val="tx1"/>
                </a:solidFill>
              </a:rPr>
              <a:t>orders.  The </a:t>
            </a:r>
            <a:r>
              <a:rPr lang="en-US" sz="2200" b="0" dirty="0">
                <a:solidFill>
                  <a:schemeClr val="tx1"/>
                </a:solidFill>
              </a:rPr>
              <a:t>importance of modifying an order when there has been a change in circumstances</a:t>
            </a:r>
            <a:r>
              <a:rPr lang="en-US" sz="2200" b="0" dirty="0" smtClean="0">
                <a:solidFill>
                  <a:schemeClr val="tx1"/>
                </a:solidFill>
              </a:rPr>
              <a:t>.  </a:t>
            </a:r>
            <a:r>
              <a:rPr lang="en-US" sz="2200" b="1" i="1" dirty="0" smtClean="0">
                <a:solidFill>
                  <a:schemeClr val="tx1"/>
                </a:solidFill>
              </a:rPr>
              <a:t>Wis. Stat. § 767.553</a:t>
            </a:r>
            <a:endParaRPr lang="en-US" sz="2200" b="1" dirty="0" smtClean="0">
              <a:solidFill>
                <a:schemeClr val="tx1"/>
              </a:solidFill>
            </a:endParaRPr>
          </a:p>
          <a:p>
            <a:r>
              <a:rPr lang="en-US" sz="2400" b="1" dirty="0" smtClean="0">
                <a:solidFill>
                  <a:schemeClr val="tx1"/>
                </a:solidFill>
              </a:rPr>
              <a:t>Enforcement of Orders:  </a:t>
            </a:r>
            <a:r>
              <a:rPr lang="en-US" sz="2200" b="0" dirty="0" smtClean="0">
                <a:solidFill>
                  <a:schemeClr val="tx1"/>
                </a:solidFill>
              </a:rPr>
              <a:t>The legal and administrative methods of enforcing a court order, and the actions a parent can take to respond.  </a:t>
            </a:r>
            <a:r>
              <a:rPr lang="en-US" sz="2200" b="1" i="1" dirty="0" smtClean="0">
                <a:solidFill>
                  <a:schemeClr val="tx1"/>
                </a:solidFill>
              </a:rPr>
              <a:t>Wis. Stat. §§ 767.70 – 767.78</a:t>
            </a:r>
            <a:endParaRPr lang="en-US" sz="2200" b="1" dirty="0">
              <a:solidFill>
                <a:schemeClr val="tx1"/>
              </a:solidFill>
            </a:endParaRPr>
          </a:p>
          <a:p>
            <a:endParaRPr lang="en-US" dirty="0"/>
          </a:p>
        </p:txBody>
      </p:sp>
      <p:sp>
        <p:nvSpPr>
          <p:cNvPr id="4" name="Title 1"/>
          <p:cNvSpPr txBox="1">
            <a:spLocks/>
          </p:cNvSpPr>
          <p:nvPr/>
        </p:nvSpPr>
        <p:spPr>
          <a:xfrm>
            <a:off x="551280" y="152400"/>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2"/>
                </a:solidFill>
                <a:latin typeface="Cambria" pitchFamily="18" charset="0"/>
              </a:rPr>
              <a:t>What are the stages of a child support case?</a:t>
            </a:r>
            <a:endParaRPr lang="en-US" sz="3600" b="1" dirty="0"/>
          </a:p>
        </p:txBody>
      </p:sp>
    </p:spTree>
    <p:extLst>
      <p:ext uri="{BB962C8B-B14F-4D97-AF65-F5344CB8AC3E}">
        <p14:creationId xmlns:p14="http://schemas.microsoft.com/office/powerpoint/2010/main" val="219678613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467600" cy="4495800"/>
          </a:xfrm>
        </p:spPr>
        <p:txBody>
          <a:bodyPr>
            <a:normAutofit/>
          </a:bodyPr>
          <a:lstStyle/>
          <a:p>
            <a:pPr marL="0" indent="0">
              <a:buNone/>
            </a:pPr>
            <a:endParaRPr lang="en-US" sz="1000" b="0" dirty="0"/>
          </a:p>
          <a:p>
            <a:r>
              <a:rPr lang="en-US" sz="2400" b="0" dirty="0" smtClean="0">
                <a:solidFill>
                  <a:schemeClr val="tx1"/>
                </a:solidFill>
              </a:rPr>
              <a:t>When legal fatherhood is established, the father has rights;</a:t>
            </a:r>
          </a:p>
          <a:p>
            <a:r>
              <a:rPr lang="en-US" sz="2400" b="0" dirty="0" smtClean="0">
                <a:solidFill>
                  <a:schemeClr val="tx1"/>
                </a:solidFill>
              </a:rPr>
              <a:t>The father’s parental rights have to be considered before his baby can be placed for adoption.  </a:t>
            </a:r>
            <a:r>
              <a:rPr lang="en-US" sz="2400" b="0" i="1" dirty="0" smtClean="0">
                <a:solidFill>
                  <a:schemeClr val="tx1"/>
                </a:solidFill>
              </a:rPr>
              <a:t>See </a:t>
            </a:r>
            <a:r>
              <a:rPr lang="en-US" sz="2400" b="1" i="1" dirty="0" smtClean="0">
                <a:solidFill>
                  <a:schemeClr val="tx1"/>
                </a:solidFill>
              </a:rPr>
              <a:t>Wis. Stat. § 48.91(2)</a:t>
            </a:r>
            <a:r>
              <a:rPr lang="en-US" sz="2400" i="1" dirty="0" smtClean="0">
                <a:solidFill>
                  <a:schemeClr val="tx1"/>
                </a:solidFill>
              </a:rPr>
              <a:t>;</a:t>
            </a:r>
            <a:endParaRPr lang="en-US" sz="2400" b="1" dirty="0" smtClean="0">
              <a:solidFill>
                <a:schemeClr val="tx1"/>
              </a:solidFill>
            </a:endParaRPr>
          </a:p>
          <a:p>
            <a:r>
              <a:rPr lang="en-US" sz="2400" b="0" dirty="0" smtClean="0">
                <a:solidFill>
                  <a:schemeClr val="tx1"/>
                </a:solidFill>
              </a:rPr>
              <a:t>The father has the right to ask the court for custody (to make decisions about his child) and to </a:t>
            </a:r>
            <a:r>
              <a:rPr lang="en-US" dirty="0" smtClean="0">
                <a:solidFill>
                  <a:schemeClr val="tx1"/>
                </a:solidFill>
              </a:rPr>
              <a:t>care for</a:t>
            </a:r>
            <a:r>
              <a:rPr lang="en-US" sz="2400" b="0" dirty="0" smtClean="0">
                <a:solidFill>
                  <a:schemeClr val="tx1"/>
                </a:solidFill>
              </a:rPr>
              <a:t> his child (physical placement).</a:t>
            </a:r>
          </a:p>
          <a:p>
            <a:pPr marL="0" indent="0">
              <a:buNone/>
            </a:pPr>
            <a:endParaRPr lang="en-US" sz="2400" b="0" dirty="0" smtClean="0"/>
          </a:p>
          <a:p>
            <a:endParaRPr lang="en-US" b="0" dirty="0"/>
          </a:p>
        </p:txBody>
      </p:sp>
      <p:sp>
        <p:nvSpPr>
          <p:cNvPr id="4" name="Title 1"/>
          <p:cNvSpPr txBox="1">
            <a:spLocks/>
          </p:cNvSpPr>
          <p:nvPr/>
        </p:nvSpPr>
        <p:spPr>
          <a:xfrm>
            <a:off x="551280" y="152400"/>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2"/>
                </a:solidFill>
                <a:latin typeface="Cambria" pitchFamily="18" charset="0"/>
              </a:rPr>
              <a:t>Why is it important to establish paternity?</a:t>
            </a:r>
            <a:endParaRPr lang="en-US" sz="3600" b="1" dirty="0"/>
          </a:p>
        </p:txBody>
      </p:sp>
    </p:spTree>
    <p:extLst>
      <p:ext uri="{BB962C8B-B14F-4D97-AF65-F5344CB8AC3E}">
        <p14:creationId xmlns:p14="http://schemas.microsoft.com/office/powerpoint/2010/main" val="161929255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chemeClr val="accent2"/>
                </a:solidFill>
              </a:rPr>
              <a:t>Why is it important to establish paternity?</a:t>
            </a:r>
            <a:endParaRPr lang="en-US" sz="3600" b="1"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The child obtains rights to child support and health insurance from the father; </a:t>
            </a:r>
          </a:p>
          <a:p>
            <a:r>
              <a:rPr lang="en-US" dirty="0" smtClean="0">
                <a:solidFill>
                  <a:schemeClr val="tx1"/>
                </a:solidFill>
              </a:rPr>
              <a:t>The child receives inheritance rights;</a:t>
            </a:r>
          </a:p>
          <a:p>
            <a:r>
              <a:rPr lang="en-US" dirty="0" smtClean="0">
                <a:solidFill>
                  <a:schemeClr val="tx1"/>
                </a:solidFill>
              </a:rPr>
              <a:t>The child can receive Social Security benefits should the father die or become disabled;</a:t>
            </a:r>
          </a:p>
          <a:p>
            <a:r>
              <a:rPr lang="en-US" dirty="0" smtClean="0">
                <a:solidFill>
                  <a:schemeClr val="tx1"/>
                </a:solidFill>
              </a:rPr>
              <a:t>The child can get access to the father’s family medical history. This can be important as conditions such as diabetes and sickle cell run in families.</a:t>
            </a:r>
            <a:endParaRPr lang="en-US" dirty="0">
              <a:solidFill>
                <a:schemeClr val="tx1"/>
              </a:solidFill>
            </a:endParaRPr>
          </a:p>
        </p:txBody>
      </p:sp>
      <p:sp>
        <p:nvSpPr>
          <p:cNvPr id="4" name="Title 1"/>
          <p:cNvSpPr txBox="1">
            <a:spLocks/>
          </p:cNvSpPr>
          <p:nvPr/>
        </p:nvSpPr>
        <p:spPr>
          <a:xfrm>
            <a:off x="551280" y="304800"/>
            <a:ext cx="8041440" cy="12902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b="1" dirty="0"/>
          </a:p>
        </p:txBody>
      </p:sp>
    </p:spTree>
    <p:extLst>
      <p:ext uri="{BB962C8B-B14F-4D97-AF65-F5344CB8AC3E}">
        <p14:creationId xmlns:p14="http://schemas.microsoft.com/office/powerpoint/2010/main" val="268549231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mbria" pitchFamily="18" charset="0"/>
              </a:rPr>
              <a:t>Starting a Paternity Case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If an unmarried mother is receiving public benefits, the Child Support office will initiate a paternity case pursuant to </a:t>
            </a:r>
            <a:r>
              <a:rPr lang="en-US" b="1" i="1" dirty="0" smtClean="0">
                <a:solidFill>
                  <a:schemeClr val="tx1"/>
                </a:solidFill>
              </a:rPr>
              <a:t>Wis. Stat. § 49.22</a:t>
            </a:r>
          </a:p>
          <a:p>
            <a:r>
              <a:rPr lang="en-US" dirty="0" smtClean="0">
                <a:solidFill>
                  <a:schemeClr val="tx1"/>
                </a:solidFill>
              </a:rPr>
              <a:t>Recipients of public benefits are required to cooperate with the Child Support Agency.  </a:t>
            </a:r>
            <a:r>
              <a:rPr lang="en-US" i="1" dirty="0" smtClean="0">
                <a:solidFill>
                  <a:schemeClr val="tx1"/>
                </a:solidFill>
              </a:rPr>
              <a:t>See </a:t>
            </a:r>
            <a:r>
              <a:rPr lang="en-US" b="1" i="1" dirty="0" smtClean="0">
                <a:solidFill>
                  <a:schemeClr val="tx1"/>
                </a:solidFill>
              </a:rPr>
              <a:t>Wis. Stat</a:t>
            </a:r>
            <a:r>
              <a:rPr lang="en-US" b="1" i="1" dirty="0">
                <a:solidFill>
                  <a:schemeClr val="tx1"/>
                </a:solidFill>
              </a:rPr>
              <a:t>. </a:t>
            </a:r>
            <a:r>
              <a:rPr lang="en-US" b="1" i="1" dirty="0" smtClean="0">
                <a:solidFill>
                  <a:schemeClr val="tx1"/>
                </a:solidFill>
              </a:rPr>
              <a:t>§ 49.19</a:t>
            </a:r>
            <a:endParaRPr lang="en-US" i="1" dirty="0" smtClean="0">
              <a:solidFill>
                <a:schemeClr val="tx1"/>
              </a:solidFill>
            </a:endParaRPr>
          </a:p>
          <a:p>
            <a:r>
              <a:rPr lang="en-US" dirty="0" smtClean="0">
                <a:solidFill>
                  <a:schemeClr val="tx1"/>
                </a:solidFill>
              </a:rPr>
              <a:t>If the Child Support office has not initiated a case, a mother or an alleged father wising to start a paternity action should call </a:t>
            </a:r>
            <a:r>
              <a:rPr lang="en-US" b="1" dirty="0" smtClean="0">
                <a:solidFill>
                  <a:schemeClr val="tx1"/>
                </a:solidFill>
              </a:rPr>
              <a:t>(414) 278-5200</a:t>
            </a:r>
            <a:r>
              <a:rPr lang="en-US" dirty="0" smtClean="0">
                <a:solidFill>
                  <a:schemeClr val="tx1"/>
                </a:solidFill>
              </a:rPr>
              <a:t> to schedule an interview. </a:t>
            </a:r>
          </a:p>
          <a:p>
            <a:r>
              <a:rPr lang="en-US" dirty="0" smtClean="0">
                <a:solidFill>
                  <a:schemeClr val="tx1"/>
                </a:solidFill>
              </a:rPr>
              <a:t>Information to help locate the other parent should be brought to the interview, including: an address, date of birth, social security number, and place of employment</a:t>
            </a:r>
          </a:p>
          <a:p>
            <a:r>
              <a:rPr lang="en-US" dirty="0" smtClean="0">
                <a:solidFill>
                  <a:schemeClr val="tx1"/>
                </a:solidFill>
              </a:rPr>
              <a:t>There is no fee for this service.</a:t>
            </a:r>
          </a:p>
          <a:p>
            <a:endParaRPr lang="en-US" dirty="0" smtClean="0"/>
          </a:p>
          <a:p>
            <a:pPr marL="0" indent="0">
              <a:buNone/>
            </a:pPr>
            <a:endParaRPr lang="en-US" dirty="0" smtClean="0"/>
          </a:p>
        </p:txBody>
      </p:sp>
      <p:sp>
        <p:nvSpPr>
          <p:cNvPr id="4" name="Title 1"/>
          <p:cNvSpPr txBox="1">
            <a:spLocks/>
          </p:cNvSpPr>
          <p:nvPr/>
        </p:nvSpPr>
        <p:spPr>
          <a:xfrm>
            <a:off x="551280" y="152400"/>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b="1" dirty="0"/>
          </a:p>
        </p:txBody>
      </p:sp>
    </p:spTree>
    <p:extLst>
      <p:ext uri="{BB962C8B-B14F-4D97-AF65-F5344CB8AC3E}">
        <p14:creationId xmlns:p14="http://schemas.microsoft.com/office/powerpoint/2010/main" val="3850519149"/>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2900</TotalTime>
  <Words>3577</Words>
  <Application>Microsoft Office PowerPoint</Application>
  <PresentationFormat>On-screen Show (4:3)</PresentationFormat>
  <Paragraphs>293</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Sketchbook</vt:lpstr>
      <vt:lpstr>MVLC Brown Bag Seminar:  Milwaukee County Child Support Services</vt:lpstr>
      <vt:lpstr>This course will provide a brief overview of a child support case, and provide information on the operations of Milwaukee County Child Support Services.  </vt:lpstr>
      <vt:lpstr>The Child Support Program Federal, State and Local Authority</vt:lpstr>
      <vt:lpstr>IV-D Cases: Cases that Qualify for Child Support Services</vt:lpstr>
      <vt:lpstr>IV-D Services</vt:lpstr>
      <vt:lpstr>PowerPoint Presentation</vt:lpstr>
      <vt:lpstr>PowerPoint Presentation</vt:lpstr>
      <vt:lpstr>Why is it important to establish paternity?</vt:lpstr>
      <vt:lpstr>Starting a Paternity Case</vt:lpstr>
      <vt:lpstr>PowerPoint Presentation</vt:lpstr>
      <vt:lpstr>How can a VPA be Rescinded?</vt:lpstr>
      <vt:lpstr>How is paternity legally established?</vt:lpstr>
      <vt:lpstr>How is paternity legally established?</vt:lpstr>
      <vt:lpstr>Reopening a Paternity Judgment </vt:lpstr>
      <vt:lpstr>Custody = Decision Making</vt:lpstr>
      <vt:lpstr>Custody </vt:lpstr>
      <vt:lpstr> Physical placement are periods of time a child spends in the care of a parent.</vt:lpstr>
      <vt:lpstr>The Percentages of Income Standard</vt:lpstr>
      <vt:lpstr>Serial Family Parents</vt:lpstr>
      <vt:lpstr>Low-Income Payers</vt:lpstr>
      <vt:lpstr>Shared Placement Formula  </vt:lpstr>
      <vt:lpstr>Health Insurance</vt:lpstr>
      <vt:lpstr>Health Insurance</vt:lpstr>
      <vt:lpstr>Birth Costs</vt:lpstr>
      <vt:lpstr>Changing a Child Support Order</vt:lpstr>
      <vt:lpstr>Child Support Order Modification</vt:lpstr>
      <vt:lpstr>What happens when support  is not paid?</vt:lpstr>
      <vt:lpstr>Interest Charges</vt:lpstr>
      <vt:lpstr>Court Actions</vt:lpstr>
      <vt:lpstr>Tax Refund Intercept</vt:lpstr>
      <vt:lpstr>Federal Enforcement  Actions</vt:lpstr>
      <vt:lpstr>Loans &amp; Grants</vt:lpstr>
      <vt:lpstr>Passports</vt:lpstr>
      <vt:lpstr>Passports</vt:lpstr>
      <vt:lpstr>Passports</vt:lpstr>
      <vt:lpstr>Child Support Liens</vt:lpstr>
      <vt:lpstr>If you are listed on the Child Support Lien Docket:</vt:lpstr>
      <vt:lpstr>Upon receipt of a Notice of Lien a parent should contact the child support agency, within 20 days, to discuss a payment plan.</vt:lpstr>
      <vt:lpstr>How can enforcement measures be prevented?</vt:lpstr>
      <vt:lpstr>What can be done once enforcement actions are taken?</vt:lpstr>
      <vt:lpstr>Pathways to Responsible Fatherhood</vt:lpstr>
      <vt:lpstr> The Milwaukee County Pathways to Responsible Fatherhood Project provides the following services to fathers: </vt:lpstr>
      <vt:lpstr>Milwaukee County Child Support Prison Project</vt:lpstr>
      <vt:lpstr>Milwaukee County Child Support Prison Project</vt:lpstr>
      <vt:lpstr>Milwaukee County Child Support Prison Project</vt:lpstr>
      <vt:lpstr>Child Support Online Services </vt:lpstr>
      <vt:lpstr>JOHN P. HAYES CENTER CHILD SUPPORT</vt:lpstr>
    </vt:vector>
  </TitlesOfParts>
  <Company>Milwaukee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Support 101</dc:title>
  <dc:creator>CherylBerry</dc:creator>
  <cp:lastModifiedBy>Victoria Peace</cp:lastModifiedBy>
  <cp:revision>219</cp:revision>
  <cp:lastPrinted>2013-01-08T14:50:15Z</cp:lastPrinted>
  <dcterms:created xsi:type="dcterms:W3CDTF">2011-04-14T13:15:09Z</dcterms:created>
  <dcterms:modified xsi:type="dcterms:W3CDTF">2013-01-08T19:33:04Z</dcterms:modified>
</cp:coreProperties>
</file>