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4" r:id="rId3"/>
    <p:sldId id="258" r:id="rId4"/>
    <p:sldId id="259" r:id="rId5"/>
    <p:sldId id="260" r:id="rId6"/>
    <p:sldId id="261" r:id="rId7"/>
    <p:sldId id="265" r:id="rId8"/>
    <p:sldId id="262" r:id="rId9"/>
    <p:sldId id="263" r:id="rId10"/>
    <p:sldId id="266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3" autoAdjust="0"/>
    <p:restoredTop sz="94660"/>
  </p:normalViewPr>
  <p:slideViewPr>
    <p:cSldViewPr snapToGrid="0">
      <p:cViewPr varScale="1">
        <p:scale>
          <a:sx n="112" d="100"/>
          <a:sy n="112" d="100"/>
        </p:scale>
        <p:origin x="616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15128" y="1788454"/>
            <a:ext cx="8361229" cy="2098226"/>
          </a:xfrm>
        </p:spPr>
        <p:txBody>
          <a:bodyPr anchor="b">
            <a:noAutofit/>
          </a:bodyPr>
          <a:lstStyle>
            <a:lvl1pPr algn="ct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79906" y="3956279"/>
            <a:ext cx="6831673" cy="1086237"/>
          </a:xfrm>
        </p:spPr>
        <p:txBody>
          <a:bodyPr>
            <a:normAutofit/>
          </a:bodyPr>
          <a:lstStyle>
            <a:lvl1pPr marL="0" indent="0" algn="ct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3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52858" y="6453386"/>
            <a:ext cx="1607944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054" y="6453386"/>
            <a:ext cx="7023377" cy="404614"/>
          </a:xfrm>
        </p:spPr>
        <p:txBody>
          <a:bodyPr/>
          <a:lstStyle>
            <a:lvl1pPr algn="ctr">
              <a:defRPr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grpSp>
        <p:nvGrpSpPr>
          <p:cNvPr id="7" name="Group 6"/>
          <p:cNvGrpSpPr/>
          <p:nvPr/>
        </p:nvGrpSpPr>
        <p:grpSpPr>
          <a:xfrm>
            <a:off x="752858" y="744469"/>
            <a:ext cx="10674117" cy="5349671"/>
            <a:chOff x="752858" y="744469"/>
            <a:chExt cx="10674117" cy="5349671"/>
          </a:xfrm>
        </p:grpSpPr>
        <p:sp>
          <p:nvSpPr>
            <p:cNvPr id="11" name="Freeform 6"/>
            <p:cNvSpPr/>
            <p:nvPr/>
          </p:nvSpPr>
          <p:spPr bwMode="auto">
            <a:xfrm>
              <a:off x="8151962" y="1685652"/>
              <a:ext cx="3275013" cy="4408488"/>
            </a:xfrm>
            <a:custGeom>
              <a:avLst/>
              <a:gdLst/>
              <a:ahLst/>
              <a:cxnLst/>
              <a:rect l="l" t="t" r="r" b="b"/>
              <a:pathLst>
                <a:path w="10000" h="10000">
                  <a:moveTo>
                    <a:pt x="8761" y="0"/>
                  </a:moveTo>
                  <a:lnTo>
                    <a:pt x="10000" y="0"/>
                  </a:lnTo>
                  <a:lnTo>
                    <a:pt x="10000" y="10000"/>
                  </a:lnTo>
                  <a:lnTo>
                    <a:pt x="0" y="10000"/>
                  </a:lnTo>
                  <a:lnTo>
                    <a:pt x="0" y="9126"/>
                  </a:lnTo>
                  <a:lnTo>
                    <a:pt x="8761" y="9127"/>
                  </a:lnTo>
                  <a:lnTo>
                    <a:pt x="8761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  <p:sp>
          <p:nvSpPr>
            <p:cNvPr id="14" name="Freeform 6"/>
            <p:cNvSpPr/>
            <p:nvPr/>
          </p:nvSpPr>
          <p:spPr bwMode="auto">
            <a:xfrm flipH="1" flipV="1">
              <a:off x="752858" y="744469"/>
              <a:ext cx="3275668" cy="4408488"/>
            </a:xfrm>
            <a:custGeom>
              <a:avLst/>
              <a:gdLst/>
              <a:ahLst/>
              <a:cxnLst/>
              <a:rect l="l" t="t" r="r" b="b"/>
              <a:pathLst>
                <a:path w="10002" h="10000">
                  <a:moveTo>
                    <a:pt x="8763" y="0"/>
                  </a:moveTo>
                  <a:lnTo>
                    <a:pt x="10002" y="0"/>
                  </a:lnTo>
                  <a:lnTo>
                    <a:pt x="10002" y="10000"/>
                  </a:lnTo>
                  <a:lnTo>
                    <a:pt x="2" y="10000"/>
                  </a:lnTo>
                  <a:cubicBezTo>
                    <a:pt x="-2" y="9698"/>
                    <a:pt x="4" y="9427"/>
                    <a:pt x="0" y="9125"/>
                  </a:cubicBezTo>
                  <a:lnTo>
                    <a:pt x="8763" y="9128"/>
                  </a:lnTo>
                  <a:lnTo>
                    <a:pt x="8763" y="0"/>
                  </a:lnTo>
                  <a:close/>
                </a:path>
              </a:pathLst>
            </a:custGeom>
            <a:solidFill>
              <a:schemeClr val="tx2"/>
            </a:solidFill>
            <a:ln w="0">
              <a:noFill/>
              <a:prstDash val="solid"/>
              <a:round/>
              <a:headEnd/>
              <a:tailEnd/>
            </a:ln>
          </p:spPr>
        </p:sp>
      </p:grp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2295525"/>
            <a:ext cx="9601200" cy="35718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596561" y="624156"/>
            <a:ext cx="1565766" cy="5243244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624156"/>
            <a:ext cx="8179641" cy="524324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025" y="1301360"/>
            <a:ext cx="9612971" cy="2852737"/>
          </a:xfrm>
        </p:spPr>
        <p:txBody>
          <a:bodyPr anchor="b">
            <a:normAutofit/>
          </a:bodyPr>
          <a:lstStyle>
            <a:lvl1pPr algn="r">
              <a:defRPr sz="7200" cap="all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025" y="4216328"/>
            <a:ext cx="9612971" cy="1143324"/>
          </a:xfrm>
        </p:spPr>
        <p:txBody>
          <a:bodyPr/>
          <a:lstStyle>
            <a:lvl1pPr marL="0" indent="0" algn="r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8908" y="6453386"/>
            <a:ext cx="1622409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84312" y="6453386"/>
            <a:ext cx="7023377" cy="404614"/>
          </a:xfrm>
        </p:spPr>
        <p:txBody>
          <a:bodyPr/>
          <a:lstStyle>
            <a:lvl1pPr algn="ctr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30683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Freeform 6" title="Crop Mark"/>
          <p:cNvSpPr/>
          <p:nvPr/>
        </p:nvSpPr>
        <p:spPr bwMode="auto">
          <a:xfrm>
            <a:off x="8151962" y="1685652"/>
            <a:ext cx="3275013" cy="4408488"/>
          </a:xfrm>
          <a:custGeom>
            <a:avLst/>
            <a:gdLst/>
            <a:ahLst/>
            <a:cxnLst/>
            <a:rect l="0" t="0" r="r" b="b"/>
            <a:pathLst>
              <a:path w="4125" h="5554">
                <a:moveTo>
                  <a:pt x="3614" y="0"/>
                </a:moveTo>
                <a:lnTo>
                  <a:pt x="4125" y="0"/>
                </a:lnTo>
                <a:lnTo>
                  <a:pt x="4125" y="5554"/>
                </a:lnTo>
                <a:lnTo>
                  <a:pt x="0" y="5554"/>
                </a:lnTo>
                <a:lnTo>
                  <a:pt x="0" y="5074"/>
                </a:lnTo>
                <a:lnTo>
                  <a:pt x="3614" y="5074"/>
                </a:lnTo>
                <a:lnTo>
                  <a:pt x="3614" y="0"/>
                </a:lnTo>
                <a:close/>
              </a:path>
            </a:pathLst>
          </a:custGeom>
          <a:solidFill>
            <a:schemeClr val="tx2"/>
          </a:solidFill>
          <a:ln w="0">
            <a:noFill/>
            <a:prstDash val="solid"/>
            <a:round/>
            <a:headEnd/>
            <a:tailEnd/>
          </a:ln>
        </p:spPr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2285999"/>
            <a:ext cx="4447786" cy="3581401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25403" y="2285999"/>
            <a:ext cx="4447786" cy="3581401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71600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5014" y="2340864"/>
            <a:ext cx="4443984" cy="823912"/>
          </a:xfrm>
        </p:spPr>
        <p:txBody>
          <a:bodyPr anchor="b">
            <a:noAutofit/>
          </a:bodyPr>
          <a:lstStyle>
            <a:lvl1pPr marL="0" indent="0">
              <a:lnSpc>
                <a:spcPct val="84000"/>
              </a:lnSpc>
              <a:spcBef>
                <a:spcPts val="0"/>
              </a:spcBef>
              <a:spcAft>
                <a:spcPts val="0"/>
              </a:spcAft>
              <a:buNone/>
              <a:defRPr sz="3000" b="0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25014" y="3305207"/>
            <a:ext cx="4443984" cy="2562193"/>
          </a:xfrm>
        </p:spPr>
        <p:txBody>
          <a:bodyPr/>
          <a:lstStyle>
            <a:lvl1pPr>
              <a:defRPr baseline="0">
                <a:solidFill>
                  <a:schemeClr val="tx2"/>
                </a:solidFill>
              </a:defRPr>
            </a:lvl1pPr>
            <a:lvl2pPr>
              <a:defRPr baseline="0">
                <a:solidFill>
                  <a:schemeClr val="tx2"/>
                </a:solidFill>
              </a:defRPr>
            </a:lvl2pPr>
            <a:lvl3pPr>
              <a:defRPr baseline="0">
                <a:solidFill>
                  <a:schemeClr val="tx2"/>
                </a:solidFill>
              </a:defRPr>
            </a:lvl3pPr>
            <a:lvl4pPr>
              <a:defRPr baseline="0">
                <a:solidFill>
                  <a:schemeClr val="tx2"/>
                </a:solidFill>
              </a:defRPr>
            </a:lvl4pPr>
            <a:lvl5pPr>
              <a:defRPr baseline="0">
                <a:solidFill>
                  <a:schemeClr val="tx2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DE6118-2437-4B30-8E3C-4D2BE6020583}" type="datetimeFigureOut">
              <a:rPr lang="en-US" dirty="0"/>
              <a:t>7/12/2019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57DC2-970A-4B3E-BB1C-7A09969E49DF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Autofit/>
          </a:bodyPr>
          <a:lstStyle>
            <a:lvl1pPr>
              <a:lnSpc>
                <a:spcPct val="84000"/>
              </a:lnSpc>
              <a:defRPr sz="4800" baseline="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56020" y="685801"/>
            <a:ext cx="5212080" cy="51752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6344"/>
            <a:ext cx="3855720" cy="3011056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 title="Background Shape"/>
          <p:cNvSpPr/>
          <p:nvPr/>
        </p:nvSpPr>
        <p:spPr>
          <a:xfrm>
            <a:off x="0" y="376"/>
            <a:ext cx="5303520" cy="685762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900" y="685800"/>
            <a:ext cx="3855720" cy="2157884"/>
          </a:xfrm>
        </p:spPr>
        <p:txBody>
          <a:bodyPr anchor="t">
            <a:normAutofit/>
          </a:bodyPr>
          <a:lstStyle>
            <a:lvl1pPr>
              <a:lnSpc>
                <a:spcPct val="84000"/>
              </a:lnSpc>
              <a:defRPr sz="48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532120" y="0"/>
            <a:ext cx="6659880" cy="6857999"/>
          </a:xfrm>
        </p:spPr>
        <p:txBody>
          <a:bodyPr anchor="t"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2000"/>
            </a:lvl2pPr>
            <a:lvl3pPr marL="914400" indent="0">
              <a:buNone/>
              <a:defRPr sz="20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3900" y="2855968"/>
            <a:ext cx="3855720" cy="3011432"/>
          </a:xfrm>
        </p:spPr>
        <p:txBody>
          <a:bodyPr/>
          <a:lstStyle>
            <a:lvl1pPr marL="0" indent="0">
              <a:lnSpc>
                <a:spcPct val="113000"/>
              </a:lnSpc>
              <a:spcBef>
                <a:spcPts val="0"/>
              </a:spcBef>
              <a:spcAft>
                <a:spcPts val="1500"/>
              </a:spcAft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23900" y="6453386"/>
            <a:ext cx="120457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05945" y="6453386"/>
            <a:ext cx="2373675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883140" y="6453386"/>
            <a:ext cx="1596292" cy="404614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Divider Bar"/>
          <p:cNvSpPr/>
          <p:nvPr/>
        </p:nvSpPr>
        <p:spPr>
          <a:xfrm>
            <a:off x="5303520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71600" y="685800"/>
            <a:ext cx="9601200" cy="14859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286000"/>
            <a:ext cx="9601200" cy="3581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390650" y="6453386"/>
            <a:ext cx="120457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fld id="{87DE6118-2437-4B30-8E3C-4D2BE6020583}" type="datetimeFigureOut">
              <a:rPr lang="en-US" dirty="0"/>
              <a:pPr/>
              <a:t>7/12/2019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893564" y="6453386"/>
            <a:ext cx="6280830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aseline="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472736" y="6453386"/>
            <a:ext cx="1596292" cy="40461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aseline="0">
                <a:solidFill>
                  <a:schemeClr val="tx2"/>
                </a:solidFill>
              </a:defRPr>
            </a:lvl1pPr>
          </a:lstStyle>
          <a:p>
            <a:fld id="{69E57DC2-970A-4B3E-BB1C-7A09969E49DF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 title="Side bar"/>
          <p:cNvSpPr/>
          <p:nvPr/>
        </p:nvSpPr>
        <p:spPr>
          <a:xfrm>
            <a:off x="478095" y="376"/>
            <a:ext cx="2286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9000"/>
        </a:lnSpc>
        <a:spcBef>
          <a:spcPct val="0"/>
        </a:spcBef>
        <a:buNone/>
        <a:defRPr sz="4400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84048" indent="-384048" algn="l" defTabSz="914400" rtl="0" eaLnBrk="1" latinLnBrk="0" hangingPunct="1">
        <a:lnSpc>
          <a:spcPct val="94000"/>
        </a:lnSpc>
        <a:spcBef>
          <a:spcPts val="1000"/>
        </a:spcBef>
        <a:spcAft>
          <a:spcPts val="200"/>
        </a:spcAft>
        <a:buFont typeface="Franklin Gothic Book" panose="020B0503020102020204" pitchFamily="34" charset="0"/>
        <a:buChar char="■"/>
        <a:defRPr sz="20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914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2000" i="1" kern="1200" baseline="0">
          <a:solidFill>
            <a:schemeClr val="tx2"/>
          </a:solidFill>
          <a:latin typeface="+mn-lt"/>
          <a:ea typeface="+mn-ea"/>
          <a:cs typeface="+mn-cs"/>
        </a:defRPr>
      </a:lvl2pPr>
      <a:lvl3pPr marL="1371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3pPr>
      <a:lvl4pPr marL="1828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800" i="1" kern="1200" baseline="0">
          <a:solidFill>
            <a:schemeClr val="tx2"/>
          </a:solidFill>
          <a:latin typeface="+mn-lt"/>
          <a:ea typeface="+mn-ea"/>
          <a:cs typeface="+mn-cs"/>
        </a:defRPr>
      </a:lvl4pPr>
      <a:lvl5pPr marL="22860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27432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600" i="1" kern="1200" baseline="0">
          <a:solidFill>
            <a:schemeClr val="tx2"/>
          </a:solidFill>
          <a:latin typeface="+mn-lt"/>
          <a:ea typeface="+mn-ea"/>
          <a:cs typeface="+mn-cs"/>
        </a:defRPr>
      </a:lvl6pPr>
      <a:lvl7pPr marL="32004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36576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–"/>
        <a:defRPr sz="1400" i="1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4114800" indent="-384048" algn="l" defTabSz="914400" rtl="0" eaLnBrk="1" latinLnBrk="0" hangingPunct="1">
        <a:lnSpc>
          <a:spcPct val="94000"/>
        </a:lnSpc>
        <a:spcBef>
          <a:spcPts val="500"/>
        </a:spcBef>
        <a:spcAft>
          <a:spcPts val="200"/>
        </a:spcAft>
        <a:buFont typeface="Franklin Gothic Book" panose="020B0503020102020204" pitchFamily="34" charset="0"/>
        <a:buChar char="■"/>
        <a:defRPr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3" orient="horz" pos="1368">
          <p15:clr>
            <a:srgbClr val="F26B43"/>
          </p15:clr>
        </p15:guide>
        <p15:guide id="4" orient="horz" pos="1440">
          <p15:clr>
            <a:srgbClr val="F26B43"/>
          </p15:clr>
        </p15:guide>
        <p15:guide id="6" orient="horz" pos="3696">
          <p15:clr>
            <a:srgbClr val="F26B43"/>
          </p15:clr>
        </p15:guide>
        <p15:guide id="7" orient="horz" pos="432">
          <p15:clr>
            <a:srgbClr val="F26B43"/>
          </p15:clr>
        </p15:guide>
        <p15:guide id="8" orient="horz" pos="1512">
          <p15:clr>
            <a:srgbClr val="F26B43"/>
          </p15:clr>
        </p15:guide>
        <p15:guide id="9" pos="6912">
          <p15:clr>
            <a:srgbClr val="F26B43"/>
          </p15:clr>
        </p15:guide>
        <p15:guide id="10" pos="936">
          <p15:clr>
            <a:srgbClr val="F26B43"/>
          </p15:clr>
        </p15:guide>
        <p15:guide id="11" pos="864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800" dirty="0"/>
              <a:t>The Impact of incarceration on the risk of violent recidivism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  <a:p>
            <a:r>
              <a:rPr lang="en-US" dirty="0"/>
              <a:t>Jennifer Copp, Florida State University</a:t>
            </a:r>
          </a:p>
        </p:txBody>
      </p:sp>
    </p:spTree>
    <p:extLst>
      <p:ext uri="{BB962C8B-B14F-4D97-AF65-F5344CB8AC3E}">
        <p14:creationId xmlns:p14="http://schemas.microsoft.com/office/powerpoint/2010/main" val="356983761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Thank you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Jennifer Copp</a:t>
            </a:r>
          </a:p>
          <a:p>
            <a:r>
              <a:rPr lang="en-US" dirty="0"/>
              <a:t>jcopp@fsu.edu</a:t>
            </a:r>
          </a:p>
        </p:txBody>
      </p:sp>
    </p:spTree>
    <p:extLst>
      <p:ext uri="{BB962C8B-B14F-4D97-AF65-F5344CB8AC3E}">
        <p14:creationId xmlns:p14="http://schemas.microsoft.com/office/powerpoint/2010/main" val="3670723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primary goal of incarceration is crime prevention</a:t>
            </a:r>
          </a:p>
          <a:p>
            <a:pPr lvl="1"/>
            <a:r>
              <a:rPr lang="en-US" dirty="0"/>
              <a:t>Incapacitation</a:t>
            </a:r>
          </a:p>
          <a:p>
            <a:pPr lvl="1"/>
            <a:r>
              <a:rPr lang="en-US" dirty="0"/>
              <a:t>General deterrence</a:t>
            </a:r>
          </a:p>
          <a:p>
            <a:pPr lvl="1"/>
            <a:r>
              <a:rPr lang="en-US" dirty="0"/>
              <a:t>Specific deterrence</a:t>
            </a:r>
          </a:p>
          <a:p>
            <a:endParaRPr lang="en-US" dirty="0"/>
          </a:p>
          <a:p>
            <a:r>
              <a:rPr lang="en-US" dirty="0"/>
              <a:t>Focusing on the goal of </a:t>
            </a:r>
            <a:r>
              <a:rPr lang="en-US" i="1" u="sng" dirty="0"/>
              <a:t>specific deterrence</a:t>
            </a:r>
            <a:r>
              <a:rPr lang="en-US" dirty="0"/>
              <a:t>:</a:t>
            </a:r>
          </a:p>
          <a:p>
            <a:pPr lvl="1"/>
            <a:r>
              <a:rPr lang="en-US" dirty="0"/>
              <a:t>What is known about the effect of imprisonment on recidivism?</a:t>
            </a:r>
          </a:p>
          <a:p>
            <a:pPr lvl="1"/>
            <a:r>
              <a:rPr lang="en-US" dirty="0"/>
              <a:t>What is known about the effect of imprisonment of violent recidivism?</a:t>
            </a:r>
          </a:p>
        </p:txBody>
      </p:sp>
    </p:spTree>
    <p:extLst>
      <p:ext uri="{BB962C8B-B14F-4D97-AF65-F5344CB8AC3E}">
        <p14:creationId xmlns:p14="http://schemas.microsoft.com/office/powerpoint/2010/main" val="152822584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Theorizing on the Incarceration—Recidivism Link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/>
              <a:t>Incarceration reduces recidivism:</a:t>
            </a:r>
          </a:p>
          <a:p>
            <a:r>
              <a:rPr lang="en-US" dirty="0"/>
              <a:t>Imprisonment as a specific deterrent</a:t>
            </a:r>
          </a:p>
          <a:p>
            <a:pPr lvl="1"/>
            <a:r>
              <a:rPr lang="en-US" dirty="0"/>
              <a:t>Rational choice approach to punishment: imprisonment increases the cost of offending </a:t>
            </a:r>
          </a:p>
          <a:p>
            <a:pPr lvl="1"/>
            <a:r>
              <a:rPr lang="en-US" dirty="0"/>
              <a:t>“Crime does not pay”</a:t>
            </a:r>
          </a:p>
          <a:p>
            <a:pPr marL="530352" lvl="1" indent="0">
              <a:buNone/>
            </a:pPr>
            <a:endParaRPr lang="en-US" dirty="0"/>
          </a:p>
          <a:p>
            <a:pPr marL="0" lvl="1" indent="0">
              <a:buNone/>
            </a:pPr>
            <a:r>
              <a:rPr lang="en-US" b="1" i="0" dirty="0"/>
              <a:t>Incarceration increases recidivism:</a:t>
            </a:r>
          </a:p>
          <a:p>
            <a:r>
              <a:rPr lang="en-US" dirty="0"/>
              <a:t>Imprisonment as a social experience</a:t>
            </a:r>
          </a:p>
          <a:p>
            <a:pPr lvl="1"/>
            <a:r>
              <a:rPr lang="en-US" dirty="0"/>
              <a:t>Individuals are exposed to a broad range of criminogenic risk factors</a:t>
            </a:r>
          </a:p>
        </p:txBody>
      </p:sp>
    </p:spTree>
    <p:extLst>
      <p:ext uri="{BB962C8B-B14F-4D97-AF65-F5344CB8AC3E}">
        <p14:creationId xmlns:p14="http://schemas.microsoft.com/office/powerpoint/2010/main" val="36832911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Prior Research on the Impact of Incarceration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According to BJS’s Recidivism Study of State Prisoners Released in 2005:</a:t>
            </a:r>
          </a:p>
          <a:p>
            <a:pPr lvl="1"/>
            <a:r>
              <a:rPr lang="en-US" dirty="0"/>
              <a:t>68% rearrested within 3 years, 79% within 6 years, and 83% within 9 years </a:t>
            </a:r>
          </a:p>
          <a:p>
            <a:pPr lvl="1"/>
            <a:endParaRPr lang="en-US" dirty="0"/>
          </a:p>
          <a:p>
            <a:r>
              <a:rPr lang="en-US" dirty="0"/>
              <a:t>Research on imprisonment and recidivism is limited, and varies considerably in methodological rigor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Taken together, existing research supports the following conclusion:</a:t>
            </a:r>
          </a:p>
          <a:p>
            <a:pPr lvl="1"/>
            <a:r>
              <a:rPr lang="en-US" dirty="0"/>
              <a:t>Prison is not more effective than non-custodial sanctions at reducing recidivism</a:t>
            </a:r>
          </a:p>
          <a:p>
            <a:pPr lvl="2"/>
            <a:r>
              <a:rPr lang="en-US" dirty="0"/>
              <a:t>The effect of prison is either null or slightly criminogenic</a:t>
            </a:r>
          </a:p>
          <a:p>
            <a:pPr lvl="1"/>
            <a:endParaRPr lang="en-US" dirty="0"/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131132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Recognizing the Potential for Effect Heterogeneity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What is the effect of imprisonment on recidivism?</a:t>
            </a:r>
          </a:p>
          <a:p>
            <a:pPr lvl="1"/>
            <a:r>
              <a:rPr lang="en-US" dirty="0"/>
              <a:t>Is this really the right question?</a:t>
            </a:r>
          </a:p>
          <a:p>
            <a:pPr marL="530352" lvl="1" indent="0">
              <a:buNone/>
            </a:pPr>
            <a:endParaRPr lang="en-US" dirty="0"/>
          </a:p>
          <a:p>
            <a:r>
              <a:rPr lang="en-US" dirty="0"/>
              <a:t>Recent work suggests that the effect of prison is likely heterogeneous</a:t>
            </a:r>
          </a:p>
          <a:p>
            <a:pPr lvl="1"/>
            <a:r>
              <a:rPr lang="en-US" dirty="0"/>
              <a:t>What is the nature of the prison experience?</a:t>
            </a:r>
          </a:p>
          <a:p>
            <a:pPr lvl="1"/>
            <a:r>
              <a:rPr lang="en-US" dirty="0"/>
              <a:t>Incarceration as compared to what?</a:t>
            </a:r>
          </a:p>
          <a:p>
            <a:pPr lvl="1"/>
            <a:r>
              <a:rPr lang="en-US" dirty="0"/>
              <a:t>What is the population of interest?</a:t>
            </a:r>
          </a:p>
          <a:p>
            <a:pPr marL="530352" lvl="1" indent="0">
              <a:buNone/>
            </a:pPr>
            <a:endParaRPr lang="en-US" dirty="0"/>
          </a:p>
          <a:p>
            <a:r>
              <a:rPr lang="en-US" dirty="0"/>
              <a:t>Along these lines, research has argued that the effects of imprisonment on recidivism may be positive, negative, or null 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72943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Incarceration and the Risk of Violent Recidivism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2103120"/>
            <a:ext cx="9601200" cy="4465320"/>
          </a:xfrm>
        </p:spPr>
        <p:txBody>
          <a:bodyPr>
            <a:normAutofit/>
          </a:bodyPr>
          <a:lstStyle/>
          <a:p>
            <a:r>
              <a:rPr lang="en-US" dirty="0"/>
              <a:t>Violence is central to current debates around reducing our reliance on incarceration</a:t>
            </a:r>
          </a:p>
          <a:p>
            <a:pPr lvl="1"/>
            <a:r>
              <a:rPr lang="en-US" dirty="0"/>
              <a:t>Widespread support for use of non-custodial sanctions for non-violent offenses</a:t>
            </a:r>
          </a:p>
          <a:p>
            <a:pPr lvl="1"/>
            <a:r>
              <a:rPr lang="en-US" dirty="0"/>
              <a:t>Yet nearly half of US prisoners are incarcerated for a violent offense</a:t>
            </a:r>
          </a:p>
          <a:p>
            <a:pPr lvl="1"/>
            <a:r>
              <a:rPr lang="en-US" dirty="0"/>
              <a:t>Strategies to reduce prison population must address those convicted of non-violent and violent offenses</a:t>
            </a:r>
          </a:p>
          <a:p>
            <a:pPr lvl="1"/>
            <a:endParaRPr lang="en-US" dirty="0"/>
          </a:p>
          <a:p>
            <a:r>
              <a:rPr lang="en-US" dirty="0"/>
              <a:t>Public fear, and not scientific evidence, behind lack of support for alternatives for “violent offenders”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best available scientific evidence suggests that imprisonment is no more effective than community alternatives at reducing violent recidivism</a:t>
            </a:r>
          </a:p>
          <a:p>
            <a:pPr marL="530352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49916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1600" y="1828800"/>
            <a:ext cx="9601200" cy="4572000"/>
          </a:xfrm>
        </p:spPr>
        <p:txBody>
          <a:bodyPr>
            <a:normAutofit/>
          </a:bodyPr>
          <a:lstStyle/>
          <a:p>
            <a:r>
              <a:rPr lang="en-US" dirty="0"/>
              <a:t>Empirical evidence regarding the impact of imprisonment on recidivism should feature centrally in sentencing policy</a:t>
            </a:r>
          </a:p>
          <a:p>
            <a:pPr lvl="1"/>
            <a:r>
              <a:rPr lang="en-US" dirty="0"/>
              <a:t>To date, prison policy has largely ignored research on imprisonment and reoffending</a:t>
            </a:r>
          </a:p>
          <a:p>
            <a:pPr lvl="1"/>
            <a:endParaRPr lang="en-US" dirty="0"/>
          </a:p>
          <a:p>
            <a:r>
              <a:rPr lang="en-US" dirty="0"/>
              <a:t>Despite the policy relevance of the effect of imprisonment, we actually don’t know as much as we need to know</a:t>
            </a:r>
          </a:p>
          <a:p>
            <a:pPr lvl="1"/>
            <a:r>
              <a:rPr lang="en-US" dirty="0"/>
              <a:t>The best available evidence suggests that the effect of prison is null (or has a minor adverse effect) </a:t>
            </a:r>
          </a:p>
          <a:p>
            <a:pPr lvl="1"/>
            <a:r>
              <a:rPr lang="en-US" dirty="0"/>
              <a:t>These findings hold for incarceration effects on violent recidivism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421700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Implications for Theorizing and Future Research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Well-designed studies assessing the impact of incarceration, including research accounting for potential effect heterogeneity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Attention to mechanisms underlying the incarceration – recidivism link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Consider the utility of drawing distinctions</a:t>
            </a:r>
          </a:p>
          <a:p>
            <a:pPr lvl="1"/>
            <a:r>
              <a:rPr lang="en-US" dirty="0"/>
              <a:t>What is a violent offender? Is this a meaningful category?</a:t>
            </a:r>
          </a:p>
          <a:p>
            <a:pPr marL="530352" lvl="1" indent="0">
              <a:buNone/>
            </a:pPr>
            <a:endParaRPr lang="en-US" dirty="0"/>
          </a:p>
          <a:p>
            <a:r>
              <a:rPr lang="en-US" dirty="0"/>
              <a:t>Improve consistency of measurement</a:t>
            </a:r>
          </a:p>
        </p:txBody>
      </p:sp>
    </p:spTree>
    <p:extLst>
      <p:ext uri="{BB962C8B-B14F-4D97-AF65-F5344CB8AC3E}">
        <p14:creationId xmlns:p14="http://schemas.microsoft.com/office/powerpoint/2010/main" val="336398738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Policy Implications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Draw on insights from the field</a:t>
            </a:r>
          </a:p>
          <a:p>
            <a:pPr lvl="1"/>
            <a:r>
              <a:rPr lang="en-US" dirty="0"/>
              <a:t>The evidence suggests that there is no need to treat violent offenders differently from a recidivism standpoint</a:t>
            </a:r>
          </a:p>
          <a:p>
            <a:endParaRPr lang="en-US" dirty="0"/>
          </a:p>
          <a:p>
            <a:r>
              <a:rPr lang="en-US" dirty="0"/>
              <a:t>Depoliticize the word “violent”</a:t>
            </a:r>
          </a:p>
          <a:p>
            <a:pPr marL="0" indent="0">
              <a:buNone/>
            </a:pPr>
            <a:endParaRPr lang="en-US" dirty="0"/>
          </a:p>
          <a:p>
            <a:pPr lvl="1"/>
            <a:endParaRPr lang="en-US" dirty="0"/>
          </a:p>
          <a:p>
            <a:r>
              <a:rPr lang="en-US" dirty="0"/>
              <a:t>Avoid being dismissive of community supervision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0020807"/>
      </p:ext>
    </p:extLst>
  </p:cSld>
  <p:clrMapOvr>
    <a:masterClrMapping/>
  </p:clrMapOvr>
</p:sld>
</file>

<file path=ppt/theme/theme1.xml><?xml version="1.0" encoding="utf-8"?>
<a:theme xmlns:a="http://schemas.openxmlformats.org/drawingml/2006/main" name="Crop">
  <a:themeElements>
    <a:clrScheme name="Crop">
      <a:dk1>
        <a:sysClr val="windowText" lastClr="000000"/>
      </a:dk1>
      <a:lt1>
        <a:sysClr val="window" lastClr="FFFFFF"/>
      </a:lt1>
      <a:dk2>
        <a:srgbClr val="191B0E"/>
      </a:dk2>
      <a:lt2>
        <a:srgbClr val="EFEDE3"/>
      </a:lt2>
      <a:accent1>
        <a:srgbClr val="8C8D86"/>
      </a:accent1>
      <a:accent2>
        <a:srgbClr val="E6C069"/>
      </a:accent2>
      <a:accent3>
        <a:srgbClr val="897B61"/>
      </a:accent3>
      <a:accent4>
        <a:srgbClr val="8DAB8E"/>
      </a:accent4>
      <a:accent5>
        <a:srgbClr val="77A2BB"/>
      </a:accent5>
      <a:accent6>
        <a:srgbClr val="E28394"/>
      </a:accent6>
      <a:hlink>
        <a:srgbClr val="77A2BB"/>
      </a:hlink>
      <a:folHlink>
        <a:srgbClr val="957A99"/>
      </a:folHlink>
    </a:clrScheme>
    <a:fontScheme name="Crop">
      <a:maj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B0503020102020204"/>
        <a:ea typeface=""/>
        <a:cs typeface=""/>
        <a:font script="Jpan" typeface="メイリオ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Crop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in">
          <a:solidFill>
            <a:schemeClr val="phClr"/>
          </a:solidFill>
          <a:prstDash val="solid"/>
        </a:ln>
        <a:ln w="34925" cap="flat" cmpd="sng" algn="in">
          <a:solidFill>
            <a:schemeClr val="phClr"/>
          </a:solidFill>
          <a:prstDash val="solid"/>
        </a:ln>
        <a:ln w="19050" cap="flat" cmpd="sng" algn="in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rop" id="{EC9488ED-E761-4D60-9AC4-764D1FE2C171}" vid="{CE19780C-D67D-4C13-9DE9-A52BC3BA51B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Crop</Template>
  <TotalTime>4671</TotalTime>
  <Words>545</Words>
  <Application>Microsoft Office PowerPoint</Application>
  <PresentationFormat>Widescreen</PresentationFormat>
  <Paragraphs>76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Crop</vt:lpstr>
      <vt:lpstr>The Impact of incarceration on the risk of violent recidivism</vt:lpstr>
      <vt:lpstr>Introduction</vt:lpstr>
      <vt:lpstr>Theorizing on the Incarceration—Recidivism Link</vt:lpstr>
      <vt:lpstr>Prior Research on the Impact of Incarceration</vt:lpstr>
      <vt:lpstr>Recognizing the Potential for Effect Heterogeneity</vt:lpstr>
      <vt:lpstr>Incarceration and the Risk of Violent Recidivism</vt:lpstr>
      <vt:lpstr>Conclusions</vt:lpstr>
      <vt:lpstr>Implications for Theorizing and Future Research</vt:lpstr>
      <vt:lpstr>Policy Implications</vt:lpstr>
      <vt:lpstr>Thank you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Impact of incarceration on the risk of violent recidivism</dc:title>
  <dc:creator>Jennifer Copp</dc:creator>
  <cp:lastModifiedBy>O'Hear, Michael</cp:lastModifiedBy>
  <cp:revision>40</cp:revision>
  <dcterms:created xsi:type="dcterms:W3CDTF">2019-05-28T15:33:42Z</dcterms:created>
  <dcterms:modified xsi:type="dcterms:W3CDTF">2019-07-12T20:37:12Z</dcterms:modified>
</cp:coreProperties>
</file>