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6"/>
  </p:notesMasterIdLst>
  <p:sldIdLst>
    <p:sldId id="256" r:id="rId2"/>
    <p:sldId id="258" r:id="rId3"/>
    <p:sldId id="260" r:id="rId4"/>
    <p:sldId id="261" r:id="rId5"/>
    <p:sldId id="276" r:id="rId6"/>
    <p:sldId id="264" r:id="rId7"/>
    <p:sldId id="267" r:id="rId8"/>
    <p:sldId id="294" r:id="rId9"/>
    <p:sldId id="268" r:id="rId10"/>
    <p:sldId id="265" r:id="rId11"/>
    <p:sldId id="282" r:id="rId12"/>
    <p:sldId id="714" r:id="rId13"/>
    <p:sldId id="291" r:id="rId14"/>
    <p:sldId id="287" r:id="rId15"/>
    <p:sldId id="699" r:id="rId16"/>
    <p:sldId id="285" r:id="rId17"/>
    <p:sldId id="288" r:id="rId18"/>
    <p:sldId id="713" r:id="rId19"/>
    <p:sldId id="301" r:id="rId20"/>
    <p:sldId id="300" r:id="rId21"/>
    <p:sldId id="305" r:id="rId22"/>
    <p:sldId id="712" r:id="rId23"/>
    <p:sldId id="307" r:id="rId24"/>
    <p:sldId id="295" r:id="rId25"/>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p15:clr>
            <a:srgbClr val="A4A3A4"/>
          </p15:clr>
        </p15:guide>
        <p15:guide id="2" pos="3984">
          <p15:clr>
            <a:srgbClr val="A4A3A4"/>
          </p15:clr>
        </p15:guide>
        <p15:guide id="3" orient="horz" pos="1094">
          <p15:clr>
            <a:srgbClr val="A4A3A4"/>
          </p15:clr>
        </p15:guide>
        <p15:guide id="4" pos="33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67438" autoAdjust="0"/>
  </p:normalViewPr>
  <p:slideViewPr>
    <p:cSldViewPr snapToGrid="0">
      <p:cViewPr varScale="1">
        <p:scale>
          <a:sx n="73" d="100"/>
          <a:sy n="73" d="100"/>
        </p:scale>
        <p:origin x="1936" y="184"/>
      </p:cViewPr>
      <p:guideLst>
        <p:guide orient="horz" pos="1570"/>
        <p:guide pos="3984"/>
        <p:guide orient="horz" pos="1094"/>
        <p:guide pos="332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Increased odds of violence</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D416-4193-BBB8-F2BDB23BE1E9}"/>
              </c:ext>
            </c:extLst>
          </c:dPt>
          <c:cat>
            <c:strRef>
              <c:f>Sheet1!$A$2:$A$4</c:f>
              <c:strCache>
                <c:ptCount val="3"/>
                <c:pt idx="0">
                  <c:v>Social Deviance</c:v>
                </c:pt>
                <c:pt idx="1">
                  <c:v>Emotional Detachment</c:v>
                </c:pt>
                <c:pt idx="2">
                  <c:v>Interaction</c:v>
                </c:pt>
              </c:strCache>
            </c:strRef>
          </c:cat>
          <c:val>
            <c:numRef>
              <c:f>Sheet1!$B$2:$B$4</c:f>
              <c:numCache>
                <c:formatCode>General</c:formatCode>
                <c:ptCount val="3"/>
                <c:pt idx="0">
                  <c:v>1.6</c:v>
                </c:pt>
                <c:pt idx="1">
                  <c:v>1.1000000000000001</c:v>
                </c:pt>
                <c:pt idx="2">
                  <c:v>0.98</c:v>
                </c:pt>
              </c:numCache>
            </c:numRef>
          </c:val>
          <c:extLst>
            <c:ext xmlns:c16="http://schemas.microsoft.com/office/drawing/2014/chart" uri="{C3380CC4-5D6E-409C-BE32-E72D297353CC}">
              <c16:uniqueId val="{00000000-3605-4C43-BC7B-FC5971F51FC1}"/>
            </c:ext>
          </c:extLst>
        </c:ser>
        <c:dLbls>
          <c:showLegendKey val="0"/>
          <c:showVal val="0"/>
          <c:showCatName val="0"/>
          <c:showSerName val="0"/>
          <c:showPercent val="0"/>
          <c:showBubbleSize val="0"/>
        </c:dLbls>
        <c:gapWidth val="219"/>
        <c:overlap val="-27"/>
        <c:axId val="809391952"/>
        <c:axId val="809395216"/>
      </c:barChart>
      <c:catAx>
        <c:axId val="809391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9395216"/>
        <c:crosses val="autoZero"/>
        <c:auto val="1"/>
        <c:lblAlgn val="ctr"/>
        <c:lblOffset val="100"/>
        <c:noMultiLvlLbl val="0"/>
      </c:catAx>
      <c:valAx>
        <c:axId val="80939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Increased</a:t>
                </a:r>
                <a:r>
                  <a:rPr lang="en-US" sz="1800" baseline="0" dirty="0"/>
                  <a:t> odds of future violence, per one </a:t>
                </a:r>
                <a:r>
                  <a:rPr lang="en-US" sz="1800" i="1" baseline="0" dirty="0" err="1"/>
                  <a:t>sd</a:t>
                </a:r>
                <a:r>
                  <a:rPr lang="en-US" sz="1800" i="1" baseline="0" dirty="0"/>
                  <a:t> </a:t>
                </a:r>
                <a:r>
                  <a:rPr lang="en-US" sz="1800" i="0" baseline="0" dirty="0"/>
                  <a:t>scale</a:t>
                </a:r>
                <a:r>
                  <a:rPr lang="en-US" sz="1800" i="1" baseline="0" dirty="0"/>
                  <a:t> </a:t>
                </a:r>
                <a:r>
                  <a:rPr lang="en-US" sz="1800" baseline="0" dirty="0"/>
                  <a:t>increase</a:t>
                </a:r>
                <a:r>
                  <a:rPr lang="en-US" sz="1800" i="1" baseline="0" dirty="0"/>
                  <a:t> </a:t>
                </a:r>
                <a:endParaRPr lang="en-US" sz="1800" dirty="0"/>
              </a:p>
            </c:rich>
          </c:tx>
          <c:layout>
            <c:manualLayout>
              <c:xMode val="edge"/>
              <c:yMode val="edge"/>
              <c:x val="0"/>
              <c:y val="0.106033805392079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9391952"/>
        <c:crosses val="autoZero"/>
        <c:crossBetween val="between"/>
      </c:valAx>
      <c:spPr>
        <a:noFill/>
        <a:ln>
          <a:noFill/>
        </a:ln>
        <a:effectLst/>
      </c:spPr>
    </c:plotArea>
    <c:plotVisOnly val="1"/>
    <c:dispBlanksAs val="gap"/>
    <c:showDLblsOverMax val="0"/>
  </c:chart>
  <c:spPr>
    <a:noFill/>
    <a:ln>
      <a:noFill/>
    </a:ln>
    <a:effectLst>
      <a:innerShdw blurRad="63500" dist="50800" dir="16200000">
        <a:prstClr val="black">
          <a:alpha val="50000"/>
        </a:prstClr>
      </a:innerShdw>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Secondary/"Hot"</c:v>
                </c:pt>
              </c:strCache>
            </c:strRef>
          </c:tx>
          <c:spPr>
            <a:ln w="22225" cap="rnd">
              <a:solidFill>
                <a:schemeClr val="accent4"/>
              </a:solidFill>
              <a:round/>
            </a:ln>
            <a:effectLst/>
          </c:spPr>
          <c:marker>
            <c:symbol val="diamond"/>
            <c:size val="6"/>
            <c:spPr>
              <a:solidFill>
                <a:schemeClr val="accent4"/>
              </a:solidFill>
              <a:ln w="9525">
                <a:solidFill>
                  <a:schemeClr val="accent4"/>
                </a:solidFill>
                <a:round/>
              </a:ln>
              <a:effectLst/>
            </c:spPr>
          </c:marker>
          <c:cat>
            <c:strRef>
              <c:f>Sheet1!$B$1:$E$1</c:f>
              <c:strCache>
                <c:ptCount val="4"/>
                <c:pt idx="0">
                  <c:v>Psychopathy</c:v>
                </c:pt>
                <c:pt idx="1">
                  <c:v>Anxiety</c:v>
                </c:pt>
                <c:pt idx="2">
                  <c:v>Anger</c:v>
                </c:pt>
                <c:pt idx="3">
                  <c:v>Early abuse</c:v>
                </c:pt>
              </c:strCache>
            </c:strRef>
          </c:cat>
          <c:val>
            <c:numRef>
              <c:f>Sheet1!$B$2:$E$2</c:f>
              <c:numCache>
                <c:formatCode>General</c:formatCode>
                <c:ptCount val="4"/>
                <c:pt idx="0">
                  <c:v>0.47</c:v>
                </c:pt>
                <c:pt idx="1">
                  <c:v>1</c:v>
                </c:pt>
                <c:pt idx="2">
                  <c:v>0.7</c:v>
                </c:pt>
                <c:pt idx="3">
                  <c:v>0.4</c:v>
                </c:pt>
              </c:numCache>
            </c:numRef>
          </c:val>
          <c:smooth val="1"/>
          <c:extLst>
            <c:ext xmlns:c16="http://schemas.microsoft.com/office/drawing/2014/chart" uri="{C3380CC4-5D6E-409C-BE32-E72D297353CC}">
              <c16:uniqueId val="{00000000-3605-4C43-BC7B-FC5971F51FC1}"/>
            </c:ext>
          </c:extLst>
        </c:ser>
        <c:ser>
          <c:idx val="1"/>
          <c:order val="1"/>
          <c:tx>
            <c:strRef>
              <c:f>Sheet1!$A$3</c:f>
              <c:strCache>
                <c:ptCount val="1"/>
                <c:pt idx="0">
                  <c:v>Primary/"Cold"</c:v>
                </c:pt>
              </c:strCache>
            </c:strRef>
          </c:tx>
          <c:spPr>
            <a:ln w="22225" cap="rnd">
              <a:solidFill>
                <a:schemeClr val="accent1"/>
              </a:solidFill>
              <a:round/>
            </a:ln>
            <a:effectLst/>
          </c:spPr>
          <c:marker>
            <c:symbol val="square"/>
            <c:size val="6"/>
            <c:spPr>
              <a:solidFill>
                <a:schemeClr val="accent1"/>
              </a:solidFill>
              <a:ln w="9525">
                <a:solidFill>
                  <a:schemeClr val="accent1"/>
                </a:solidFill>
                <a:round/>
              </a:ln>
              <a:effectLst/>
            </c:spPr>
          </c:marker>
          <c:cat>
            <c:strRef>
              <c:f>Sheet1!$B$1:$E$1</c:f>
              <c:strCache>
                <c:ptCount val="4"/>
                <c:pt idx="0">
                  <c:v>Psychopathy</c:v>
                </c:pt>
                <c:pt idx="1">
                  <c:v>Anxiety</c:v>
                </c:pt>
                <c:pt idx="2">
                  <c:v>Anger</c:v>
                </c:pt>
                <c:pt idx="3">
                  <c:v>Early abuse</c:v>
                </c:pt>
              </c:strCache>
            </c:strRef>
          </c:cat>
          <c:val>
            <c:numRef>
              <c:f>Sheet1!$B$3:$E$3</c:f>
              <c:numCache>
                <c:formatCode>General</c:formatCode>
                <c:ptCount val="4"/>
                <c:pt idx="0">
                  <c:v>0.5</c:v>
                </c:pt>
                <c:pt idx="1">
                  <c:v>-0.6</c:v>
                </c:pt>
                <c:pt idx="2">
                  <c:v>-0.1</c:v>
                </c:pt>
                <c:pt idx="3">
                  <c:v>-0.2</c:v>
                </c:pt>
              </c:numCache>
            </c:numRef>
          </c:val>
          <c:smooth val="0"/>
          <c:extLst>
            <c:ext xmlns:c16="http://schemas.microsoft.com/office/drawing/2014/chart" uri="{C3380CC4-5D6E-409C-BE32-E72D297353CC}">
              <c16:uniqueId val="{00000000-332D-4065-B82F-FB6CC79BC27E}"/>
            </c:ext>
          </c:extLst>
        </c:ser>
        <c:ser>
          <c:idx val="2"/>
          <c:order val="2"/>
          <c:tx>
            <c:strRef>
              <c:f>Sheet1!$A$4</c:f>
              <c:strCache>
                <c:ptCount val="1"/>
                <c:pt idx="0">
                  <c:v>Lower risk youth</c:v>
                </c:pt>
              </c:strCache>
            </c:strRef>
          </c:tx>
          <c:spPr>
            <a:ln w="22225" cap="rnd">
              <a:solidFill>
                <a:schemeClr val="tx1">
                  <a:lumMod val="40000"/>
                  <a:lumOff val="60000"/>
                </a:schemeClr>
              </a:solidFill>
              <a:prstDash val="sysDot"/>
              <a:round/>
            </a:ln>
            <a:effectLst/>
          </c:spPr>
          <c:marker>
            <c:symbol val="triangle"/>
            <c:size val="6"/>
            <c:spPr>
              <a:noFill/>
              <a:ln w="9525">
                <a:solidFill>
                  <a:schemeClr val="tx1">
                    <a:lumMod val="40000"/>
                    <a:lumOff val="60000"/>
                  </a:schemeClr>
                </a:solidFill>
                <a:prstDash val="sysDot"/>
                <a:round/>
              </a:ln>
              <a:effectLst/>
            </c:spPr>
          </c:marker>
          <c:cat>
            <c:strRef>
              <c:f>Sheet1!$B$1:$E$1</c:f>
              <c:strCache>
                <c:ptCount val="4"/>
                <c:pt idx="0">
                  <c:v>Psychopathy</c:v>
                </c:pt>
                <c:pt idx="1">
                  <c:v>Anxiety</c:v>
                </c:pt>
                <c:pt idx="2">
                  <c:v>Anger</c:v>
                </c:pt>
                <c:pt idx="3">
                  <c:v>Early abuse</c:v>
                </c:pt>
              </c:strCache>
            </c:strRef>
          </c:cat>
          <c:val>
            <c:numRef>
              <c:f>Sheet1!$B$4:$E$4</c:f>
              <c:numCache>
                <c:formatCode>General</c:formatCode>
                <c:ptCount val="4"/>
                <c:pt idx="0">
                  <c:v>-0.5</c:v>
                </c:pt>
                <c:pt idx="1">
                  <c:v>0</c:v>
                </c:pt>
                <c:pt idx="2">
                  <c:v>-0.23</c:v>
                </c:pt>
                <c:pt idx="3">
                  <c:v>-0.1</c:v>
                </c:pt>
              </c:numCache>
            </c:numRef>
          </c:val>
          <c:smooth val="0"/>
          <c:extLst>
            <c:ext xmlns:c16="http://schemas.microsoft.com/office/drawing/2014/chart" uri="{C3380CC4-5D6E-409C-BE32-E72D297353CC}">
              <c16:uniqueId val="{00000001-332D-4065-B82F-FB6CC79BC27E}"/>
            </c:ext>
          </c:extLst>
        </c:ser>
        <c:dLbls>
          <c:showLegendKey val="0"/>
          <c:showVal val="0"/>
          <c:showCatName val="0"/>
          <c:showSerName val="0"/>
          <c:showPercent val="0"/>
          <c:showBubbleSize val="0"/>
        </c:dLbls>
        <c:marker val="1"/>
        <c:smooth val="0"/>
        <c:axId val="809391952"/>
        <c:axId val="809395216"/>
      </c:lineChart>
      <c:catAx>
        <c:axId val="8093919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809395216"/>
        <c:crosses val="max"/>
        <c:auto val="0"/>
        <c:lblAlgn val="ctr"/>
        <c:lblOffset val="100"/>
        <c:tickLblSkip val="1"/>
        <c:noMultiLvlLbl val="0"/>
      </c:catAx>
      <c:valAx>
        <c:axId val="809395216"/>
        <c:scaling>
          <c:orientation val="minMax"/>
          <c:max val="1.25"/>
          <c:min val="-1.25"/>
        </c:scaling>
        <c:delete val="0"/>
        <c:axPos val="r"/>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dirty="0"/>
                  <a:t>Z</a:t>
                </a:r>
                <a:r>
                  <a:rPr lang="en-US" sz="1200" baseline="0" dirty="0"/>
                  <a:t> SCORE</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809391952"/>
        <c:crosses val="max"/>
        <c:crossBetween val="between"/>
        <c:majorUnit val="0.25"/>
      </c:valAx>
      <c:spPr>
        <a:noFill/>
        <a:ln>
          <a:noFill/>
        </a:ln>
        <a:effectLst/>
      </c:spPr>
    </c:plotArea>
    <c:legend>
      <c:legendPos val="b"/>
      <c:layout>
        <c:manualLayout>
          <c:xMode val="edge"/>
          <c:yMode val="edge"/>
          <c:x val="5.7544589596754951E-2"/>
          <c:y val="0.89854471707911099"/>
          <c:w val="0.77343354807921738"/>
          <c:h val="7.9820665488781944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885764154641685"/>
          <c:y val="0.12138221059856982"/>
          <c:w val="0.40672310478075008"/>
          <c:h val="0.7572355788028603"/>
        </c:manualLayout>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tx1">
                  <a:lumMod val="40000"/>
                  <a:lumOff val="60000"/>
                </a:schemeClr>
              </a:solidFill>
              <a:ln>
                <a:solidFill>
                  <a:schemeClr val="tx1">
                    <a:lumMod val="40000"/>
                    <a:lumOff val="60000"/>
                  </a:schemeClr>
                </a:solidFill>
              </a:ln>
              <a:effectLst/>
            </c:spPr>
            <c:extLst>
              <c:ext xmlns:c16="http://schemas.microsoft.com/office/drawing/2014/chart" uri="{C3380CC4-5D6E-409C-BE32-E72D297353CC}">
                <c16:uniqueId val="{00000001-8609-49AB-AB2C-A4EBBC046CAE}"/>
              </c:ext>
            </c:extLst>
          </c:dPt>
          <c:dPt>
            <c:idx val="1"/>
            <c:bubble3D val="0"/>
            <c:spPr>
              <a:solidFill>
                <a:srgbClr val="A6A6A6">
                  <a:alpha val="30000"/>
                </a:srgbClr>
              </a:solidFill>
              <a:effectLst/>
            </c:spPr>
            <c:extLst>
              <c:ext xmlns:c16="http://schemas.microsoft.com/office/drawing/2014/chart" uri="{C3380CC4-5D6E-409C-BE32-E72D297353CC}">
                <c16:uniqueId val="{00000003-8609-49AB-AB2C-A4EBBC046CAE}"/>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8609-49AB-AB2C-A4EBBC046CA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4"/>
              </a:solidFill>
            </c:spPr>
            <c:extLst>
              <c:ext xmlns:c16="http://schemas.microsoft.com/office/drawing/2014/chart" uri="{C3380CC4-5D6E-409C-BE32-E72D297353CC}">
                <c16:uniqueId val="{00000001-1CE0-46A5-BED1-EBB2B95C127B}"/>
              </c:ext>
            </c:extLst>
          </c:dPt>
          <c:dPt>
            <c:idx val="1"/>
            <c:bubble3D val="0"/>
            <c:spPr>
              <a:solidFill>
                <a:srgbClr val="A6A6A6">
                  <a:alpha val="30000"/>
                </a:srgbClr>
              </a:solidFill>
            </c:spPr>
            <c:extLst>
              <c:ext xmlns:c16="http://schemas.microsoft.com/office/drawing/2014/chart" uri="{C3380CC4-5D6E-409C-BE32-E72D297353CC}">
                <c16:uniqueId val="{00000003-1CE0-46A5-BED1-EBB2B95C127B}"/>
              </c:ext>
            </c:extLst>
          </c:dPt>
          <c:cat>
            <c:strRef>
              <c:f>Sheet1!$A$2:$A$3</c:f>
              <c:strCache>
                <c:ptCount val="2"/>
                <c:pt idx="0">
                  <c:v>1st Qtr</c:v>
                </c:pt>
                <c:pt idx="1">
                  <c:v>2nd Qtr</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1CE0-46A5-BED1-EBB2B95C127B}"/>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855933291367796"/>
          <c:y val="0.1215587010186741"/>
          <c:w val="0.45028689101661507"/>
          <c:h val="0.75688259796265178"/>
        </c:manualLayout>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solidFill>
              <a:effectLst/>
            </c:spPr>
            <c:extLst>
              <c:ext xmlns:c16="http://schemas.microsoft.com/office/drawing/2014/chart" uri="{C3380CC4-5D6E-409C-BE32-E72D297353CC}">
                <c16:uniqueId val="{00000001-3E85-4F4B-910F-89030FBCA741}"/>
              </c:ext>
            </c:extLst>
          </c:dPt>
          <c:dPt>
            <c:idx val="1"/>
            <c:bubble3D val="0"/>
            <c:spPr>
              <a:solidFill>
                <a:srgbClr val="A6A6A6">
                  <a:alpha val="30000"/>
                </a:srgbClr>
              </a:solidFill>
              <a:effectLst/>
            </c:spPr>
            <c:extLst>
              <c:ext xmlns:c16="http://schemas.microsoft.com/office/drawing/2014/chart" uri="{C3380CC4-5D6E-409C-BE32-E72D297353CC}">
                <c16:uniqueId val="{00000003-3E85-4F4B-910F-89030FBCA741}"/>
              </c:ext>
            </c:extLst>
          </c:dPt>
          <c:cat>
            <c:strRef>
              <c:f>Sheet1!$A$2:$A$3</c:f>
              <c:strCache>
                <c:ptCount val="2"/>
                <c:pt idx="0">
                  <c:v>1st Qtr</c:v>
                </c:pt>
                <c:pt idx="1">
                  <c:v>2nd Qtr</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3E85-4F4B-910F-89030FBCA74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Regular</c:v>
                </c:pt>
              </c:strCache>
            </c:strRef>
          </c:tx>
          <c:spPr>
            <a:ln w="28575" cap="rnd">
              <a:solidFill>
                <a:schemeClr val="accent4"/>
              </a:solidFill>
              <a:round/>
            </a:ln>
            <a:effectLst/>
          </c:spPr>
          <c:marker>
            <c:symbol val="none"/>
          </c:marker>
          <c:cat>
            <c:numRef>
              <c:f>Sheet1!$A$2:$A$15</c:f>
              <c:numCache>
                <c:formatCode>General</c:formatCode>
                <c:ptCount val="14"/>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numCache>
            </c:numRef>
          </c:cat>
          <c:val>
            <c:numRef>
              <c:f>Sheet1!$B$2:$B$15</c:f>
              <c:numCache>
                <c:formatCode>General</c:formatCode>
                <c:ptCount val="14"/>
                <c:pt idx="0">
                  <c:v>1</c:v>
                </c:pt>
                <c:pt idx="1">
                  <c:v>0.97</c:v>
                </c:pt>
                <c:pt idx="2">
                  <c:v>0.9</c:v>
                </c:pt>
                <c:pt idx="3">
                  <c:v>0.83</c:v>
                </c:pt>
                <c:pt idx="4">
                  <c:v>0.72</c:v>
                </c:pt>
                <c:pt idx="5">
                  <c:v>0.67</c:v>
                </c:pt>
                <c:pt idx="6">
                  <c:v>0.66</c:v>
                </c:pt>
                <c:pt idx="7">
                  <c:v>0.63</c:v>
                </c:pt>
                <c:pt idx="8">
                  <c:v>0.63</c:v>
                </c:pt>
                <c:pt idx="9">
                  <c:v>0.62</c:v>
                </c:pt>
                <c:pt idx="10">
                  <c:v>0.6</c:v>
                </c:pt>
                <c:pt idx="11">
                  <c:v>0.6</c:v>
                </c:pt>
                <c:pt idx="12">
                  <c:v>0.56999999999999995</c:v>
                </c:pt>
                <c:pt idx="13">
                  <c:v>0.55000000000000004</c:v>
                </c:pt>
              </c:numCache>
            </c:numRef>
          </c:val>
          <c:smooth val="0"/>
          <c:extLst>
            <c:ext xmlns:c16="http://schemas.microsoft.com/office/drawing/2014/chart" uri="{C3380CC4-5D6E-409C-BE32-E72D297353CC}">
              <c16:uniqueId val="{00000000-5408-49D6-BBB5-28E25D555298}"/>
            </c:ext>
          </c:extLst>
        </c:ser>
        <c:ser>
          <c:idx val="1"/>
          <c:order val="1"/>
          <c:tx>
            <c:strRef>
              <c:f>Sheet1!$C$1</c:f>
              <c:strCache>
                <c:ptCount val="1"/>
                <c:pt idx="0">
                  <c:v>Intensive</c:v>
                </c:pt>
              </c:strCache>
            </c:strRef>
          </c:tx>
          <c:spPr>
            <a:ln w="28575" cap="rnd">
              <a:solidFill>
                <a:schemeClr val="accent2"/>
              </a:solidFill>
              <a:round/>
            </a:ln>
            <a:effectLst/>
          </c:spPr>
          <c:marker>
            <c:symbol val="none"/>
          </c:marker>
          <c:cat>
            <c:numRef>
              <c:f>Sheet1!$A$2:$A$15</c:f>
              <c:numCache>
                <c:formatCode>General</c:formatCode>
                <c:ptCount val="14"/>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numCache>
            </c:numRef>
          </c:cat>
          <c:val>
            <c:numRef>
              <c:f>Sheet1!$C$2:$C$15</c:f>
              <c:numCache>
                <c:formatCode>General</c:formatCode>
                <c:ptCount val="14"/>
                <c:pt idx="0">
                  <c:v>1</c:v>
                </c:pt>
                <c:pt idx="1">
                  <c:v>0.98</c:v>
                </c:pt>
                <c:pt idx="2">
                  <c:v>0.97</c:v>
                </c:pt>
                <c:pt idx="3">
                  <c:v>0.94</c:v>
                </c:pt>
                <c:pt idx="4">
                  <c:v>0.89</c:v>
                </c:pt>
                <c:pt idx="5">
                  <c:v>0.87</c:v>
                </c:pt>
                <c:pt idx="6">
                  <c:v>0.86</c:v>
                </c:pt>
                <c:pt idx="7">
                  <c:v>0.85</c:v>
                </c:pt>
                <c:pt idx="8">
                  <c:v>0.84</c:v>
                </c:pt>
                <c:pt idx="9">
                  <c:v>0.83</c:v>
                </c:pt>
                <c:pt idx="10">
                  <c:v>0.83</c:v>
                </c:pt>
                <c:pt idx="11">
                  <c:v>0.82</c:v>
                </c:pt>
                <c:pt idx="12">
                  <c:v>0.81</c:v>
                </c:pt>
                <c:pt idx="13">
                  <c:v>0.81</c:v>
                </c:pt>
              </c:numCache>
            </c:numRef>
          </c:val>
          <c:smooth val="0"/>
          <c:extLst>
            <c:ext xmlns:c16="http://schemas.microsoft.com/office/drawing/2014/chart" uri="{C3380CC4-5D6E-409C-BE32-E72D297353CC}">
              <c16:uniqueId val="{00000001-5408-49D6-BBB5-28E25D555298}"/>
            </c:ext>
          </c:extLst>
        </c:ser>
        <c:dLbls>
          <c:showLegendKey val="0"/>
          <c:showVal val="0"/>
          <c:showCatName val="0"/>
          <c:showSerName val="0"/>
          <c:showPercent val="0"/>
          <c:showBubbleSize val="0"/>
        </c:dLbls>
        <c:smooth val="0"/>
        <c:axId val="706081199"/>
        <c:axId val="1393032063"/>
      </c:lineChart>
      <c:catAx>
        <c:axId val="706081199"/>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Days to community to violence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93032063"/>
        <c:crosses val="autoZero"/>
        <c:auto val="1"/>
        <c:lblAlgn val="ctr"/>
        <c:lblOffset val="100"/>
        <c:noMultiLvlLbl val="0"/>
      </c:catAx>
      <c:valAx>
        <c:axId val="1393032063"/>
        <c:scaling>
          <c:orientation val="minMax"/>
          <c:max val="1"/>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Survival rate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6081199"/>
        <c:crosses val="autoZero"/>
        <c:crossBetween val="between"/>
        <c:majorUnit val="0.1"/>
        <c:minorUnit val="5.000000000000001E-2"/>
      </c:valAx>
      <c:spPr>
        <a:noFill/>
        <a:ln>
          <a:noFill/>
        </a:ln>
        <a:effectLst/>
      </c:spPr>
    </c:plotArea>
    <c:legend>
      <c:legendPos val="r"/>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0.16895</cdr:x>
      <cdr:y>0.39134</cdr:y>
    </cdr:from>
    <cdr:to>
      <cdr:x>1</cdr:x>
      <cdr:y>0.39326</cdr:y>
    </cdr:to>
    <cdr:cxnSp macro="">
      <cdr:nvCxnSpPr>
        <cdr:cNvPr id="2" name="Straight Arrow Connector 1">
          <a:extLst xmlns:a="http://schemas.openxmlformats.org/drawingml/2006/main">
            <a:ext uri="{FF2B5EF4-FFF2-40B4-BE49-F238E27FC236}">
              <a16:creationId xmlns:a16="http://schemas.microsoft.com/office/drawing/2014/main" id="{20DD47A0-7D0E-4B7B-B3FF-11351B50C578}"/>
            </a:ext>
          </a:extLst>
        </cdr:cNvPr>
        <cdr:cNvCxnSpPr/>
      </cdr:nvCxnSpPr>
      <cdr:spPr>
        <a:xfrm xmlns:a="http://schemas.openxmlformats.org/drawingml/2006/main" flipV="1">
          <a:off x="1132885" y="1919460"/>
          <a:ext cx="5572715" cy="9437"/>
        </a:xfrm>
        <a:prstGeom xmlns:a="http://schemas.openxmlformats.org/drawingml/2006/main" prst="straightConnector1">
          <a:avLst/>
        </a:prstGeom>
        <a:ln xmlns:a="http://schemas.openxmlformats.org/drawingml/2006/main" w="25400" cmpd="tri">
          <a:solidFill>
            <a:schemeClr val="accent6"/>
          </a:solidFill>
          <a:tailEnd type="non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84BC6-C491-4942-9C22-8813A495CC9B}" type="datetimeFigureOut">
              <a:rPr lang="en-US" smtClean="0"/>
              <a:t>7/12/2019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0638F-32C7-43BA-80BB-823F655E4C26}" type="slidenum">
              <a:rPr lang="en-US" smtClean="0"/>
              <a:t>‹#›</a:t>
            </a:fld>
            <a:endParaRPr lang="en-US"/>
          </a:p>
        </p:txBody>
      </p:sp>
    </p:spTree>
    <p:extLst>
      <p:ext uri="{BB962C8B-B14F-4D97-AF65-F5344CB8AC3E}">
        <p14:creationId xmlns:p14="http://schemas.microsoft.com/office/powerpoint/2010/main" val="357915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Adolescence has become a period of interest for justice, education, and public health policy over recent years.  *There is speculation this is a potential “sensitive period” for social-emotional learning, given significant brain plasticity—where experience, education, and interventions powerfully shape trajectories toward adulthood.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About ¾ of talk- what I have done (part 1); rest; what we’re doing now (Part 2)</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UNICEF- “age of opportunity”; Lancet commission </a:t>
            </a:r>
            <a:r>
              <a:rPr lang="en-US" sz="1200" kern="1200" dirty="0">
                <a:solidFill>
                  <a:schemeClr val="tx1"/>
                </a:solidFill>
                <a:effectLst/>
                <a:latin typeface="+mn-lt"/>
                <a:ea typeface="+mn-ea"/>
                <a:cs typeface="+mn-cs"/>
                <a:sym typeface="Wingdings" charset="2"/>
              </a:rPr>
              <a:t></a:t>
            </a:r>
            <a:r>
              <a:rPr lang="en-US" sz="1200" kern="1200" dirty="0">
                <a:solidFill>
                  <a:schemeClr val="tx1"/>
                </a:solidFill>
                <a:effectLst/>
                <a:latin typeface="+mn-lt"/>
                <a:ea typeface="+mn-ea"/>
                <a:cs typeface="+mn-cs"/>
              </a:rPr>
              <a:t> “new agenda for adolescent global health.”  World Bank, others, investing billions in these efforts. </a:t>
            </a:r>
          </a:p>
          <a:p>
            <a:pPr lvl="0"/>
            <a:r>
              <a:rPr lang="en-US" sz="1200" kern="1200" dirty="0">
                <a:solidFill>
                  <a:schemeClr val="tx1"/>
                </a:solidFill>
                <a:effectLst/>
                <a:latin typeface="+mn-lt"/>
                <a:ea typeface="+mn-ea"/>
                <a:cs typeface="+mn-cs"/>
              </a:rPr>
              <a:t>Why?  In part, because</a:t>
            </a:r>
            <a:r>
              <a:rPr lang="en-US" sz="1200" kern="1200" baseline="0" dirty="0">
                <a:solidFill>
                  <a:schemeClr val="tx1"/>
                </a:solidFill>
                <a:effectLst/>
                <a:latin typeface="+mn-lt"/>
                <a:ea typeface="+mn-ea"/>
                <a:cs typeface="+mn-cs"/>
              </a:rPr>
              <a:t> advances </a:t>
            </a:r>
            <a:r>
              <a:rPr lang="en-US" sz="1200" kern="1200" dirty="0">
                <a:solidFill>
                  <a:schemeClr val="tx1"/>
                </a:solidFill>
                <a:effectLst/>
                <a:latin typeface="+mn-lt"/>
                <a:ea typeface="+mn-ea"/>
                <a:cs typeface="+mn-cs"/>
              </a:rPr>
              <a:t>in neuroscience have shown us that that this is a developmental period of enormous brain plasticity—the onset of adolescence sets off a cascade of changes in the brain and body—all of which occur within the context of enormous social changes, with an increased focus on peers, romantic relationships, and establishing one’s identity apart from that of the family.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10638F-32C7-43BA-80BB-823F655E4C26}" type="slidenum">
              <a:rPr lang="en-US" smtClean="0"/>
              <a:t>2</a:t>
            </a:fld>
            <a:endParaRPr lang="en-US"/>
          </a:p>
        </p:txBody>
      </p:sp>
    </p:spTree>
    <p:extLst>
      <p:ext uri="{BB962C8B-B14F-4D97-AF65-F5344CB8AC3E}">
        <p14:creationId xmlns:p14="http://schemas.microsoft.com/office/powerpoint/2010/main" val="1735687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RELEVANT DIMENSIONS</a:t>
            </a:r>
          </a:p>
          <a:p>
            <a:pPr lvl="1"/>
            <a:r>
              <a:rPr lang="en-US" sz="1200" kern="1200" dirty="0">
                <a:solidFill>
                  <a:schemeClr val="tx1"/>
                </a:solidFill>
                <a:effectLst/>
                <a:latin typeface="+mn-lt"/>
                <a:ea typeface="+mn-ea"/>
                <a:cs typeface="+mn-cs"/>
              </a:rPr>
              <a:t>Disinhibition- deficits in inhibitory control and emotional regulation, AKA “externalizing” or “hot” conduct disorder </a:t>
            </a:r>
          </a:p>
          <a:p>
            <a:pPr lvl="1"/>
            <a:r>
              <a:rPr lang="en-US" sz="1200" kern="1200" dirty="0">
                <a:solidFill>
                  <a:schemeClr val="tx1"/>
                </a:solidFill>
                <a:effectLst/>
                <a:latin typeface="+mn-lt"/>
                <a:ea typeface="+mn-ea"/>
                <a:cs typeface="+mn-cs"/>
              </a:rPr>
              <a:t>SE deficits – from the specific to the broad – </a:t>
            </a:r>
            <a:r>
              <a:rPr lang="en-US" sz="1200" kern="1200" dirty="0" err="1">
                <a:solidFill>
                  <a:schemeClr val="tx1"/>
                </a:solidFill>
                <a:effectLst/>
                <a:latin typeface="+mn-lt"/>
                <a:ea typeface="+mn-ea"/>
                <a:cs typeface="+mn-cs"/>
              </a:rPr>
              <a:t>fearlesssness</a:t>
            </a:r>
            <a:r>
              <a:rPr lang="en-US" sz="1200" kern="1200" dirty="0">
                <a:solidFill>
                  <a:schemeClr val="tx1"/>
                </a:solidFill>
                <a:effectLst/>
                <a:latin typeface="+mn-lt"/>
                <a:ea typeface="+mn-ea"/>
                <a:cs typeface="+mn-cs"/>
              </a:rPr>
              <a:t>, callous/unemotional; broader problems with affective processing (“cold” conduct disorder)</a:t>
            </a:r>
          </a:p>
          <a:p>
            <a:pPr lvl="1"/>
            <a:r>
              <a:rPr lang="en-US" sz="1200" kern="1200" dirty="0">
                <a:solidFill>
                  <a:schemeClr val="tx1"/>
                </a:solidFill>
                <a:effectLst/>
                <a:latin typeface="+mn-lt"/>
                <a:ea typeface="+mn-ea"/>
                <a:cs typeface="+mn-cs"/>
              </a:rPr>
              <a:t>Contextual/developmental – peer delinquency, harsh/ineffective parenting, stimulation seeking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“deficits in the ability to inhibit behavior, to recognize fear, [and/or] to respond to punishment may be potentiated in criminogenic environments characterized by suboptimal caregiving, high levels of threat, and abundant opportunities for antisocial behavior” ( </a:t>
            </a:r>
            <a:r>
              <a:rPr lang="en-US" sz="1200" b="1" i="0" u="none" strike="noStrike" kern="1200" baseline="0" dirty="0" err="1">
                <a:solidFill>
                  <a:schemeClr val="tx1"/>
                </a:solidFill>
                <a:latin typeface="+mn-lt"/>
                <a:ea typeface="+mn-ea"/>
                <a:cs typeface="+mn-cs"/>
              </a:rPr>
              <a:t>Jaffee</a:t>
            </a:r>
            <a:r>
              <a:rPr lang="en-US" sz="1200" b="1" i="0" u="none" strike="noStrike" kern="1200" baseline="0" dirty="0">
                <a:solidFill>
                  <a:schemeClr val="tx1"/>
                </a:solidFill>
                <a:latin typeface="+mn-lt"/>
                <a:ea typeface="+mn-ea"/>
                <a:cs typeface="+mn-cs"/>
              </a:rPr>
              <a:t> &amp; Odgers 2013, p. 168</a:t>
            </a:r>
            <a:endParaRPr lang="en-US" dirty="0"/>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11</a:t>
            </a:fld>
            <a:endParaRPr lang="en-US"/>
          </a:p>
        </p:txBody>
      </p:sp>
    </p:spTree>
    <p:extLst>
      <p:ext uri="{BB962C8B-B14F-4D97-AF65-F5344CB8AC3E}">
        <p14:creationId xmlns:p14="http://schemas.microsoft.com/office/powerpoint/2010/main" val="355418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Adolescence has become a period of interest for justice, education, and public health policy over recent years.  *There is speculation this is a potential “sensitive period” for social-emotional learning, given significant brain plasticity—where experience, education, and interventions powerfully shape trajectories toward adulthood.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About ¾ of talk- what I have done (part 1); rest; what we’re doing now (Part 2)</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UNICEF- “age of opportunity”; Lancet commission </a:t>
            </a:r>
            <a:r>
              <a:rPr lang="en-US" sz="1200" kern="1200" dirty="0">
                <a:solidFill>
                  <a:schemeClr val="tx1"/>
                </a:solidFill>
                <a:effectLst/>
                <a:latin typeface="+mn-lt"/>
                <a:ea typeface="+mn-ea"/>
                <a:cs typeface="+mn-cs"/>
                <a:sym typeface="Wingdings" charset="2"/>
              </a:rPr>
              <a:t></a:t>
            </a:r>
            <a:r>
              <a:rPr lang="en-US" sz="1200" kern="1200" dirty="0">
                <a:solidFill>
                  <a:schemeClr val="tx1"/>
                </a:solidFill>
                <a:effectLst/>
                <a:latin typeface="+mn-lt"/>
                <a:ea typeface="+mn-ea"/>
                <a:cs typeface="+mn-cs"/>
              </a:rPr>
              <a:t> “new agenda for adolescent global health.”  World Bank, others, investing billions in these efforts. </a:t>
            </a:r>
          </a:p>
          <a:p>
            <a:pPr lvl="0"/>
            <a:r>
              <a:rPr lang="en-US" sz="1200" kern="1200" dirty="0">
                <a:solidFill>
                  <a:schemeClr val="tx1"/>
                </a:solidFill>
                <a:effectLst/>
                <a:latin typeface="+mn-lt"/>
                <a:ea typeface="+mn-ea"/>
                <a:cs typeface="+mn-cs"/>
              </a:rPr>
              <a:t>Why?  In part, because</a:t>
            </a:r>
            <a:r>
              <a:rPr lang="en-US" sz="1200" kern="1200" baseline="0" dirty="0">
                <a:solidFill>
                  <a:schemeClr val="tx1"/>
                </a:solidFill>
                <a:effectLst/>
                <a:latin typeface="+mn-lt"/>
                <a:ea typeface="+mn-ea"/>
                <a:cs typeface="+mn-cs"/>
              </a:rPr>
              <a:t> advances </a:t>
            </a:r>
            <a:r>
              <a:rPr lang="en-US" sz="1200" kern="1200" dirty="0">
                <a:solidFill>
                  <a:schemeClr val="tx1"/>
                </a:solidFill>
                <a:effectLst/>
                <a:latin typeface="+mn-lt"/>
                <a:ea typeface="+mn-ea"/>
                <a:cs typeface="+mn-cs"/>
              </a:rPr>
              <a:t>in neuroscience have shown us that that this is a developmental period of enormous brain plasticity—the onset of adolescence sets off a cascade of changes in the brain and body—all of which occur within the context of enormous social changes, with an increased focus on peers, romantic relationships, and establishing one’s identity apart from that of the family.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10638F-32C7-43BA-80BB-823F655E4C26}" type="slidenum">
              <a:rPr lang="en-US" smtClean="0"/>
              <a:t>12</a:t>
            </a:fld>
            <a:endParaRPr lang="en-US"/>
          </a:p>
        </p:txBody>
      </p:sp>
    </p:spTree>
    <p:extLst>
      <p:ext uri="{BB962C8B-B14F-4D97-AF65-F5344CB8AC3E}">
        <p14:creationId xmlns:p14="http://schemas.microsoft.com/office/powerpoint/2010/main" val="16391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Inverse probability of treatment weighting to estimate causal effect of treatment on re-arrest rates over minimum two-year </a:t>
            </a:r>
            <a:r>
              <a:rPr lang="en-US" dirty="0" err="1"/>
              <a:t>followup</a:t>
            </a:r>
            <a:r>
              <a:rPr lang="en-US" dirty="0"/>
              <a:t>.  Rich covariate set (baseline, days incarcerated, discharge status)</a:t>
            </a:r>
          </a:p>
          <a:p>
            <a:endParaRPr lang="en-US" dirty="0"/>
          </a:p>
          <a:p>
            <a:r>
              <a:rPr lang="en-US" sz="1200" kern="1200" dirty="0">
                <a:solidFill>
                  <a:schemeClr val="tx1"/>
                </a:solidFill>
                <a:effectLst/>
                <a:latin typeface="+mn-lt"/>
                <a:ea typeface="+mn-ea"/>
                <a:cs typeface="+mn-cs"/>
              </a:rPr>
              <a:t>Compared to TAU, the intensive treatment program involved more services (e.g., 45 programming weeks) and a different philosophy. Specifically, there was less emphasis on sanctions and more emphasis on social skill acquisition, developing conventional social bonds to displace antisocial associations and activities, and eroding antagonistic relationships with authority figures to overcome defiant attitudes. </a:t>
            </a:r>
            <a:endParaRPr lang="en-US" dirty="0"/>
          </a:p>
          <a:p>
            <a:endParaRPr lang="en-US" dirty="0"/>
          </a:p>
          <a:p>
            <a:r>
              <a:rPr lang="en-US" sz="1200" kern="1200" dirty="0">
                <a:solidFill>
                  <a:schemeClr val="tx1"/>
                </a:solidFill>
                <a:effectLst/>
                <a:latin typeface="+mn-lt"/>
                <a:ea typeface="+mn-ea"/>
                <a:cs typeface="+mn-cs"/>
              </a:rPr>
              <a:t>Basic treatment </a:t>
            </a:r>
            <a:r>
              <a:rPr lang="en-US" sz="1200" kern="1200" dirty="0" err="1">
                <a:solidFill>
                  <a:schemeClr val="tx1"/>
                </a:solidFill>
                <a:effectLst/>
                <a:latin typeface="+mn-lt"/>
                <a:ea typeface="+mn-ea"/>
                <a:cs typeface="+mn-cs"/>
              </a:rPr>
              <a:t>philoshopy</a:t>
            </a:r>
            <a:r>
              <a:rPr lang="en-US" sz="1200" kern="1200" dirty="0">
                <a:solidFill>
                  <a:schemeClr val="tx1"/>
                </a:solidFill>
                <a:effectLst/>
                <a:latin typeface="+mn-lt"/>
                <a:ea typeface="+mn-ea"/>
                <a:cs typeface="+mn-cs"/>
              </a:rPr>
              <a:t>--defiant behavior can become cyclic when the defiant response to a sanction is itself sanctioned, resulting in more defiance and increasing sanctions. With each iteration, the young offender is further disenfranchised from conventional goals and values and is increasingly “compressed” into a behavior pattern that is actively and antagonistically defiant.</a:t>
            </a:r>
          </a:p>
          <a:p>
            <a:r>
              <a:rPr lang="en-US" sz="1200" kern="1200" dirty="0">
                <a:solidFill>
                  <a:schemeClr val="tx1"/>
                </a:solidFill>
                <a:effectLst/>
                <a:latin typeface="+mn-lt"/>
                <a:ea typeface="+mn-ea"/>
                <a:cs typeface="+mn-cs"/>
              </a:rPr>
              <a:t>Minimize sanctions; </a:t>
            </a:r>
            <a:r>
              <a:rPr lang="en-US" sz="1200" kern="1200" dirty="0" err="1">
                <a:solidFill>
                  <a:schemeClr val="tx1"/>
                </a:solidFill>
                <a:effectLst/>
                <a:latin typeface="+mn-lt"/>
                <a:ea typeface="+mn-ea"/>
                <a:cs typeface="+mn-cs"/>
              </a:rPr>
              <a:t>respect;engage</a:t>
            </a:r>
            <a:r>
              <a:rPr lang="en-US" sz="1200" kern="1200" dirty="0">
                <a:solidFill>
                  <a:schemeClr val="tx1"/>
                </a:solidFill>
                <a:effectLst/>
                <a:latin typeface="+mn-lt"/>
                <a:ea typeface="+mn-ea"/>
                <a:cs typeface="+mn-cs"/>
              </a:rPr>
              <a:t>; gradually establish prosocial bonds </a:t>
            </a:r>
            <a:r>
              <a:rPr lang="en-US" sz="1200" kern="1200" dirty="0">
                <a:solidFill>
                  <a:schemeClr val="tx1"/>
                </a:solidFill>
                <a:effectLst/>
                <a:latin typeface="+mn-lt"/>
                <a:ea typeface="+mn-ea"/>
                <a:cs typeface="+mn-cs"/>
                <a:sym typeface="Wingdings" panose="05000000000000000000" pitchFamily="2" charset="2"/>
              </a:rPr>
              <a:t> decompress; respect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MJTC program attempted to keep youth involved in treatment</a:t>
            </a:r>
          </a:p>
          <a:p>
            <a:r>
              <a:rPr lang="en-US" sz="1200" kern="1200" dirty="0">
                <a:solidFill>
                  <a:schemeClr val="tx1"/>
                </a:solidFill>
                <a:effectLst/>
                <a:latin typeface="+mn-lt"/>
                <a:ea typeface="+mn-ea"/>
                <a:cs typeface="+mn-cs"/>
              </a:rPr>
              <a:t>regardless of their behavior. Disruptive and aggressive behavior was</a:t>
            </a:r>
          </a:p>
          <a:p>
            <a:r>
              <a:rPr lang="en-US" sz="1200" kern="1200" dirty="0">
                <a:solidFill>
                  <a:schemeClr val="tx1"/>
                </a:solidFill>
                <a:effectLst/>
                <a:latin typeface="+mn-lt"/>
                <a:ea typeface="+mn-ea"/>
                <a:cs typeface="+mn-cs"/>
              </a:rPr>
              <a:t>responded to with a priority given to providing continuous intensive</a:t>
            </a:r>
          </a:p>
          <a:p>
            <a:r>
              <a:rPr lang="en-US" sz="1200" kern="1200" dirty="0">
                <a:solidFill>
                  <a:schemeClr val="tx1"/>
                </a:solidFill>
                <a:effectLst/>
                <a:latin typeface="+mn-lt"/>
                <a:ea typeface="+mn-ea"/>
                <a:cs typeface="+mn-cs"/>
              </a:rPr>
              <a:t>treatment. In this respect, the greatest challenge to effective treat-</a:t>
            </a:r>
          </a:p>
          <a:p>
            <a:r>
              <a:rPr lang="en-US" sz="1200" kern="1200" dirty="0" err="1">
                <a:solidFill>
                  <a:schemeClr val="tx1"/>
                </a:solidFill>
                <a:effectLst/>
                <a:latin typeface="+mn-lt"/>
                <a:ea typeface="+mn-ea"/>
                <a:cs typeface="+mn-cs"/>
              </a:rPr>
              <a:t>ment</a:t>
            </a:r>
            <a:r>
              <a:rPr lang="en-US" sz="1200" kern="1200" dirty="0">
                <a:solidFill>
                  <a:schemeClr val="tx1"/>
                </a:solidFill>
                <a:effectLst/>
                <a:latin typeface="+mn-lt"/>
                <a:ea typeface="+mn-ea"/>
                <a:cs typeface="+mn-cs"/>
              </a:rPr>
              <a:t> of psychopathic individuals may be in the implementation and</a:t>
            </a:r>
          </a:p>
          <a:p>
            <a:r>
              <a:rPr lang="en-US" sz="1200" kern="1200" dirty="0">
                <a:solidFill>
                  <a:schemeClr val="tx1"/>
                </a:solidFill>
                <a:effectLst/>
                <a:latin typeface="+mn-lt"/>
                <a:ea typeface="+mn-ea"/>
                <a:cs typeface="+mn-cs"/>
              </a:rPr>
              <a:t>management of a treatment program that addresses safety issues</a:t>
            </a:r>
          </a:p>
          <a:p>
            <a:r>
              <a:rPr lang="en-US" sz="1200" kern="1200" dirty="0">
                <a:solidFill>
                  <a:schemeClr val="tx1"/>
                </a:solidFill>
                <a:effectLst/>
                <a:latin typeface="+mn-lt"/>
                <a:ea typeface="+mn-ea"/>
                <a:cs typeface="+mn-cs"/>
              </a:rPr>
              <a:t>without sacrificing the continuity of treatment.</a:t>
            </a:r>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13</a:t>
            </a:fld>
            <a:endParaRPr lang="en-US"/>
          </a:p>
        </p:txBody>
      </p:sp>
    </p:spTree>
    <p:extLst>
      <p:ext uri="{BB962C8B-B14F-4D97-AF65-F5344CB8AC3E}">
        <p14:creationId xmlns:p14="http://schemas.microsoft.com/office/powerpoint/2010/main" val="161001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8FB6C-8F84-BF4C-A375-CE7E2EA179AA}" type="slidenum">
              <a:rPr lang="en-US">
                <a:solidFill>
                  <a:prstClr val="black"/>
                </a:solidFill>
              </a:rPr>
              <a:pPr/>
              <a:t>14</a:t>
            </a:fld>
            <a:endParaRPr lang="en-US">
              <a:solidFill>
                <a:prstClr val="black"/>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p:spPr>
        <p:txBody>
          <a:bodyPr/>
          <a:lstStyle/>
          <a:p>
            <a:r>
              <a:rPr lang="en-US" sz="1200" dirty="0"/>
              <a:t>Prospective study of 141 serious male juvenile offenders                 (M PCL:YV = 27;  majority &gt; 3 violent charges) </a:t>
            </a:r>
            <a:endParaRPr lang="en-US" sz="1200" dirty="0">
              <a:solidFill>
                <a:srgbClr val="254061"/>
              </a:solidFill>
            </a:endParaRPr>
          </a:p>
          <a:p>
            <a:endParaRPr lang="en-US" sz="1200" dirty="0">
              <a:solidFill>
                <a:srgbClr val="254061"/>
              </a:solidFill>
            </a:endParaRPr>
          </a:p>
          <a:p>
            <a:r>
              <a:rPr lang="en-US" sz="1200" kern="1200" dirty="0">
                <a:solidFill>
                  <a:schemeClr val="tx1"/>
                </a:solidFill>
                <a:effectLst/>
                <a:latin typeface="+mn-lt"/>
                <a:ea typeface="+mn-ea"/>
                <a:cs typeface="+mn-cs"/>
              </a:rPr>
              <a:t>. The intensive program yielded a benefit-cost ratio of more than 7 to 1 over the TAU group (Caldwell, </a:t>
            </a:r>
            <a:r>
              <a:rPr lang="en-US" sz="1200" kern="1200" dirty="0" err="1">
                <a:solidFill>
                  <a:schemeClr val="tx1"/>
                </a:solidFill>
                <a:effectLst/>
                <a:latin typeface="+mn-lt"/>
                <a:ea typeface="+mn-ea"/>
                <a:cs typeface="+mn-cs"/>
              </a:rPr>
              <a:t>Vitacco</a:t>
            </a:r>
            <a:r>
              <a:rPr lang="en-US" sz="1200" kern="1200" dirty="0">
                <a:solidFill>
                  <a:schemeClr val="tx1"/>
                </a:solidFill>
                <a:effectLst/>
                <a:latin typeface="+mn-lt"/>
                <a:ea typeface="+mn-ea"/>
                <a:cs typeface="+mn-cs"/>
              </a:rPr>
              <a:t>, &amp; van </a:t>
            </a:r>
            <a:r>
              <a:rPr lang="en-US" sz="1200" kern="1200" dirty="0" err="1">
                <a:solidFill>
                  <a:schemeClr val="tx1"/>
                </a:solidFill>
                <a:effectLst/>
                <a:latin typeface="+mn-lt"/>
                <a:ea typeface="+mn-ea"/>
                <a:cs typeface="+mn-cs"/>
              </a:rPr>
              <a:t>Rybroek</a:t>
            </a:r>
            <a:r>
              <a:rPr lang="en-US" sz="1200" kern="1200" dirty="0">
                <a:solidFill>
                  <a:schemeClr val="tx1"/>
                </a:solidFill>
                <a:effectLst/>
                <a:latin typeface="+mn-lt"/>
                <a:ea typeface="+mn-ea"/>
                <a:cs typeface="+mn-cs"/>
              </a:rPr>
              <a:t>, 2006).</a:t>
            </a:r>
          </a:p>
          <a:p>
            <a:r>
              <a:rPr lang="en-GB" sz="1200" kern="1200" dirty="0">
                <a:solidFill>
                  <a:schemeClr val="tx1"/>
                </a:solidFill>
                <a:effectLst/>
                <a:latin typeface="+mn-lt"/>
                <a:ea typeface="+mn-ea"/>
                <a:cs typeface="+mn-cs"/>
              </a:rPr>
              <a:t> Too vague? What evidence? Add some description.</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Similar findings in studies of adult offenders in substance abuse treatment and former patients in psychiatric treatment—psychopathy doesn’t moderate the effect of appropriate intervention on violence reduction</a:t>
            </a:r>
            <a:endParaRPr lang="en-US" sz="120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2614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 results generalize from psychopathy to high risk offenders?  Yes, because they’re largely the same people.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Strongly (r= .77) correlated with general risk assessment measures like LSI (Edens, Campbell &amp; Weir, 2007; Kroner, Mills &amp; Reddon, 2005)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Kroner et al., coffee can:  </a:t>
            </a:r>
            <a:r>
              <a:rPr lang="en-US" dirty="0">
                <a:latin typeface="Arial" pitchFamily="-110" charset="0"/>
              </a:rPr>
              <a:t>Tools generally capture criminal history, persistent criminal lifestyle, antisocial personality features, and alcohol/mental health problems – all predict recidivism.  Newly created scales no less effective than the designed ones.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2FCD5028-F3B1-5A4C-A702-9A7C6F5245E4}" type="slidenum">
              <a:rPr lang="en-US" smtClean="0"/>
              <a:pPr/>
              <a:t>15</a:t>
            </a:fld>
            <a:endParaRPr lang="en-US"/>
          </a:p>
        </p:txBody>
      </p:sp>
    </p:spTree>
    <p:extLst>
      <p:ext uri="{BB962C8B-B14F-4D97-AF65-F5344CB8AC3E}">
        <p14:creationId xmlns:p14="http://schemas.microsoft.com/office/powerpoint/2010/main" val="157287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Branded packages (e.g., MST, MTFC) and generic principles (e.g., skill-building program, non-punitive philosophy, program of sufficient duration) clearly reduce criminal behavior among high-risk youths.  These target </a:t>
            </a:r>
            <a:r>
              <a:rPr lang="en-US" dirty="0" err="1"/>
              <a:t>disinhibition</a:t>
            </a:r>
            <a:r>
              <a:rPr lang="en-US" dirty="0"/>
              <a:t>, and developmental/contextual risk factors.  They vary in whether</a:t>
            </a:r>
            <a:r>
              <a:rPr lang="en-US" baseline="0" dirty="0"/>
              <a:t> </a:t>
            </a:r>
            <a:r>
              <a:rPr lang="en-US" baseline="0" dirty="0" err="1"/>
              <a:t>theyr</a:t>
            </a:r>
            <a:r>
              <a:rPr lang="en-US" baseline="0" dirty="0"/>
              <a:t> target SE deficits.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is consistent</a:t>
            </a:r>
            <a:r>
              <a:rPr lang="en-US" baseline="0" dirty="0"/>
              <a:t> with the risk principle, and biological sensitivity models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Including those with psychopathic or CU features (but may require more intensive treatment and/or </a:t>
            </a:r>
            <a:r>
              <a:rPr lang="en-US" sz="2400" baseline="0" dirty="0"/>
              <a:t>specific focus on emotions; </a:t>
            </a:r>
            <a:r>
              <a:rPr lang="en-US" sz="2400" baseline="0" dirty="0" err="1"/>
              <a:t>Dadds</a:t>
            </a:r>
            <a:r>
              <a:rPr lang="en-US" sz="2400" baseline="0" dirty="0"/>
              <a:t>)** SHOW NEXT SLIDE, then come back to risk principle.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425312A-11B8-F649-9B96-1794D480AB90}" type="slidenum">
              <a:rPr lang="en-US" smtClean="0"/>
              <a:t>16</a:t>
            </a:fld>
            <a:endParaRPr lang="en-US"/>
          </a:p>
        </p:txBody>
      </p:sp>
    </p:spTree>
    <p:extLst>
      <p:ext uri="{BB962C8B-B14F-4D97-AF65-F5344CB8AC3E}">
        <p14:creationId xmlns:p14="http://schemas.microsoft.com/office/powerpoint/2010/main" val="279345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recent estimates, “fewer than 5% of eligible high-risk juvenile offenders in the U.S. are treated with an evidence-based [brand-name] treatment annually” (</a:t>
            </a:r>
            <a:r>
              <a:rPr lang="en-US" sz="1200" kern="1200" dirty="0" err="1">
                <a:solidFill>
                  <a:schemeClr val="tx1"/>
                </a:solidFill>
                <a:effectLst/>
                <a:latin typeface="+mn-lt"/>
                <a:ea typeface="+mn-ea"/>
                <a:cs typeface="+mn-cs"/>
              </a:rPr>
              <a:t>Henggeler</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Schenwald</a:t>
            </a:r>
            <a:r>
              <a:rPr lang="en-US" sz="1200" kern="1200" dirty="0">
                <a:solidFill>
                  <a:schemeClr val="tx1"/>
                </a:solidFill>
                <a:effectLst/>
                <a:latin typeface="+mn-lt"/>
                <a:ea typeface="+mn-ea"/>
                <a:cs typeface="+mn-cs"/>
              </a:rPr>
              <a:t>, 2011).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Even in a rehabilitation-oriented state, almost half (43%) of 57 juvenile programs failed to focus service provision (of any kind) on juveniles classified as high risk (</a:t>
            </a:r>
            <a:r>
              <a:rPr lang="en-US" sz="1200" kern="1200" dirty="0" err="1">
                <a:solidFill>
                  <a:schemeClr val="tx1"/>
                </a:solidFill>
                <a:effectLst/>
                <a:latin typeface="+mn-lt"/>
                <a:ea typeface="+mn-ea"/>
                <a:cs typeface="+mn-cs"/>
              </a:rPr>
              <a:t>Redpath</a:t>
            </a:r>
            <a:r>
              <a:rPr lang="en-US" sz="1200" kern="1200" dirty="0">
                <a:solidFill>
                  <a:schemeClr val="tx1"/>
                </a:solidFill>
                <a:effectLst/>
                <a:latin typeface="+mn-lt"/>
                <a:ea typeface="+mn-ea"/>
                <a:cs typeface="+mn-cs"/>
              </a:rPr>
              <a:t> &amp; Brander, 2010; as cited in </a:t>
            </a:r>
            <a:r>
              <a:rPr lang="en-US" sz="1200" kern="1200" dirty="0" err="1">
                <a:solidFill>
                  <a:schemeClr val="tx1"/>
                </a:solidFill>
                <a:effectLst/>
                <a:latin typeface="+mn-lt"/>
                <a:ea typeface="+mn-ea"/>
                <a:cs typeface="+mn-cs"/>
              </a:rPr>
              <a:t>Lipsey</a:t>
            </a:r>
            <a:r>
              <a:rPr lang="en-US" sz="1200" kern="1200" dirty="0">
                <a:solidFill>
                  <a:schemeClr val="tx1"/>
                </a:solidFill>
                <a:effectLst/>
                <a:latin typeface="+mn-lt"/>
                <a:ea typeface="+mn-ea"/>
                <a:cs typeface="+mn-cs"/>
              </a:rPr>
              <a:t> et al., 2010).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IMPLICATIONS:  CARVE HIGH RISK YOUTH INTO JUVENILE JUSTICE REFORM AND FOCUS INTENTLY ON TREATMENT ENGAGEMENT/RETENTION</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25312A-11B8-F649-9B96-1794D480AB90}" type="slidenum">
              <a:rPr lang="en-US" smtClean="0"/>
              <a:t>17</a:t>
            </a:fld>
            <a:endParaRPr lang="en-US"/>
          </a:p>
        </p:txBody>
      </p:sp>
    </p:spTree>
    <p:extLst>
      <p:ext uri="{BB962C8B-B14F-4D97-AF65-F5344CB8AC3E}">
        <p14:creationId xmlns:p14="http://schemas.microsoft.com/office/powerpoint/2010/main" val="181247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Adolescence has become a period of interest for justice, education, and public health policy over recent years.  *There is speculation this is a potential “sensitive period” for social-emotional learning, given significant brain plasticity—where experience, education, and interventions powerfully shape trajectories toward adulthood.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About ¾ of talk- what I have done (part 1); rest; what we’re doing now (Part 2)</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UNICEF- “age of opportunity”; Lancet commission </a:t>
            </a:r>
            <a:r>
              <a:rPr lang="en-US" sz="1200" kern="1200" dirty="0">
                <a:solidFill>
                  <a:schemeClr val="tx1"/>
                </a:solidFill>
                <a:effectLst/>
                <a:latin typeface="+mn-lt"/>
                <a:ea typeface="+mn-ea"/>
                <a:cs typeface="+mn-cs"/>
                <a:sym typeface="Wingdings" charset="2"/>
              </a:rPr>
              <a:t></a:t>
            </a:r>
            <a:r>
              <a:rPr lang="en-US" sz="1200" kern="1200" dirty="0">
                <a:solidFill>
                  <a:schemeClr val="tx1"/>
                </a:solidFill>
                <a:effectLst/>
                <a:latin typeface="+mn-lt"/>
                <a:ea typeface="+mn-ea"/>
                <a:cs typeface="+mn-cs"/>
              </a:rPr>
              <a:t> “new agenda for adolescent global health.”  World Bank, others, investing billions in these efforts. </a:t>
            </a:r>
          </a:p>
          <a:p>
            <a:pPr lvl="0"/>
            <a:r>
              <a:rPr lang="en-US" sz="1200" kern="1200" dirty="0">
                <a:solidFill>
                  <a:schemeClr val="tx1"/>
                </a:solidFill>
                <a:effectLst/>
                <a:latin typeface="+mn-lt"/>
                <a:ea typeface="+mn-ea"/>
                <a:cs typeface="+mn-cs"/>
              </a:rPr>
              <a:t>Why?  In part, because</a:t>
            </a:r>
            <a:r>
              <a:rPr lang="en-US" sz="1200" kern="1200" baseline="0" dirty="0">
                <a:solidFill>
                  <a:schemeClr val="tx1"/>
                </a:solidFill>
                <a:effectLst/>
                <a:latin typeface="+mn-lt"/>
                <a:ea typeface="+mn-ea"/>
                <a:cs typeface="+mn-cs"/>
              </a:rPr>
              <a:t> advances </a:t>
            </a:r>
            <a:r>
              <a:rPr lang="en-US" sz="1200" kern="1200" dirty="0">
                <a:solidFill>
                  <a:schemeClr val="tx1"/>
                </a:solidFill>
                <a:effectLst/>
                <a:latin typeface="+mn-lt"/>
                <a:ea typeface="+mn-ea"/>
                <a:cs typeface="+mn-cs"/>
              </a:rPr>
              <a:t>in neuroscience have shown us that that this is a developmental period of enormous brain plasticity—the onset of adolescence sets off a cascade of changes in the brain and body—all of which occur within the context of enormous social changes, with an increased focus on peers, romantic relationships, and establishing one’s identity apart from that of the family.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10638F-32C7-43BA-80BB-823F655E4C26}" type="slidenum">
              <a:rPr lang="en-US" smtClean="0"/>
              <a:t>18</a:t>
            </a:fld>
            <a:endParaRPr lang="en-US"/>
          </a:p>
        </p:txBody>
      </p:sp>
    </p:spTree>
    <p:extLst>
      <p:ext uri="{BB962C8B-B14F-4D97-AF65-F5344CB8AC3E}">
        <p14:creationId xmlns:p14="http://schemas.microsoft.com/office/powerpoint/2010/main" val="414074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WISE INTERVENTIONS- more ordinary, brief, and precise than traditional ones.  “Wise” to psychological processes that contribute to violence.  Aimed</a:t>
            </a:r>
            <a:r>
              <a:rPr lang="en-US" baseline="0" dirty="0"/>
              <a:t> to alter a specific way that kids think/feel EVERYDAY to help flourish. Target recursive processes (like interpreting ambiguous </a:t>
            </a:r>
            <a:r>
              <a:rPr lang="en-US" baseline="0" dirty="0" err="1"/>
              <a:t>situatiosn</a:t>
            </a:r>
            <a:r>
              <a:rPr lang="en-US" baseline="0" dirty="0"/>
              <a:t> as threatening; which can compound over time) to cause lasting change…and for that reason may be especially impactful during key periods of development.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indent="0">
              <a:buFont typeface="+mj-lt"/>
              <a:buNone/>
            </a:pPr>
            <a:r>
              <a:rPr lang="en-US" sz="2800" dirty="0"/>
              <a:t>Consensus priorities</a:t>
            </a:r>
            <a:endParaRPr lang="en-US" sz="2400" dirty="0"/>
          </a:p>
          <a:p>
            <a:pPr marL="514350" indent="-514350">
              <a:buFont typeface="+mj-lt"/>
              <a:buAutoNum type="arabicPeriod"/>
            </a:pPr>
            <a:r>
              <a:rPr lang="en-US" sz="2800" dirty="0">
                <a:sym typeface="Wingdings"/>
              </a:rPr>
              <a:t>Focusing on period around transition from childhood to </a:t>
            </a:r>
            <a:r>
              <a:rPr lang="en-US" sz="2800" dirty="0" err="1">
                <a:sym typeface="Wingdings"/>
              </a:rPr>
              <a:t>adolescnece</a:t>
            </a:r>
            <a:endParaRPr lang="en-US" sz="2800" dirty="0">
              <a:sym typeface="Wingdings"/>
            </a:endParaRPr>
          </a:p>
          <a:p>
            <a:pPr lvl="1"/>
            <a:r>
              <a:rPr lang="en-US" sz="2400" dirty="0"/>
              <a:t>Theoretically, period of socio-emotional learning</a:t>
            </a:r>
          </a:p>
          <a:p>
            <a:pPr lvl="1"/>
            <a:r>
              <a:rPr lang="en-US" sz="2400" dirty="0"/>
              <a:t>Complements 0-5 (neuro_) AND juvenile justice (implementation) efforts</a:t>
            </a:r>
            <a:endParaRPr lang="en-US" sz="2800" dirty="0">
              <a:sym typeface="Wingdings"/>
            </a:endParaRPr>
          </a:p>
          <a:p>
            <a:pPr marL="514350" indent="-514350">
              <a:buFont typeface="+mj-lt"/>
              <a:buAutoNum type="arabicPeriod"/>
            </a:pPr>
            <a:r>
              <a:rPr lang="en-US" sz="2800" dirty="0">
                <a:sym typeface="Wingdings"/>
              </a:rPr>
              <a:t>Moderate-risk children &amp; adolescents</a:t>
            </a:r>
          </a:p>
          <a:p>
            <a:pPr marL="514350" indent="-514350">
              <a:buFont typeface="+mj-lt"/>
              <a:buAutoNum type="arabicPeriod"/>
            </a:pPr>
            <a:r>
              <a:rPr lang="en-US" sz="2800" dirty="0">
                <a:sym typeface="Wingdings"/>
              </a:rPr>
              <a:t>Strengths-based (building on real capacities)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ym typeface="Wingdings"/>
              </a:rPr>
              <a:t>“Light-touch”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Especially interested in neurodevelopmental processes that may create modifiable inflection points during childhood and/or early adolescence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425312A-11B8-F649-9B96-1794D480AB90}" type="slidenum">
              <a:rPr lang="en-US" smtClean="0"/>
              <a:t>19</a:t>
            </a:fld>
            <a:endParaRPr lang="en-US"/>
          </a:p>
        </p:txBody>
      </p:sp>
    </p:spTree>
    <p:extLst>
      <p:ext uri="{BB962C8B-B14F-4D97-AF65-F5344CB8AC3E}">
        <p14:creationId xmlns:p14="http://schemas.microsoft.com/office/powerpoint/2010/main" val="178830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summarized by Crone &amp; Dahl (2012), this developmental transition marks the beginning of dramatic changes in reward processing, status seeking, and social-affective learning.  The onset of adolescence </a:t>
            </a:r>
            <a:r>
              <a:rPr lang="en-US" sz="1200" b="0" i="0" u="none" strike="noStrike" kern="1200" baseline="0" dirty="0">
                <a:solidFill>
                  <a:schemeClr val="tx1"/>
                </a:solidFill>
                <a:latin typeface="+mn-lt"/>
                <a:ea typeface="+mn-ea"/>
                <a:cs typeface="+mn-cs"/>
              </a:rPr>
              <a:t>sensitizes youths to their social world and creates tendencies to explore and engage. Although these tendencies confer vulnerability to risk-taking behavior (including crime), they also appear to offer adaptive advantages, including a greater capacity for </a:t>
            </a:r>
            <a:r>
              <a:rPr lang="en-US" sz="1200" b="0" i="0" u="sng" strike="noStrike" kern="1200" baseline="0" dirty="0">
                <a:solidFill>
                  <a:schemeClr val="tx1"/>
                </a:solidFill>
                <a:latin typeface="+mn-lt"/>
                <a:ea typeface="+mn-ea"/>
                <a:cs typeface="+mn-cs"/>
              </a:rPr>
              <a:t>social and affective learning </a:t>
            </a:r>
            <a:r>
              <a:rPr lang="en-US" sz="1200" b="0" i="0" u="none" strike="noStrike" kern="1200" baseline="0" dirty="0">
                <a:solidFill>
                  <a:schemeClr val="tx1"/>
                </a:solidFill>
                <a:latin typeface="+mn-lt"/>
                <a:ea typeface="+mn-ea"/>
                <a:cs typeface="+mn-cs"/>
              </a:rPr>
              <a:t>than adults have. </a:t>
            </a:r>
            <a:r>
              <a:rPr lang="en-US" sz="1200" b="0" i="0" u="sng" strike="noStrike" kern="1200" baseline="0" dirty="0">
                <a:solidFill>
                  <a:schemeClr val="tx1"/>
                </a:solidFill>
                <a:latin typeface="+mn-lt"/>
                <a:ea typeface="+mn-ea"/>
                <a:cs typeface="+mn-cs"/>
              </a:rPr>
              <a:t>This includes learning about trust, empathy, and patterns of automatic behavior in response to specific emotional and social cues</a:t>
            </a:r>
            <a:r>
              <a:rPr lang="en-US" sz="1200" b="0" i="0" u="none" strike="noStrike" kern="1200" baseline="0" dirty="0">
                <a:solidFill>
                  <a:schemeClr val="tx1"/>
                </a:solidFill>
                <a:latin typeface="+mn-lt"/>
                <a:ea typeface="+mn-ea"/>
                <a:cs typeface="+mn-cs"/>
              </a:rPr>
              <a:t>.  This is also a period of </a:t>
            </a:r>
            <a:r>
              <a:rPr lang="en-US" sz="1200" b="0" i="0" u="sng" strike="noStrike" kern="1200" baseline="0" dirty="0">
                <a:solidFill>
                  <a:schemeClr val="tx1"/>
                </a:solidFill>
                <a:latin typeface="+mn-lt"/>
                <a:ea typeface="+mn-ea"/>
                <a:cs typeface="+mn-cs"/>
              </a:rPr>
              <a:t>wicking passions that can last a lifetime. </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at-risk youth, early adolescence could provide a natural inflection point for promoting prosocial motivation and goals and 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Pfeifer &amp; Berkman (2018)- activated identity can increase the value of goal-directed behavior when seen as relevant to the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We’ve begun to address some of the questions in our research agenda.  When are youth most developmentally prepared for and sensitive to particular types of intervention? Two examples.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425312A-11B8-F649-9B96-1794D480AB90}" type="slidenum">
              <a:rPr lang="en-US" smtClean="0"/>
              <a:t>20</a:t>
            </a:fld>
            <a:endParaRPr lang="en-US"/>
          </a:p>
        </p:txBody>
      </p:sp>
    </p:spTree>
    <p:extLst>
      <p:ext uri="{BB962C8B-B14F-4D97-AF65-F5344CB8AC3E}">
        <p14:creationId xmlns:p14="http://schemas.microsoft.com/office/powerpoint/2010/main" val="334816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Age-crime curve- prevalence/risk is limited to adolescent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1993, Terrie Moffitt offered a theory that the curve doesn’t describe ALL people … only a subset.   The theory  has gotten decades’ worth of research, attention, and some support. </a:t>
            </a:r>
          </a:p>
          <a:p>
            <a:pPr lvl="0"/>
            <a:r>
              <a:rPr lang="en-US" sz="1200" kern="1200" dirty="0">
                <a:solidFill>
                  <a:schemeClr val="tx1"/>
                </a:solidFill>
                <a:effectLst/>
                <a:latin typeface="+mn-lt"/>
                <a:ea typeface="+mn-ea"/>
                <a:cs typeface="+mn-cs"/>
              </a:rPr>
              <a:t>She posited AL (maturity gap- peer processes that involve mimicry of ASB) vs. LCP (neuro impairments, familial risk)</a:t>
            </a:r>
          </a:p>
          <a:p>
            <a:pPr lvl="0"/>
            <a:r>
              <a:rPr lang="en-US" sz="1200" kern="1200" dirty="0">
                <a:solidFill>
                  <a:schemeClr val="tx1"/>
                </a:solidFill>
                <a:effectLst/>
                <a:latin typeface="+mn-lt"/>
                <a:ea typeface="+mn-ea"/>
                <a:cs typeface="+mn-cs"/>
              </a:rPr>
              <a:t>AL – has been adopted as inspiration for the modern juvenile justice reform movement.  In Larry Steinberg’s model, an increase in stimulation seeking around adolescence, combined with slower development of inhibitory controls can result in risky behavior, including crime.  Leading reforms in juvenile justice, which recognize that most kids are less culpable for risky behavior by reason of adolescence.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LCPs have been implicitly carved out of this developmental explanation.  As </a:t>
            </a:r>
            <a:r>
              <a:rPr lang="en-US" sz="1200" kern="1200" dirty="0" err="1">
                <a:solidFill>
                  <a:schemeClr val="tx1"/>
                </a:solidFill>
                <a:effectLst/>
                <a:latin typeface="+mn-lt"/>
                <a:ea typeface="+mn-ea"/>
                <a:cs typeface="+mn-cs"/>
              </a:rPr>
              <a:t>Lipsey</a:t>
            </a:r>
            <a:r>
              <a:rPr lang="en-US" sz="1200" kern="1200" dirty="0">
                <a:solidFill>
                  <a:schemeClr val="tx1"/>
                </a:solidFill>
                <a:effectLst/>
                <a:latin typeface="+mn-lt"/>
                <a:ea typeface="+mn-ea"/>
                <a:cs typeface="+mn-cs"/>
              </a:rPr>
              <a:t> noted, “</a:t>
            </a:r>
            <a:r>
              <a:rPr lang="en-US" sz="1200" b="1" i="0" u="none" strike="noStrike" kern="1200" baseline="0" dirty="0">
                <a:solidFill>
                  <a:schemeClr val="tx1"/>
                </a:solidFill>
                <a:latin typeface="+mn-lt"/>
                <a:ea typeface="+mn-ea"/>
                <a:cs typeface="+mn-cs"/>
              </a:rPr>
              <a:t>high-risk juveniles are assumed to be “the most hardened and least likely to respond to treatment—and perhaps the best suited for adult criminal sanctions.” </a:t>
            </a:r>
            <a:endParaRPr lang="en-US" b="1" dirty="0"/>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From a policy viewpoint, this dichotomy offers a pretty dim perspective.  Psychology today: “Adolescence limited will age out of crime …. Life-course </a:t>
            </a:r>
            <a:r>
              <a:rPr lang="en-US" sz="1200" kern="1200" dirty="0" err="1">
                <a:solidFill>
                  <a:schemeClr val="tx1"/>
                </a:solidFill>
                <a:effectLst/>
                <a:latin typeface="+mn-lt"/>
                <a:ea typeface="+mn-ea"/>
                <a:cs typeface="+mn-cs"/>
              </a:rPr>
              <a:t>persistents</a:t>
            </a:r>
            <a:r>
              <a:rPr lang="en-US" sz="1200" kern="1200" dirty="0">
                <a:solidFill>
                  <a:schemeClr val="tx1"/>
                </a:solidFill>
                <a:effectLst/>
                <a:latin typeface="+mn-lt"/>
                <a:ea typeface="+mn-ea"/>
                <a:cs typeface="+mn-cs"/>
              </a:rPr>
              <a:t> will continue to commit crime their entire lives because they are genetically inclined to do so”</a:t>
            </a:r>
          </a:p>
          <a:p>
            <a:pPr lvl="0"/>
            <a:r>
              <a:rPr lang="en-US" sz="1200" kern="1200" dirty="0">
                <a:solidFill>
                  <a:schemeClr val="tx1"/>
                </a:solidFill>
                <a:effectLst/>
                <a:latin typeface="+mn-lt"/>
                <a:ea typeface="+mn-ea"/>
                <a:cs typeface="+mn-cs"/>
              </a:rPr>
              <a:t>Little empirical basis</a:t>
            </a:r>
            <a:endParaRPr lang="en-US"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10638F-32C7-43BA-80BB-823F655E4C26}" type="slidenum">
              <a:rPr lang="en-US" smtClean="0"/>
              <a:t>3</a:t>
            </a:fld>
            <a:endParaRPr lang="en-US"/>
          </a:p>
        </p:txBody>
      </p:sp>
    </p:spTree>
    <p:extLst>
      <p:ext uri="{BB962C8B-B14F-4D97-AF65-F5344CB8AC3E}">
        <p14:creationId xmlns:p14="http://schemas.microsoft.com/office/powerpoint/2010/main" val="15936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focused on modifying individual psychological processes—also substantial room for modifying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Yeager- middle adolescence as a period of sensitivity to admiration/respect; want to be treated like adults.  Why standard bullying programs may have less impact for these groups.  Intervention: respect.</a:t>
            </a:r>
          </a:p>
          <a:p>
            <a:endParaRPr lang="en-US" dirty="0"/>
          </a:p>
          <a:p>
            <a:r>
              <a:rPr lang="en-US" dirty="0"/>
              <a:t> (</a:t>
            </a:r>
            <a:r>
              <a:rPr lang="en-US" dirty="0" err="1"/>
              <a:t>Okunufa</a:t>
            </a:r>
            <a:r>
              <a:rPr lang="en-US" dirty="0"/>
              <a:t>; empathy training for teachers (35 teachers; over 1200 students)—consider backstories/reasons for misbehavior) </a:t>
            </a:r>
            <a:r>
              <a:rPr lang="en-US" dirty="0">
                <a:sym typeface="Wingdings" panose="05000000000000000000" pitchFamily="2" charset="2"/>
              </a:rPr>
              <a:t> </a:t>
            </a:r>
            <a:r>
              <a:rPr lang="en-US" dirty="0"/>
              <a:t>. </a:t>
            </a:r>
          </a:p>
          <a:p>
            <a:r>
              <a:rPr lang="en-US" sz="1200" b="0" i="0" u="none" strike="noStrike" kern="1200" baseline="0" dirty="0">
                <a:solidFill>
                  <a:schemeClr val="tx1"/>
                </a:solidFill>
                <a:latin typeface="+mn-lt"/>
                <a:ea typeface="+mn-ea"/>
                <a:cs typeface="+mn-cs"/>
              </a:rPr>
              <a:t>found that previously-suspended students whose teachers had completed the empathy training intervention reported that their classrooms were now more respectful.</a:t>
            </a:r>
          </a:p>
          <a:p>
            <a:r>
              <a:rPr lang="en-US" sz="1200" b="0" i="0" u="none" strike="noStrike" kern="1200" baseline="0" dirty="0">
                <a:solidFill>
                  <a:schemeClr val="tx1"/>
                </a:solidFill>
                <a:latin typeface="+mn-lt"/>
                <a:ea typeface="+mn-ea"/>
                <a:cs typeface="+mn-cs"/>
              </a:rPr>
              <a:t>Also--students in classrooms with treated teachers also showed half as many suspensions in school (from 9% of students to 4.5%), and not just in the classrooms where they had a treated teacher. Students responded to greater respect by following school rules</a:t>
            </a:r>
            <a:endParaRPr lang="en-US" dirty="0"/>
          </a:p>
          <a:p>
            <a:endParaRPr lang="en-US" dirty="0"/>
          </a:p>
          <a:p>
            <a:r>
              <a:rPr lang="en-US" dirty="0"/>
              <a:t>GOAL:  Not to develop new intensive interventions; instead, to identify feasible *principles* of timed intervention that could have large-scale impact; </a:t>
            </a:r>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21</a:t>
            </a:fld>
            <a:endParaRPr lang="en-US"/>
          </a:p>
        </p:txBody>
      </p:sp>
    </p:spTree>
    <p:extLst>
      <p:ext uri="{BB962C8B-B14F-4D97-AF65-F5344CB8AC3E}">
        <p14:creationId xmlns:p14="http://schemas.microsoft.com/office/powerpoint/2010/main" val="3402381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unprecedented opportunity to make a difference in high risk offenders’ lives while improving public safety</a:t>
            </a:r>
          </a:p>
          <a:p>
            <a:pPr lvl="1"/>
            <a:r>
              <a:rPr lang="en-US" dirty="0"/>
              <a:t>High risk youth for implementing evidence based practices to maximize crime reduction </a:t>
            </a:r>
          </a:p>
          <a:p>
            <a:r>
              <a:rPr lang="en-US" dirty="0"/>
              <a:t>Common factors as building blocks to target for risk reduction [socioemotional deficits; disinhibition; threatening or </a:t>
            </a:r>
            <a:r>
              <a:rPr lang="en-US" dirty="0" err="1"/>
              <a:t>nonsupportive</a:t>
            </a:r>
            <a:r>
              <a:rPr lang="en-US" dirty="0"/>
              <a:t> contexts)</a:t>
            </a:r>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22</a:t>
            </a:fld>
            <a:endParaRPr lang="en-US"/>
          </a:p>
        </p:txBody>
      </p:sp>
    </p:spTree>
    <p:extLst>
      <p:ext uri="{BB962C8B-B14F-4D97-AF65-F5344CB8AC3E}">
        <p14:creationId xmlns:p14="http://schemas.microsoft.com/office/powerpoint/2010/main" val="350952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…epidemiological research from </a:t>
            </a:r>
            <a:r>
              <a:rPr lang="en-US" sz="1200" kern="1200" dirty="0" err="1">
                <a:solidFill>
                  <a:schemeClr val="tx1"/>
                </a:solidFill>
                <a:effectLst/>
                <a:latin typeface="+mn-lt"/>
                <a:ea typeface="+mn-ea"/>
                <a:cs typeface="+mn-cs"/>
              </a:rPr>
              <a:t>Moffit’s</a:t>
            </a:r>
            <a:r>
              <a:rPr lang="en-US" sz="1200" kern="1200" dirty="0">
                <a:solidFill>
                  <a:schemeClr val="tx1"/>
                </a:solidFill>
                <a:effectLst/>
                <a:latin typeface="+mn-lt"/>
                <a:ea typeface="+mn-ea"/>
                <a:cs typeface="+mn-cs"/>
              </a:rPr>
              <a:t> own lab. You see here the most famous study, the Dunedin study by </a:t>
            </a:r>
            <a:r>
              <a:rPr lang="en-US" sz="1200" kern="1200" dirty="0" err="1">
                <a:solidFill>
                  <a:schemeClr val="tx1"/>
                </a:solidFill>
                <a:effectLst/>
                <a:latin typeface="+mn-lt"/>
                <a:ea typeface="+mn-ea"/>
                <a:cs typeface="+mn-cs"/>
              </a:rPr>
              <a:t>Moffit</a:t>
            </a:r>
            <a:r>
              <a:rPr lang="en-US" sz="1200" kern="1200" dirty="0">
                <a:solidFill>
                  <a:schemeClr val="tx1"/>
                </a:solidFill>
                <a:effectLst/>
                <a:latin typeface="+mn-lt"/>
                <a:ea typeface="+mn-ea"/>
                <a:cs typeface="+mn-cs"/>
              </a:rPr>
              <a:t> and Caspi.  Walk through graph.</a:t>
            </a:r>
          </a:p>
          <a:p>
            <a:pPr lvl="0"/>
            <a:r>
              <a:rPr lang="en-US" sz="1200" kern="1200" dirty="0">
                <a:solidFill>
                  <a:schemeClr val="tx1"/>
                </a:solidFill>
                <a:effectLst/>
                <a:latin typeface="+mn-lt"/>
                <a:ea typeface="+mn-ea"/>
                <a:cs typeface="+mn-cs"/>
              </a:rPr>
              <a:t>See the two groups of interest—AL and LCP.  BUT…</a:t>
            </a:r>
          </a:p>
          <a:p>
            <a:pPr lvl="0"/>
            <a:r>
              <a:rPr lang="en-US" sz="1200" kern="1200" dirty="0">
                <a:solidFill>
                  <a:schemeClr val="tx1"/>
                </a:solidFill>
                <a:effectLst/>
                <a:latin typeface="+mn-lt"/>
                <a:ea typeface="+mn-ea"/>
                <a:cs typeface="+mn-cs"/>
              </a:rPr>
              <a:t>CHILDHOOD LIMITED.  Convergent with other evidence that 50-70% of individuals with childhood onset conduct problems outgrow these problems by adolescence.  **Childhood limited and LCP cannot be distinguished by childhood risk factors.**</a:t>
            </a:r>
          </a:p>
          <a:p>
            <a:pPr lvl="0"/>
            <a:r>
              <a:rPr lang="en-US" sz="1200" kern="1200" dirty="0">
                <a:solidFill>
                  <a:schemeClr val="tx1"/>
                </a:solidFill>
                <a:effectLst/>
                <a:latin typeface="+mn-lt"/>
                <a:ea typeface="+mn-ea"/>
                <a:cs typeface="+mn-cs"/>
              </a:rPr>
              <a:t>ADOLESCENT ONSET.  Still have conduct problems at age 26 (last wave they were assessed at); indeed, they converge with the “LCP” by then.  At age 32, poor mental and physical health outcomes (thought not as poor as LCP).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BIGGER message to me – adolescence as potential inflection point.  Divergence between CL and LCP at puberty.  Onset of AL at puberty. </a:t>
            </a:r>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4</a:t>
            </a:fld>
            <a:endParaRPr lang="en-US"/>
          </a:p>
        </p:txBody>
      </p:sp>
    </p:spTree>
    <p:extLst>
      <p:ext uri="{BB962C8B-B14F-4D97-AF65-F5344CB8AC3E}">
        <p14:creationId xmlns:p14="http://schemas.microsoft.com/office/powerpoint/2010/main" val="388418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few years ago, two different groups of scholars- one in the UK; one in the US—reviewed different bodies of evidence and arrived at the same bottom line.  There isn’t much support for traditional view of high-risk youth as fixed and qualitatively different.  Major </a:t>
            </a:r>
            <a:r>
              <a:rPr lang="en-US" dirty="0"/>
              <a:t>revisions needed, on view of high risk youth</a:t>
            </a:r>
          </a:p>
          <a:p>
            <a:endParaRPr lang="en-US" sz="1200" dirty="0"/>
          </a:p>
          <a:p>
            <a:r>
              <a:rPr lang="en-US" sz="1200" dirty="0"/>
              <a:t>Combined effect of individual and environmental risk dimensions – and their nature and timing during the first two decades of life– result in onset, persistence or desistence.  Quantitative, not qualitative differences.</a:t>
            </a:r>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Fairchild et al. (2013) found that early onset and adolescent onset CD share a host of neurobiological factors – the differences are in degree rather than kind.  </a:t>
            </a:r>
          </a:p>
          <a:p>
            <a:r>
              <a:rPr lang="en-US" sz="1200" dirty="0"/>
              <a:t>Both forms of antisocial behavior are</a:t>
            </a:r>
            <a:r>
              <a:rPr lang="en-US" sz="1200" b="0" i="0" u="none" strike="noStrike" kern="1200" baseline="0" dirty="0">
                <a:solidFill>
                  <a:schemeClr val="tx1"/>
                </a:solidFill>
                <a:latin typeface="+mn-lt"/>
                <a:ea typeface="+mn-ea"/>
                <a:cs typeface="+mn-cs"/>
              </a:rPr>
              <a:t> associated with emotion processing deficits, changes in brain structure and function, alterations in cortisol secretion, and atypical personality traits (such as increased callous-unemotional traits).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Skeem et al arrived a similar conclusion, reviewing other evidence, including evidence on psychopathy…shift from categorical view to a dimensional view</a:t>
            </a:r>
            <a:endParaRPr lang="en-US" sz="1200" dirty="0"/>
          </a:p>
          <a:p>
            <a:endParaRPr lang="en-US" sz="1200" dirty="0"/>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5</a:t>
            </a:fld>
            <a:endParaRPr lang="en-US"/>
          </a:p>
        </p:txBody>
      </p:sp>
    </p:spTree>
    <p:extLst>
      <p:ext uri="{BB962C8B-B14F-4D97-AF65-F5344CB8AC3E}">
        <p14:creationId xmlns:p14="http://schemas.microsoft.com/office/powerpoint/2010/main" val="341543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LCPs, psychopaths are presumed to commit crimes because they are genetically programmed to do so.   Like early onset (for LCP), CU features is a specifier for conduct disorder in the DSM (for psychopathy)]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single measure of psychopathic personality disorder—the Psychopathy Checklist-Revised (PCL)—has become a staple of forensic assessment—mostly because it robustly predicts violence. The PCL is applied to inform legal decisions about juvenile and adult offenders that hinge on issues of dangerousness and treatability, given assumptions that it identifies qualitatively different, untreatable ‘</a:t>
            </a:r>
            <a:r>
              <a:rPr lang="en-US" sz="1200" kern="1200" dirty="0" err="1">
                <a:solidFill>
                  <a:schemeClr val="tx1"/>
                </a:solidFill>
                <a:effectLst/>
                <a:latin typeface="+mn-lt"/>
                <a:ea typeface="+mn-ea"/>
                <a:cs typeface="+mn-cs"/>
              </a:rPr>
              <a:t>superpredators</a:t>
            </a:r>
            <a:r>
              <a:rPr lang="en-US" sz="1200" kern="1200" dirty="0">
                <a:solidFill>
                  <a:schemeClr val="tx1"/>
                </a:solidFill>
                <a:effectLst/>
                <a:latin typeface="+mn-lt"/>
                <a:ea typeface="+mn-ea"/>
                <a:cs typeface="+mn-cs"/>
              </a:rPr>
              <a:t>.’</a:t>
            </a:r>
          </a:p>
          <a:p>
            <a:endParaRPr lang="en-US" dirty="0"/>
          </a:p>
          <a:p>
            <a:r>
              <a:rPr lang="en-US" dirty="0"/>
              <a:t>Psychopathy has been offered as a theory of violence (</a:t>
            </a:r>
            <a:r>
              <a:rPr lang="en-US" dirty="0" err="1"/>
              <a:t>pseudotheory</a:t>
            </a:r>
            <a:r>
              <a:rPr lang="en-US" dirty="0"/>
              <a:t>).  [Click] Hare calls </a:t>
            </a:r>
            <a:r>
              <a:rPr lang="en-US" sz="1200" kern="1200" dirty="0">
                <a:solidFill>
                  <a:schemeClr val="tx1"/>
                </a:solidFill>
                <a:latin typeface="+mn-lt"/>
                <a:ea typeface="+mn-ea"/>
                <a:cs typeface="+mn-cs"/>
              </a:rPr>
              <a:t>psychopaths “</a:t>
            </a:r>
            <a:r>
              <a:rPr lang="en-US" sz="1200" kern="1200" dirty="0" err="1">
                <a:solidFill>
                  <a:schemeClr val="tx1"/>
                </a:solidFill>
                <a:latin typeface="+mn-lt"/>
                <a:ea typeface="+mn-ea"/>
                <a:cs typeface="+mn-cs"/>
              </a:rPr>
              <a:t>intraspecies</a:t>
            </a:r>
            <a:r>
              <a:rPr lang="en-US" sz="1200" kern="1200" dirty="0">
                <a:solidFill>
                  <a:schemeClr val="tx1"/>
                </a:solidFill>
                <a:latin typeface="+mn-lt"/>
                <a:ea typeface="+mn-ea"/>
                <a:cs typeface="+mn-cs"/>
              </a:rPr>
              <a:t> predators who use charm, manipulation, intimidation, and violence to control others and to satisfy their selfish needs” (Hare, 1996, p. 26).   </a:t>
            </a:r>
            <a:r>
              <a:rPr lang="en-US" dirty="0"/>
              <a:t>They have no conscience, no capacity for empathy, and therefore nothing to keep them from</a:t>
            </a:r>
            <a:r>
              <a:rPr lang="en-US" baseline="0" dirty="0"/>
              <a:t> preying violently on others</a:t>
            </a:r>
            <a:endParaRPr lang="en-US" dirty="0"/>
          </a:p>
          <a:p>
            <a:endParaRPr lang="en-US" dirty="0"/>
          </a:p>
          <a:p>
            <a:r>
              <a:rPr lang="en-US" baseline="0" dirty="0"/>
              <a:t>A growing body of research suggests that these individuals may better be conceptualized as high-risk cases.  Psychopathy is not the principal driver of their offending.  PCL and derivatives have helped us understand this.</a:t>
            </a:r>
          </a:p>
          <a:p>
            <a:r>
              <a:rPr lang="en-US" baseline="0" dirty="0"/>
              <a:t>-</a:t>
            </a:r>
            <a:endParaRPr lang="en-US" dirty="0"/>
          </a:p>
        </p:txBody>
      </p:sp>
      <p:sp>
        <p:nvSpPr>
          <p:cNvPr id="4" name="Slide Number Placeholder 3"/>
          <p:cNvSpPr>
            <a:spLocks noGrp="1"/>
          </p:cNvSpPr>
          <p:nvPr>
            <p:ph type="sldNum" sz="quarter" idx="10"/>
          </p:nvPr>
        </p:nvSpPr>
        <p:spPr/>
        <p:txBody>
          <a:bodyPr/>
          <a:lstStyle/>
          <a:p>
            <a:fld id="{4425312A-11B8-F649-9B96-1794D480AB90}" type="slidenum">
              <a:rPr lang="en-US" smtClean="0"/>
              <a:t>6</a:t>
            </a:fld>
            <a:endParaRPr lang="en-US"/>
          </a:p>
        </p:txBody>
      </p:sp>
    </p:spTree>
    <p:extLst>
      <p:ext uri="{BB962C8B-B14F-4D97-AF65-F5344CB8AC3E}">
        <p14:creationId xmlns:p14="http://schemas.microsoft.com/office/powerpoint/2010/main" val="262230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deviance- repeated antisocial behavior; poor anger controls; impulsive and irresponsible lifestyle</a:t>
            </a:r>
          </a:p>
          <a:p>
            <a:r>
              <a:rPr lang="en-US" dirty="0"/>
              <a:t>Emotional detachment – poor empathy, shallow affect, superficial charm, poor remorse—the one linked with laboratory measures of emotional processing, like poor perception of fear and emotional distress in others</a:t>
            </a:r>
          </a:p>
          <a:p>
            <a:r>
              <a:rPr lang="en-US" dirty="0"/>
              <a:t>Upshot:  Psychopathy (and CU) have no special powers in predicting violence or other criminal behavior</a:t>
            </a:r>
          </a:p>
        </p:txBody>
      </p:sp>
      <p:sp>
        <p:nvSpPr>
          <p:cNvPr id="4" name="Slide Number Placeholder 3"/>
          <p:cNvSpPr>
            <a:spLocks noGrp="1"/>
          </p:cNvSpPr>
          <p:nvPr>
            <p:ph type="sldNum" sz="quarter" idx="10"/>
          </p:nvPr>
        </p:nvSpPr>
        <p:spPr/>
        <p:txBody>
          <a:bodyPr/>
          <a:lstStyle/>
          <a:p>
            <a:fld id="{FC10638F-32C7-43BA-80BB-823F655E4C26}" type="slidenum">
              <a:rPr lang="en-US" smtClean="0"/>
              <a:t>7</a:t>
            </a:fld>
            <a:endParaRPr lang="en-US"/>
          </a:p>
        </p:txBody>
      </p:sp>
    </p:spTree>
    <p:extLst>
      <p:ext uri="{BB962C8B-B14F-4D97-AF65-F5344CB8AC3E}">
        <p14:creationId xmlns:p14="http://schemas.microsoft.com/office/powerpoint/2010/main" val="156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Psychopathy isn’t a very satisfying theory of violence for high risk youth</a:t>
            </a:r>
          </a:p>
        </p:txBody>
      </p:sp>
      <p:sp>
        <p:nvSpPr>
          <p:cNvPr id="4" name="Slide Number Placeholder 3"/>
          <p:cNvSpPr>
            <a:spLocks noGrp="1"/>
          </p:cNvSpPr>
          <p:nvPr>
            <p:ph type="sldNum" sz="quarter" idx="10"/>
          </p:nvPr>
        </p:nvSpPr>
        <p:spPr/>
        <p:txBody>
          <a:bodyPr/>
          <a:lstStyle/>
          <a:p>
            <a:fld id="{FC10638F-32C7-43BA-80BB-823F655E4C26}" type="slidenum">
              <a:rPr lang="en-US" smtClean="0"/>
              <a:t>8</a:t>
            </a:fld>
            <a:endParaRPr lang="en-US"/>
          </a:p>
        </p:txBody>
      </p:sp>
    </p:spTree>
    <p:extLst>
      <p:ext uri="{BB962C8B-B14F-4D97-AF65-F5344CB8AC3E}">
        <p14:creationId xmlns:p14="http://schemas.microsoft.com/office/powerpoint/2010/main" val="275422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there is an assumption that psychopathy is a unidimensional disorder, theory and evidence indicates otherwise. Among those with high scores on the PCL, can identify two different high risk constellations.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Primary; Secondary.  Cold/Hot.  Found in multiple studies now (Swedish; NIMH; two youth). And the one we should be most concerned about isn’t the one you’d suspect with label “psychopathic.”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Upshot:  Again, there isn’t “a” high risk type, even if you enter with that assumption.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Kimonis</a:t>
            </a:r>
            <a:r>
              <a:rPr lang="en-US" dirty="0"/>
              <a:t> et al. – different sample; similar results.  On a picture version of the dot-probe task, the low-anxious primary variant was not engaged by emotionally distressing pictures, whereas the high-anxious secondary variant was more attentive to such stimuli (Cohen d ¼ 0.71).</a:t>
            </a:r>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9</a:t>
            </a:fld>
            <a:endParaRPr lang="en-US"/>
          </a:p>
        </p:txBody>
      </p:sp>
    </p:spTree>
    <p:extLst>
      <p:ext uri="{BB962C8B-B14F-4D97-AF65-F5344CB8AC3E}">
        <p14:creationId xmlns:p14="http://schemas.microsoft.com/office/powerpoint/2010/main" val="343745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there is convergence on a need to shift from categories to continua, in defining </a:t>
            </a:r>
            <a:r>
              <a:rPr lang="en-US" baseline="0" dirty="0"/>
              <a:t>high-risk youth.  These juveniles are distinguished from others more in degree than in kind--they have a greater number and/or more serious risk factors.</a:t>
            </a:r>
          </a:p>
          <a:p>
            <a:endParaRPr lang="en-US" dirty="0"/>
          </a:p>
          <a:p>
            <a:r>
              <a:rPr lang="en-US" dirty="0"/>
              <a:t>There is some convergence between theoretical and applied literatures on major dimensions that are relevant to defining</a:t>
            </a:r>
            <a:r>
              <a:rPr lang="en-US" baseline="0" dirty="0"/>
              <a:t> these youth.  These can be viewed as modular building blocks that can be used to describe a given youth.</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C10638F-32C7-43BA-80BB-823F655E4C26}" type="slidenum">
              <a:rPr lang="en-US" smtClean="0"/>
              <a:t>10</a:t>
            </a:fld>
            <a:endParaRPr lang="en-US"/>
          </a:p>
        </p:txBody>
      </p:sp>
    </p:spTree>
    <p:extLst>
      <p:ext uri="{BB962C8B-B14F-4D97-AF65-F5344CB8AC3E}">
        <p14:creationId xmlns:p14="http://schemas.microsoft.com/office/powerpoint/2010/main" val="171777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Clr>
                <a:schemeClr val="accent3"/>
              </a:buClr>
              <a:buFont typeface="Arial" panose="020B0604020202020204" pitchFamily="34" charset="0"/>
              <a:buChar char="•"/>
              <a:defRPr sz="1400"/>
            </a:lvl2pPr>
            <a:lvl3pPr marL="304792" indent="-152396">
              <a:buClr>
                <a:schemeClr val="accent3"/>
              </a:buClr>
              <a:defRPr sz="1400"/>
            </a:lvl3pPr>
            <a:lvl4pPr marL="533387" indent="-228594">
              <a:buClr>
                <a:schemeClr val="accent3"/>
              </a:buClr>
              <a:defRPr sz="1400"/>
            </a:lvl4pPr>
            <a:lvl5pPr marL="761981" indent="-228594">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Clr>
                <a:schemeClr val="accent2"/>
              </a:buClr>
              <a:buFont typeface="Arial" panose="020B0604020202020204" pitchFamily="34" charset="0"/>
              <a:buChar char="•"/>
              <a:defRPr sz="1400"/>
            </a:lvl2pPr>
            <a:lvl3pPr marL="304792" indent="-152396">
              <a:buClr>
                <a:schemeClr val="accent2"/>
              </a:buClr>
              <a:defRPr sz="1400"/>
            </a:lvl3pPr>
            <a:lvl4pPr marL="533387" indent="-228594">
              <a:buClr>
                <a:schemeClr val="accent2"/>
              </a:buClr>
              <a:defRPr sz="1400"/>
            </a:lvl4pPr>
            <a:lvl5pPr marL="761981" indent="-228594">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Clr>
                <a:schemeClr val="bg2"/>
              </a:buClr>
              <a:buFont typeface="Arial" panose="020B0604020202020204" pitchFamily="34" charset="0"/>
              <a:buChar char="•"/>
              <a:defRPr sz="1400"/>
            </a:lvl2pPr>
            <a:lvl3pPr marL="304792" indent="-152396">
              <a:buClr>
                <a:schemeClr val="bg2"/>
              </a:buClr>
              <a:defRPr sz="1400"/>
            </a:lvl3pPr>
            <a:lvl4pPr marL="533387" indent="-228594">
              <a:buClr>
                <a:schemeClr val="bg2"/>
              </a:buClr>
              <a:defRPr sz="1400"/>
            </a:lvl4pPr>
            <a:lvl5pPr marL="761981" indent="-228594">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Clr>
                <a:schemeClr val="accent3"/>
              </a:buClr>
              <a:buFont typeface="Arial" panose="020B0604020202020204" pitchFamily="34" charset="0"/>
              <a:buChar char="•"/>
              <a:defRPr sz="1400"/>
            </a:lvl2pPr>
            <a:lvl3pPr marL="304792" indent="-152396">
              <a:buClr>
                <a:schemeClr val="accent3"/>
              </a:buClr>
              <a:defRPr sz="1400"/>
            </a:lvl3pPr>
            <a:lvl4pPr marL="533387" indent="-228594">
              <a:buClr>
                <a:schemeClr val="accent3"/>
              </a:buClr>
              <a:defRPr sz="1400"/>
            </a:lvl4pPr>
            <a:lvl5pPr marL="761981" indent="-228594">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Clr>
                <a:schemeClr val="accent2"/>
              </a:buClr>
              <a:buFont typeface="Arial" panose="020B0604020202020204" pitchFamily="34" charset="0"/>
              <a:buChar char="•"/>
              <a:defRPr sz="1400"/>
            </a:lvl2pPr>
            <a:lvl3pPr marL="304792" indent="-152396">
              <a:buClr>
                <a:schemeClr val="accent2"/>
              </a:buClr>
              <a:defRPr sz="1400"/>
            </a:lvl3pPr>
            <a:lvl4pPr marL="533387" indent="-228594">
              <a:buClr>
                <a:schemeClr val="accent2"/>
              </a:buClr>
              <a:defRPr sz="1400"/>
            </a:lvl4pPr>
            <a:lvl5pPr marL="761981" indent="-228594">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Clr>
                <a:schemeClr val="bg2"/>
              </a:buClr>
              <a:buFont typeface="Arial" panose="020B0604020202020204" pitchFamily="34" charset="0"/>
              <a:buChar char="•"/>
              <a:defRPr sz="1400"/>
            </a:lvl2pPr>
            <a:lvl3pPr marL="304792" indent="-152396">
              <a:buClr>
                <a:schemeClr val="bg2"/>
              </a:buClr>
              <a:defRPr sz="1400"/>
            </a:lvl3pPr>
            <a:lvl4pPr marL="533387" indent="-228594">
              <a:buClr>
                <a:schemeClr val="bg2"/>
              </a:buClr>
              <a:defRPr sz="1400"/>
            </a:lvl4pPr>
            <a:lvl5pPr marL="761981" indent="-228594">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598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Clr>
                <a:schemeClr val="accent4"/>
              </a:buClr>
              <a:buFont typeface="Arial" panose="020B0604020202020204" pitchFamily="34" charset="0"/>
              <a:buChar char="•"/>
              <a:defRPr sz="1400"/>
            </a:lvl2pPr>
            <a:lvl3pPr marL="304792" indent="-152396">
              <a:buClr>
                <a:schemeClr val="accent4"/>
              </a:buClr>
              <a:defRPr sz="1400"/>
            </a:lvl3pPr>
            <a:lvl4pPr marL="533387" indent="-228594">
              <a:buClr>
                <a:schemeClr val="accent4"/>
              </a:buClr>
              <a:defRPr sz="1400"/>
            </a:lvl4pPr>
            <a:lvl5pPr marL="761981" indent="-228594">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Clr>
                <a:schemeClr val="accent2"/>
              </a:buClr>
              <a:buFont typeface="Arial" panose="020B0604020202020204" pitchFamily="34" charset="0"/>
              <a:buChar char="•"/>
              <a:defRPr sz="1400"/>
            </a:lvl2pPr>
            <a:lvl3pPr marL="304792" indent="-152396">
              <a:buClr>
                <a:schemeClr val="accent2"/>
              </a:buClr>
              <a:defRPr sz="1400"/>
            </a:lvl3pPr>
            <a:lvl4pPr marL="533387" indent="-228594">
              <a:buClr>
                <a:schemeClr val="accent2"/>
              </a:buClr>
              <a:defRPr sz="1400"/>
            </a:lvl4pPr>
            <a:lvl5pPr marL="761981" indent="-228594">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Clr>
                <a:schemeClr val="accent4"/>
              </a:buClr>
              <a:buFont typeface="Arial" panose="020B0604020202020204" pitchFamily="34" charset="0"/>
              <a:buChar char="•"/>
              <a:defRPr sz="1400"/>
            </a:lvl2pPr>
            <a:lvl3pPr marL="304792" indent="-152396">
              <a:buClr>
                <a:schemeClr val="accent4"/>
              </a:buClr>
              <a:defRPr sz="1400"/>
            </a:lvl3pPr>
            <a:lvl4pPr marL="533387" indent="-228594">
              <a:buClr>
                <a:schemeClr val="accent4"/>
              </a:buClr>
              <a:defRPr sz="1400"/>
            </a:lvl4pPr>
            <a:lvl5pPr marL="761981" indent="-228594">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Clr>
                <a:schemeClr val="accent2"/>
              </a:buClr>
              <a:buFont typeface="Arial" panose="020B0604020202020204" pitchFamily="34" charset="0"/>
              <a:buChar char="•"/>
              <a:defRPr sz="1400"/>
            </a:lvl2pPr>
            <a:lvl3pPr marL="304792" indent="-152396">
              <a:buClr>
                <a:schemeClr val="accent2"/>
              </a:buClr>
              <a:defRPr sz="1400"/>
            </a:lvl3pPr>
            <a:lvl4pPr marL="533387" indent="-228594">
              <a:buClr>
                <a:schemeClr val="accent2"/>
              </a:buClr>
              <a:defRPr sz="1400"/>
            </a:lvl4pPr>
            <a:lvl5pPr marL="761981" indent="-228594">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Clr>
                <a:schemeClr val="bg2"/>
              </a:buClr>
              <a:buFont typeface="Arial" panose="020B0604020202020204" pitchFamily="34" charset="0"/>
              <a:buChar char="•"/>
              <a:defRPr sz="1400"/>
            </a:lvl2pPr>
            <a:lvl3pPr marL="304792" indent="-152396">
              <a:buClr>
                <a:schemeClr val="bg2"/>
              </a:buClr>
              <a:defRPr sz="1400"/>
            </a:lvl3pPr>
            <a:lvl4pPr marL="533387" indent="-228594">
              <a:buClr>
                <a:schemeClr val="bg2"/>
              </a:buClr>
              <a:defRPr sz="1400"/>
            </a:lvl4pPr>
            <a:lvl5pPr marL="761981" indent="-228594">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Clr>
                <a:schemeClr val="bg2"/>
              </a:buClr>
              <a:buFont typeface="Arial" panose="020B0604020202020204" pitchFamily="34" charset="0"/>
              <a:buChar char="•"/>
              <a:defRPr sz="1400"/>
            </a:lvl2pPr>
            <a:lvl3pPr marL="304792" indent="-152396">
              <a:buClr>
                <a:schemeClr val="bg2"/>
              </a:buClr>
              <a:defRPr sz="1400"/>
            </a:lvl3pPr>
            <a:lvl4pPr marL="533387" indent="-228594">
              <a:buClr>
                <a:schemeClr val="bg2"/>
              </a:buClr>
              <a:defRPr sz="1400"/>
            </a:lvl4pPr>
            <a:lvl5pPr marL="761981" indent="-228594">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Clr>
                <a:schemeClr val="accent3"/>
              </a:buClr>
              <a:buFont typeface="Arial" panose="020B0604020202020204" pitchFamily="34" charset="0"/>
              <a:buChar char="•"/>
              <a:defRPr sz="1400"/>
            </a:lvl2pPr>
            <a:lvl3pPr marL="342900" indent="-171450">
              <a:buClr>
                <a:schemeClr val="accent3"/>
              </a:buClr>
              <a:defRPr sz="1400"/>
            </a:lvl3pPr>
            <a:lvl4pPr marL="514350" indent="-171450">
              <a:buClr>
                <a:schemeClr val="accent3"/>
              </a:buClr>
              <a:defRPr sz="1400"/>
            </a:lvl4pPr>
            <a:lvl5pPr>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Clr>
                <a:schemeClr val="accent2"/>
              </a:buClr>
              <a:buFont typeface="Arial" panose="020B0604020202020204" pitchFamily="34" charset="0"/>
              <a:buChar char="•"/>
              <a:defRPr sz="1400"/>
            </a:lvl2pPr>
            <a:lvl3pPr marL="342900" indent="-171450">
              <a:buClr>
                <a:schemeClr val="accent2"/>
              </a:buClr>
              <a:defRPr sz="1400"/>
            </a:lvl3pPr>
            <a:lvl4pPr marL="514350" indent="-171450">
              <a:buClr>
                <a:schemeClr val="accent2"/>
              </a:buClr>
              <a:defRPr sz="1400"/>
            </a:lvl4pPr>
            <a:lvl5pPr>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Clr>
                <a:schemeClr val="bg2"/>
              </a:buClr>
              <a:buFont typeface="Arial" panose="020B0604020202020204" pitchFamily="34" charset="0"/>
              <a:buChar char="•"/>
              <a:defRPr sz="1400"/>
            </a:lvl2pPr>
            <a:lvl3pPr marL="342900" indent="-171450">
              <a:buClr>
                <a:schemeClr val="bg2"/>
              </a:buClr>
              <a:defRPr sz="1400"/>
            </a:lvl3pPr>
            <a:lvl4pPr marL="514350" indent="-171450">
              <a:buClr>
                <a:schemeClr val="bg2"/>
              </a:buClr>
              <a:defRPr sz="1400"/>
            </a:lvl4pPr>
            <a:lvl5pPr>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Clr>
                <a:schemeClr val="accent3"/>
              </a:buClr>
              <a:buFont typeface="Arial" panose="020B0604020202020204" pitchFamily="34" charset="0"/>
              <a:buChar char="•"/>
              <a:defRPr sz="1400"/>
            </a:lvl2pPr>
            <a:lvl3pPr marL="342900" indent="-171450">
              <a:buClr>
                <a:schemeClr val="accent3"/>
              </a:buClr>
              <a:defRPr sz="1400"/>
            </a:lvl3pPr>
            <a:lvl4pPr marL="514350" indent="-171450">
              <a:buClr>
                <a:schemeClr val="accent3"/>
              </a:buClr>
              <a:defRPr sz="1400"/>
            </a:lvl4pPr>
            <a:lvl5pPr>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Clr>
                <a:schemeClr val="accent2"/>
              </a:buClr>
              <a:buFont typeface="Arial" panose="020B0604020202020204" pitchFamily="34" charset="0"/>
              <a:buChar char="•"/>
              <a:defRPr sz="1400"/>
            </a:lvl2pPr>
            <a:lvl3pPr marL="342900" indent="-171450">
              <a:buClr>
                <a:schemeClr val="accent2"/>
              </a:buClr>
              <a:defRPr sz="1400"/>
            </a:lvl3pPr>
            <a:lvl4pPr marL="514350" indent="-171450">
              <a:buClr>
                <a:schemeClr val="accent2"/>
              </a:buClr>
              <a:defRPr sz="1400"/>
            </a:lvl4pPr>
            <a:lvl5pPr>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Clr>
                <a:schemeClr val="bg2"/>
              </a:buClr>
              <a:buFont typeface="Arial" panose="020B0604020202020204" pitchFamily="34" charset="0"/>
              <a:buChar char="•"/>
              <a:defRPr sz="1400"/>
            </a:lvl2pPr>
            <a:lvl3pPr marL="342900" indent="-171450">
              <a:buClr>
                <a:schemeClr val="bg2"/>
              </a:buClr>
              <a:defRPr sz="1400"/>
            </a:lvl3pPr>
            <a:lvl4pPr marL="514350" indent="-171450">
              <a:buClr>
                <a:schemeClr val="bg2"/>
              </a:buClr>
              <a:defRPr sz="1400"/>
            </a:lvl4pPr>
            <a:lvl5pPr>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Clr>
                <a:schemeClr val="accent4"/>
              </a:buClr>
              <a:buFont typeface="Arial" panose="020B0604020202020204" pitchFamily="34" charset="0"/>
              <a:buChar char="•"/>
              <a:defRPr sz="1400"/>
            </a:lvl2pPr>
            <a:lvl3pPr marL="342900" indent="-171450">
              <a:buClr>
                <a:schemeClr val="accent4"/>
              </a:buClr>
              <a:defRPr sz="1400"/>
            </a:lvl3pPr>
            <a:lvl4pPr marL="514350" indent="-171450">
              <a:buClr>
                <a:schemeClr val="accent4"/>
              </a:buClr>
              <a:defRPr sz="1400"/>
            </a:lvl4pPr>
            <a:lvl5pPr>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Clr>
                <a:schemeClr val="accent2"/>
              </a:buClr>
              <a:buSzPct val="100000"/>
              <a:buFont typeface="Arial" panose="020B0604020202020204" pitchFamily="34" charset="0"/>
              <a:buChar char="•"/>
              <a:defRPr sz="1400"/>
            </a:lvl2pPr>
            <a:lvl3pPr marL="342900" indent="-171450">
              <a:buClr>
                <a:schemeClr val="accent2"/>
              </a:buClr>
              <a:buSzPct val="100000"/>
              <a:defRPr sz="1400"/>
            </a:lvl3pPr>
            <a:lvl4pPr marL="514350" indent="-171450">
              <a:buClr>
                <a:schemeClr val="accent2"/>
              </a:buClr>
              <a:buSzPct val="100000"/>
              <a:defRPr sz="1400"/>
            </a:lvl4pPr>
            <a:lvl5pPr>
              <a:buClr>
                <a:schemeClr val="accent2"/>
              </a:buClr>
              <a:buSzPct val="10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Clr>
                <a:schemeClr val="accent4"/>
              </a:buClr>
              <a:buFont typeface="Arial" panose="020B0604020202020204" pitchFamily="34" charset="0"/>
              <a:buChar char="•"/>
              <a:defRPr sz="1400"/>
            </a:lvl2pPr>
            <a:lvl3pPr marL="342900" indent="-171450">
              <a:buClr>
                <a:schemeClr val="accent4"/>
              </a:buClr>
              <a:defRPr sz="1400"/>
            </a:lvl3pPr>
            <a:lvl4pPr marL="514350" indent="-171450">
              <a:buClr>
                <a:schemeClr val="accent4"/>
              </a:buClr>
              <a:defRPr sz="1400"/>
            </a:lvl4pPr>
            <a:lvl5pPr>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Clr>
                <a:schemeClr val="accent2"/>
              </a:buClr>
              <a:buFont typeface="Arial" panose="020B0604020202020204" pitchFamily="34" charset="0"/>
              <a:buChar char="•"/>
              <a:defRPr sz="1400"/>
            </a:lvl2pPr>
            <a:lvl3pPr marL="342900" indent="-171450">
              <a:buClr>
                <a:schemeClr val="accent2"/>
              </a:buClr>
              <a:defRPr sz="1400"/>
            </a:lvl3pPr>
            <a:lvl4pPr marL="514350" indent="-171450">
              <a:buClr>
                <a:schemeClr val="accent2"/>
              </a:buClr>
              <a:defRPr sz="1400"/>
            </a:lvl4pPr>
            <a:lvl5pPr>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Clr>
                <a:schemeClr val="bg2"/>
              </a:buClr>
              <a:buFont typeface="Arial" panose="020B0604020202020204" pitchFamily="34" charset="0"/>
              <a:buChar char="•"/>
              <a:defRPr sz="1400"/>
            </a:lvl2pPr>
            <a:lvl3pPr marL="342900" indent="-171450">
              <a:buClr>
                <a:schemeClr val="bg2"/>
              </a:buClr>
              <a:defRPr sz="1400"/>
            </a:lvl3pPr>
            <a:lvl4pPr marL="514350" indent="-171450">
              <a:buClr>
                <a:schemeClr val="bg2"/>
              </a:buClr>
              <a:defRPr sz="1400"/>
            </a:lvl4pPr>
            <a:lvl5pPr>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Clr>
                <a:schemeClr val="bg2"/>
              </a:buClr>
              <a:buFont typeface="Arial" panose="020B0604020202020204" pitchFamily="34" charset="0"/>
              <a:buChar char="•"/>
              <a:defRPr sz="1400"/>
            </a:lvl2pPr>
            <a:lvl3pPr marL="342900" indent="-171450">
              <a:buClr>
                <a:schemeClr val="bg2"/>
              </a:buClr>
              <a:defRPr sz="1400"/>
            </a:lvl3pPr>
            <a:lvl4pPr marL="514350" indent="-171450">
              <a:buClr>
                <a:schemeClr val="bg2"/>
              </a:buClr>
              <a:defRPr sz="1400"/>
            </a:lvl4pPr>
            <a:lvl5pPr>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Clr>
                <a:schemeClr val="accent3"/>
              </a:buClr>
              <a:buFont typeface="Arial" panose="020B0604020202020204" pitchFamily="34" charset="0"/>
              <a:buChar char="•"/>
              <a:defRPr sz="1400"/>
            </a:lvl2pPr>
            <a:lvl3pPr marL="342900" indent="-171450">
              <a:buClr>
                <a:schemeClr val="accent3"/>
              </a:buClr>
              <a:defRPr sz="1400"/>
            </a:lvl3pPr>
            <a:lvl4pPr marL="514350" indent="-171450">
              <a:buClr>
                <a:schemeClr val="accent3"/>
              </a:buClr>
              <a:defRPr sz="1400"/>
            </a:lvl4pPr>
            <a:lvl5pPr>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Clr>
                <a:schemeClr val="accent2"/>
              </a:buClr>
              <a:buFont typeface="Arial" panose="020B0604020202020204" pitchFamily="34" charset="0"/>
              <a:buChar char="•"/>
              <a:defRPr sz="1400"/>
            </a:lvl2pPr>
            <a:lvl3pPr marL="342900" indent="-171450">
              <a:buClr>
                <a:schemeClr val="accent2"/>
              </a:buClr>
              <a:defRPr sz="1400"/>
            </a:lvl3pPr>
            <a:lvl4pPr marL="514350" indent="-171450">
              <a:buClr>
                <a:schemeClr val="accent2"/>
              </a:buClr>
              <a:defRPr sz="1400"/>
            </a:lvl4pPr>
            <a:lvl5pPr>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Clr>
                <a:schemeClr val="bg2"/>
              </a:buClr>
              <a:buFont typeface="Arial" panose="020B0604020202020204" pitchFamily="34" charset="0"/>
              <a:buChar char="•"/>
              <a:defRPr sz="1400"/>
            </a:lvl2pPr>
            <a:lvl3pPr marL="342900" indent="-171450">
              <a:buClr>
                <a:schemeClr val="bg2"/>
              </a:buClr>
              <a:defRPr sz="1400"/>
            </a:lvl3pPr>
            <a:lvl4pPr marL="514350" indent="-171450">
              <a:buClr>
                <a:schemeClr val="bg2"/>
              </a:buClr>
              <a:defRPr sz="1400"/>
            </a:lvl4pPr>
            <a:lvl5pPr>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Clr>
                <a:schemeClr val="accent3"/>
              </a:buClr>
              <a:buFont typeface="Arial" panose="020B0604020202020204" pitchFamily="34" charset="0"/>
              <a:buChar char="•"/>
              <a:defRPr sz="1400"/>
            </a:lvl2pPr>
            <a:lvl3pPr marL="342900" indent="-171450">
              <a:buClr>
                <a:schemeClr val="accent3"/>
              </a:buClr>
              <a:defRPr sz="1400"/>
            </a:lvl3pPr>
            <a:lvl4pPr marL="514350" indent="-171450">
              <a:buClr>
                <a:schemeClr val="accent3"/>
              </a:buClr>
              <a:defRPr sz="1400"/>
            </a:lvl4pPr>
            <a:lvl5pPr>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Clr>
                <a:schemeClr val="accent2"/>
              </a:buClr>
              <a:buFont typeface="Arial" panose="020B0604020202020204" pitchFamily="34" charset="0"/>
              <a:buChar char="•"/>
              <a:defRPr sz="1400"/>
            </a:lvl2pPr>
            <a:lvl3pPr marL="342900" indent="-171450">
              <a:buClr>
                <a:schemeClr val="accent2"/>
              </a:buClr>
              <a:defRPr sz="1400"/>
            </a:lvl3pPr>
            <a:lvl4pPr marL="514350" indent="-171450">
              <a:buClr>
                <a:schemeClr val="accent2"/>
              </a:buClr>
              <a:defRPr sz="1400"/>
            </a:lvl4pPr>
            <a:lvl5pPr>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Clr>
                <a:schemeClr val="bg2"/>
              </a:buClr>
              <a:buFont typeface="Arial" panose="020B0604020202020204" pitchFamily="34" charset="0"/>
              <a:buChar char="•"/>
              <a:defRPr sz="1400"/>
            </a:lvl2pPr>
            <a:lvl3pPr marL="342900" indent="-171450">
              <a:buClr>
                <a:schemeClr val="bg2"/>
              </a:buClr>
              <a:defRPr sz="1400"/>
            </a:lvl3pPr>
            <a:lvl4pPr marL="514350" indent="-171450">
              <a:buClr>
                <a:schemeClr val="bg2"/>
              </a:buClr>
              <a:defRPr sz="1400"/>
            </a:lvl4pPr>
            <a:lvl5pPr>
              <a:buClr>
                <a:schemeClr val="bg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Clr>
                <a:schemeClr val="accent4"/>
              </a:buClr>
              <a:buFont typeface="Arial" panose="020B0604020202020204" pitchFamily="34" charset="0"/>
              <a:buChar char="•"/>
              <a:defRPr sz="1400"/>
            </a:lvl2pPr>
            <a:lvl3pPr marL="342900" indent="-171450">
              <a:buClr>
                <a:schemeClr val="accent4"/>
              </a:buClr>
              <a:defRPr sz="1400"/>
            </a:lvl3pPr>
            <a:lvl4pPr marL="514350" indent="-171450">
              <a:buClr>
                <a:schemeClr val="accent4"/>
              </a:buClr>
              <a:defRPr sz="1400"/>
            </a:lvl4pPr>
            <a:lvl5pPr>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Clr>
                <a:schemeClr val="accent3"/>
              </a:buClr>
              <a:buFont typeface="Arial" panose="020B0604020202020204" pitchFamily="34" charset="0"/>
              <a:buChar char="•"/>
              <a:defRPr sz="1400"/>
            </a:lvl2pPr>
            <a:lvl3pPr marL="342900" indent="-171450">
              <a:buClr>
                <a:schemeClr val="accent3"/>
              </a:buClr>
              <a:defRPr sz="1400"/>
            </a:lvl3pPr>
            <a:lvl4pPr marL="514350" indent="-171450">
              <a:buClr>
                <a:schemeClr val="accent3"/>
              </a:buClr>
              <a:defRPr sz="1400"/>
            </a:lvl4pPr>
            <a:lvl5pPr>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Clr>
                <a:schemeClr val="accent4"/>
              </a:buClr>
              <a:buFont typeface="Arial" panose="020B0604020202020204" pitchFamily="34" charset="0"/>
              <a:buChar char="•"/>
              <a:defRPr sz="1400"/>
            </a:lvl2pPr>
            <a:lvl3pPr marL="342900" indent="-171450">
              <a:buClr>
                <a:schemeClr val="accent4"/>
              </a:buClr>
              <a:defRPr sz="1400"/>
            </a:lvl3pPr>
            <a:lvl4pPr marL="514350" indent="-171450">
              <a:buClr>
                <a:schemeClr val="accent4"/>
              </a:buClr>
              <a:defRPr sz="1400"/>
            </a:lvl4pPr>
            <a:lvl5pPr>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Clr>
                <a:schemeClr val="accent3"/>
              </a:buClr>
              <a:buFont typeface="Arial" panose="020B0604020202020204" pitchFamily="34" charset="0"/>
              <a:buChar char="•"/>
              <a:defRPr sz="1400"/>
            </a:lvl2pPr>
            <a:lvl3pPr marL="342900" indent="-171450">
              <a:buClr>
                <a:schemeClr val="accent3"/>
              </a:buClr>
              <a:defRPr sz="1400"/>
            </a:lvl3pPr>
            <a:lvl4pPr marL="514350" indent="-171450">
              <a:buClr>
                <a:schemeClr val="accent3"/>
              </a:buClr>
              <a:defRPr sz="1400"/>
            </a:lvl4pPr>
            <a:lvl5pPr>
              <a:buClr>
                <a:schemeClr val="accent3"/>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Clr>
                <a:schemeClr val="accent4"/>
              </a:buClr>
              <a:buFont typeface="Arial" panose="020B0604020202020204" pitchFamily="34" charset="0"/>
              <a:buChar char="•"/>
              <a:defRPr sz="1400"/>
            </a:lvl2pPr>
            <a:lvl3pPr marL="342900" indent="-171450">
              <a:buClr>
                <a:schemeClr val="accent4"/>
              </a:buClr>
              <a:defRPr sz="1400"/>
            </a:lvl3pPr>
            <a:lvl4pPr marL="514350" indent="-171450">
              <a:buClr>
                <a:schemeClr val="accent4"/>
              </a:buClr>
              <a:defRPr sz="1400"/>
            </a:lvl4pPr>
            <a:lvl5pPr>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Clr>
                <a:schemeClr val="accent4"/>
              </a:buClr>
              <a:buFont typeface="Arial" panose="020B0604020202020204" pitchFamily="34" charset="0"/>
              <a:buChar char="•"/>
              <a:defRPr sz="1400"/>
            </a:lvl2pPr>
            <a:lvl3pPr marL="342900" indent="-171450">
              <a:buClr>
                <a:schemeClr val="accent4"/>
              </a:buClr>
              <a:defRPr sz="1400"/>
            </a:lvl3pPr>
            <a:lvl4pPr marL="514350" indent="-171450">
              <a:buClr>
                <a:schemeClr val="accent4"/>
              </a:buClr>
              <a:defRPr sz="1400"/>
            </a:lvl4pPr>
            <a:lvl5pPr>
              <a:buClr>
                <a:schemeClr val="accent4"/>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9"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50"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52"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54"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5"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56"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7"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58"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9"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60"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1"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62"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3"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64"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5"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66"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7"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1050"/>
            </a:lvl1pPr>
          </a:lstStyle>
          <a:p>
            <a:endParaRPr lang="en-US" dirty="0"/>
          </a:p>
        </p:txBody>
      </p:sp>
      <p:sp>
        <p:nvSpPr>
          <p:cNvPr id="68"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9"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70"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1"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72"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50"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51"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2"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53"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4"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55"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6"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57"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8"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59"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0"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61"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2"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63"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4"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65"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6"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67"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8"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1050"/>
            </a:lvl1pPr>
          </a:lstStyle>
          <a:p>
            <a:endParaRPr lang="en-US" dirty="0"/>
          </a:p>
        </p:txBody>
      </p:sp>
      <p:sp>
        <p:nvSpPr>
          <p:cNvPr id="69"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0"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71"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2"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73"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22"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23"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4"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25"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6"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31"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2"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9"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0"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7"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8"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50"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5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1050"/>
            </a:lvl1pPr>
          </a:lstStyle>
          <a:p>
            <a:endParaRPr lang="en-US" dirty="0"/>
          </a:p>
        </p:txBody>
      </p:sp>
      <p:sp>
        <p:nvSpPr>
          <p:cNvPr id="5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5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21"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22"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3"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24"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5"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26"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50"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1050"/>
            </a:lvl1pPr>
          </a:lstStyle>
          <a:p>
            <a:endParaRPr lang="en-US" dirty="0"/>
          </a:p>
        </p:txBody>
      </p:sp>
      <p:sp>
        <p:nvSpPr>
          <p:cNvPr id="52"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54"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441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Title Slide">
    <p:bg>
      <p:bgPr>
        <a:gradFill>
          <a:gsLst>
            <a:gs pos="0">
              <a:schemeClr val="accent1"/>
            </a:gs>
            <a:gs pos="100000">
              <a:schemeClr val="accent5"/>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78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prstClr val="white"/>
              </a:solidFill>
            </a:endParaRPr>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2D194501-25AE-3D48-958A-4BE3038B053F}"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a:off x="11074400" y="6248775"/>
            <a:ext cx="738717" cy="365125"/>
          </a:xfrm>
        </p:spPr>
        <p:txBody>
          <a:bodyPr/>
          <a:lstStyle/>
          <a:p>
            <a:fld id="{0A420901-CA87-A04B-8937-CCDBCAB353CD}" type="slidenum">
              <a:rPr lang="en-US" smtClean="0">
                <a:solidFill>
                  <a:prstClr val="white"/>
                </a:solidFill>
              </a:rPr>
              <a:pPr/>
              <a:t>‹#›</a:t>
            </a:fld>
            <a:endParaRPr lang="en-US">
              <a:solidFill>
                <a:prstClr val="white"/>
              </a:solidFill>
            </a:endParaRPr>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rgbClr val="294171">
                    <a:lumMod val="60000"/>
                    <a:lumOff val="40000"/>
                  </a:srgb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prstClr val="white"/>
              </a:solidFill>
            </a:endParaRPr>
          </a:p>
        </p:txBody>
      </p:sp>
    </p:spTree>
    <p:extLst>
      <p:ext uri="{BB962C8B-B14F-4D97-AF65-F5344CB8AC3E}">
        <p14:creationId xmlns:p14="http://schemas.microsoft.com/office/powerpoint/2010/main" val="1895870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latin typeface="Arial"/>
              </a:rPr>
              <a:pPr/>
              <a:t>Friday, July 12, 2019</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175731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789" r:id="rId58"/>
    <p:sldLayoutId id="2147483890" r:id="rId59"/>
    <p:sldLayoutId id="2147483893" r:id="rId60"/>
    <p:sldLayoutId id="2147483894" r:id="rId61"/>
  </p:sldLayoutIdLst>
  <p:txStyles>
    <p:titleStyle>
      <a:lvl1pPr algn="ctr" defTabSz="1219170" rtl="0" eaLnBrk="1" latinLnBrk="0" hangingPunct="1">
        <a:lnSpc>
          <a:spcPct val="86000"/>
        </a:lnSpc>
        <a:spcBef>
          <a:spcPct val="0"/>
        </a:spcBef>
        <a:buNone/>
        <a:defRPr sz="2800" b="1"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image" Target="../media/image24.jpg"/><Relationship Id="rId1" Type="http://schemas.openxmlformats.org/officeDocument/2006/relationships/slideLayout" Target="../slideLayouts/slideLayout20.xml"/><Relationship Id="rId6" Type="http://schemas.openxmlformats.org/officeDocument/2006/relationships/image" Target="../media/image27.png"/><Relationship Id="rId11" Type="http://schemas.openxmlformats.org/officeDocument/2006/relationships/image" Target="../media/image1.wmf"/><Relationship Id="rId5" Type="http://schemas.openxmlformats.org/officeDocument/2006/relationships/image" Target="../media/image26.tiff"/><Relationship Id="rId10" Type="http://schemas.openxmlformats.org/officeDocument/2006/relationships/image" Target="../media/image30.png"/><Relationship Id="rId4" Type="http://schemas.microsoft.com/office/2007/relationships/hdphoto" Target="../media/hdphoto6.wdp"/><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1.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73626"/>
            <a:ext cx="10363200" cy="1470025"/>
          </a:xfrm>
        </p:spPr>
        <p:txBody>
          <a:bodyPr>
            <a:normAutofit/>
          </a:bodyPr>
          <a:lstStyle/>
          <a:p>
            <a:r>
              <a:rPr lang="en-US" sz="4800" b="1" dirty="0">
                <a:solidFill>
                  <a:schemeClr val="accent5">
                    <a:lumMod val="75000"/>
                  </a:schemeClr>
                </a:solidFill>
              </a:rPr>
              <a:t>Violence Prevention</a:t>
            </a:r>
          </a:p>
        </p:txBody>
      </p:sp>
      <p:sp>
        <p:nvSpPr>
          <p:cNvPr id="3" name="Subtitle 2"/>
          <p:cNvSpPr>
            <a:spLocks noGrp="1"/>
          </p:cNvSpPr>
          <p:nvPr>
            <p:ph type="subTitle" idx="1"/>
          </p:nvPr>
        </p:nvSpPr>
        <p:spPr>
          <a:xfrm>
            <a:off x="1828800" y="3299292"/>
            <a:ext cx="8534400" cy="1942551"/>
          </a:xfrm>
        </p:spPr>
        <p:txBody>
          <a:bodyPr>
            <a:normAutofit fontScale="92500"/>
          </a:bodyPr>
          <a:lstStyle/>
          <a:p>
            <a:r>
              <a:rPr lang="en-US" sz="3000" dirty="0">
                <a:solidFill>
                  <a:schemeClr val="accent5">
                    <a:lumMod val="75000"/>
                  </a:schemeClr>
                </a:solidFill>
              </a:rPr>
              <a:t>Prioritize high risk (not “hopeless”) cases for treatment</a:t>
            </a:r>
          </a:p>
          <a:p>
            <a:endParaRPr lang="en-US" sz="2400" dirty="0">
              <a:solidFill>
                <a:schemeClr val="accent5"/>
              </a:solidFill>
            </a:endParaRPr>
          </a:p>
          <a:p>
            <a:r>
              <a:rPr lang="en-US" sz="2600" dirty="0">
                <a:solidFill>
                  <a:schemeClr val="accent2">
                    <a:lumMod val="50000"/>
                  </a:schemeClr>
                </a:solidFill>
              </a:rPr>
              <a:t>Jennifer L. Skeem</a:t>
            </a:r>
          </a:p>
          <a:p>
            <a:r>
              <a:rPr lang="en-US" sz="1800" i="1" dirty="0">
                <a:solidFill>
                  <a:schemeClr val="accent2">
                    <a:lumMod val="50000"/>
                  </a:schemeClr>
                </a:solidFill>
              </a:rPr>
              <a:t>Marquette Violence Symposium:  June 2019 </a:t>
            </a:r>
          </a:p>
        </p:txBody>
      </p:sp>
      <p:cxnSp>
        <p:nvCxnSpPr>
          <p:cNvPr id="7" name="Straight Connector 6"/>
          <p:cNvCxnSpPr>
            <a:cxnSpLocks/>
          </p:cNvCxnSpPr>
          <p:nvPr/>
        </p:nvCxnSpPr>
        <p:spPr>
          <a:xfrm flipV="1">
            <a:off x="778084" y="5599040"/>
            <a:ext cx="10416209" cy="1136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393239" y="5965803"/>
            <a:ext cx="1618950" cy="501706"/>
          </a:xfrm>
          <a:prstGeom prst="rect">
            <a:avLst/>
          </a:prstGeom>
          <a:blipFill dpi="0" rotWithShape="1">
            <a:blip r:embed="rId2" cstate="hqprint">
              <a:alphaModFix amt="59000"/>
              <a:extLst>
                <a:ext uri="{28A0092B-C50C-407E-A947-70E740481C1C}">
                  <a14:useLocalDpi xmlns:a14="http://schemas.microsoft.com/office/drawing/2010/main"/>
                </a:ext>
              </a:extLst>
            </a:blip>
            <a:srcRect/>
            <a:stretch>
              <a:fillRect/>
            </a:stretch>
          </a:blipFill>
        </p:spPr>
      </p:pic>
      <p:pic>
        <p:nvPicPr>
          <p:cNvPr id="13" name="Picture 12"/>
          <p:cNvPicPr>
            <a:picLocks noChangeAspect="1"/>
          </p:cNvPicPr>
          <p:nvPr/>
        </p:nvPicPr>
        <p:blipFill rotWithShape="1">
          <a:blip r:embed="rId3" cstate="hq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7871119" y="6000255"/>
            <a:ext cx="1342525" cy="403050"/>
          </a:xfrm>
          <a:prstGeom prst="rect">
            <a:avLst/>
          </a:prstGeom>
          <a:blipFill dpi="0" rotWithShape="1">
            <a:blip r:embed="rId5">
              <a:alphaModFix amt="52000"/>
            </a:blip>
            <a:srcRect/>
            <a:tile tx="0" ty="0" sx="100000" sy="100000" flip="none" algn="tl"/>
          </a:blipFill>
        </p:spPr>
      </p:pic>
      <p:pic>
        <p:nvPicPr>
          <p:cNvPr id="14" name="Picture 13"/>
          <p:cNvPicPr>
            <a:picLocks noChangeAspect="1"/>
          </p:cNvPicPr>
          <p:nvPr/>
        </p:nvPicPr>
        <p:blipFill rotWithShape="1">
          <a:blip r:embed="rId6" cstate="hqprint">
            <a:extLst>
              <a:ext uri="{BEBA8EAE-BF5A-486C-A8C5-ECC9F3942E4B}">
                <a14:imgProps xmlns:a14="http://schemas.microsoft.com/office/drawing/2010/main">
                  <a14:imgLayer r:embed="rId7">
                    <a14:imgEffect>
                      <a14:sharpenSoften amount="29000"/>
                    </a14:imgEffect>
                    <a14:imgEffect>
                      <a14:saturation sat="73000"/>
                    </a14:imgEffect>
                    <a14:imgEffect>
                      <a14:brightnessContrast contrast="4000"/>
                    </a14:imgEffect>
                  </a14:imgLayer>
                </a14:imgProps>
              </a:ext>
              <a:ext uri="{28A0092B-C50C-407E-A947-70E740481C1C}">
                <a14:useLocalDpi xmlns:a14="http://schemas.microsoft.com/office/drawing/2010/main"/>
              </a:ext>
            </a:extLst>
          </a:blip>
          <a:srcRect/>
          <a:stretch/>
        </p:blipFill>
        <p:spPr>
          <a:xfrm>
            <a:off x="3531701" y="6068611"/>
            <a:ext cx="1095659" cy="255214"/>
          </a:xfrm>
          <a:prstGeom prst="rect">
            <a:avLst/>
          </a:prstGeom>
        </p:spPr>
      </p:pic>
    </p:spTree>
    <p:extLst>
      <p:ext uri="{BB962C8B-B14F-4D97-AF65-F5344CB8AC3E}">
        <p14:creationId xmlns:p14="http://schemas.microsoft.com/office/powerpoint/2010/main" val="419204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5">
                    <a:lumMod val="75000"/>
                  </a:schemeClr>
                </a:solidFill>
              </a:rPr>
              <a:t>From category to dimensions</a:t>
            </a:r>
          </a:p>
        </p:txBody>
      </p:sp>
      <p:sp>
        <p:nvSpPr>
          <p:cNvPr id="5" name="Content Placeholder 2"/>
          <p:cNvSpPr>
            <a:spLocks noGrp="1"/>
          </p:cNvSpPr>
          <p:nvPr>
            <p:ph idx="1"/>
          </p:nvPr>
        </p:nvSpPr>
        <p:spPr>
          <a:xfrm>
            <a:off x="914400" y="1379456"/>
            <a:ext cx="10363200" cy="4627563"/>
          </a:xfrm>
        </p:spPr>
        <p:txBody>
          <a:bodyPr>
            <a:normAutofit/>
          </a:bodyPr>
          <a:lstStyle/>
          <a:p>
            <a:r>
              <a:rPr lang="en-US" sz="2800" dirty="0"/>
              <a:t>No high risk taxon(s) have been found</a:t>
            </a:r>
          </a:p>
          <a:p>
            <a:r>
              <a:rPr lang="en-US" sz="2800" dirty="0"/>
              <a:t>Aggregate risk assessments (and PCL) tap common factors</a:t>
            </a:r>
          </a:p>
          <a:p>
            <a:r>
              <a:rPr lang="en-US" sz="2800" dirty="0">
                <a:solidFill>
                  <a:schemeClr val="accent5"/>
                </a:solidFill>
              </a:rPr>
              <a:t>Unlike categories, dimensions provide direction for intervention</a:t>
            </a:r>
            <a:r>
              <a:rPr lang="en-US" sz="2800" dirty="0"/>
              <a:t> </a:t>
            </a:r>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46207" y="3111581"/>
            <a:ext cx="6489522" cy="4388317"/>
          </a:xfrm>
          <a:prstGeom prst="rect">
            <a:avLst/>
          </a:prstGeom>
        </p:spPr>
      </p:pic>
      <p:sp>
        <p:nvSpPr>
          <p:cNvPr id="34" name="TextBox 33"/>
          <p:cNvSpPr txBox="1"/>
          <p:nvPr/>
        </p:nvSpPr>
        <p:spPr>
          <a:xfrm>
            <a:off x="9210969" y="6317914"/>
            <a:ext cx="2469754" cy="307777"/>
          </a:xfrm>
          <a:prstGeom prst="rect">
            <a:avLst/>
          </a:prstGeom>
          <a:noFill/>
        </p:spPr>
        <p:txBody>
          <a:bodyPr wrap="square" rtlCol="0">
            <a:spAutoFit/>
          </a:bodyPr>
          <a:lstStyle/>
          <a:p>
            <a:r>
              <a:rPr lang="en-US" sz="1400" dirty="0">
                <a:latin typeface="Arial Narrow" panose="020B0606020202030204" pitchFamily="34" charset="0"/>
              </a:rPr>
              <a:t>Walters (2011)</a:t>
            </a:r>
          </a:p>
        </p:txBody>
      </p:sp>
    </p:spTree>
    <p:extLst>
      <p:ext uri="{BB962C8B-B14F-4D97-AF65-F5344CB8AC3E}">
        <p14:creationId xmlns:p14="http://schemas.microsoft.com/office/powerpoint/2010/main" val="16326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75000"/>
                  </a:schemeClr>
                </a:solidFill>
              </a:rPr>
              <a:t>From category to dimensions</a:t>
            </a:r>
          </a:p>
        </p:txBody>
      </p:sp>
      <p:sp>
        <p:nvSpPr>
          <p:cNvPr id="3" name="Text Placeholder 2"/>
          <p:cNvSpPr>
            <a:spLocks noGrp="1"/>
          </p:cNvSpPr>
          <p:nvPr>
            <p:ph type="body" sz="quarter" idx="10"/>
          </p:nvPr>
        </p:nvSpPr>
        <p:spPr/>
        <p:txBody>
          <a:bodyPr>
            <a:normAutofit/>
          </a:bodyPr>
          <a:lstStyle/>
          <a:p>
            <a:r>
              <a:rPr lang="en-US" sz="2400" dirty="0">
                <a:solidFill>
                  <a:schemeClr val="accent5">
                    <a:lumMod val="75000"/>
                  </a:schemeClr>
                </a:solidFill>
              </a:rPr>
              <a:t>Common factors to target in intervention</a:t>
            </a:r>
          </a:p>
        </p:txBody>
      </p:sp>
      <p:sp>
        <p:nvSpPr>
          <p:cNvPr id="4" name="Rounded Rectangle 41"/>
          <p:cNvSpPr/>
          <p:nvPr/>
        </p:nvSpPr>
        <p:spPr>
          <a:xfrm>
            <a:off x="4470005" y="3046275"/>
            <a:ext cx="2848563" cy="2848563"/>
          </a:xfrm>
          <a:prstGeom prst="roundRect">
            <a:avLst/>
          </a:prstGeom>
          <a:solidFill>
            <a:schemeClr val="accent2"/>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 name="Rounded Rectangle 42"/>
          <p:cNvSpPr/>
          <p:nvPr/>
        </p:nvSpPr>
        <p:spPr>
          <a:xfrm>
            <a:off x="4470005" y="2387756"/>
            <a:ext cx="2848563" cy="2848563"/>
          </a:xfrm>
          <a:prstGeom prst="roundRect">
            <a:avLst/>
          </a:prstGeom>
          <a:solidFill>
            <a:schemeClr val="accent4"/>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Rounded Rectangle 43"/>
          <p:cNvSpPr/>
          <p:nvPr/>
        </p:nvSpPr>
        <p:spPr>
          <a:xfrm>
            <a:off x="4470005" y="1729237"/>
            <a:ext cx="2848563" cy="2848563"/>
          </a:xfrm>
          <a:prstGeom prst="roundRect">
            <a:avLst/>
          </a:prstGeom>
          <a:solidFill>
            <a:schemeClr val="accent1"/>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7" name="Picture 6"/>
          <p:cNvPicPr>
            <a:picLocks noChangeAspect="1"/>
          </p:cNvPicPr>
          <p:nvPr/>
        </p:nvPicPr>
        <p:blipFill>
          <a:blip r:embed="rId3"/>
          <a:stretch>
            <a:fillRect/>
          </a:stretch>
        </p:blipFill>
        <p:spPr>
          <a:xfrm>
            <a:off x="4827723" y="2531032"/>
            <a:ext cx="2027032" cy="975414"/>
          </a:xfrm>
          <a:prstGeom prst="rect">
            <a:avLst/>
          </a:prstGeom>
          <a:noFill/>
          <a:ln>
            <a:noFill/>
          </a:ln>
          <a:effectLst/>
          <a:scene3d>
            <a:camera prst="perspectiveRelaxed" fov="2400000">
              <a:rot lat="19626000" lon="960000" rev="19092000"/>
            </a:camera>
            <a:lightRig rig="threePt" dir="t"/>
          </a:scene3d>
          <a:sp3d prstMaterial="matte"/>
        </p:spPr>
      </p:pic>
      <p:sp>
        <p:nvSpPr>
          <p:cNvPr id="8" name="Oval 12"/>
          <p:cNvSpPr>
            <a:spLocks noChangeArrowheads="1"/>
          </p:cNvSpPr>
          <p:nvPr/>
        </p:nvSpPr>
        <p:spPr bwMode="auto">
          <a:xfrm>
            <a:off x="2865741" y="3480199"/>
            <a:ext cx="791464" cy="791464"/>
          </a:xfrm>
          <a:prstGeom prst="ellipse">
            <a:avLst/>
          </a:pr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cxnSp>
        <p:nvCxnSpPr>
          <p:cNvPr id="9" name="Straight Connector 8"/>
          <p:cNvCxnSpPr/>
          <p:nvPr/>
        </p:nvCxnSpPr>
        <p:spPr>
          <a:xfrm flipH="1">
            <a:off x="6774432" y="2388840"/>
            <a:ext cx="1475859"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657206" y="3875931"/>
            <a:ext cx="416197"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38380" y="3354838"/>
            <a:ext cx="2402707" cy="1240596"/>
          </a:xfrm>
          <a:prstGeom prst="rect">
            <a:avLst/>
          </a:prstGeom>
        </p:spPr>
        <p:txBody>
          <a:bodyPr wrap="square" lIns="243840" rIns="243840" bIns="97536">
            <a:spAutoFit/>
          </a:bodyPr>
          <a:lstStyle/>
          <a:p>
            <a:pPr algn="r">
              <a:lnSpc>
                <a:spcPct val="89000"/>
              </a:lnSpc>
            </a:pPr>
            <a:r>
              <a:rPr lang="en-US" sz="2133" dirty="0"/>
              <a:t>Disinhibition</a:t>
            </a:r>
          </a:p>
          <a:p>
            <a:pPr algn="r">
              <a:lnSpc>
                <a:spcPct val="89000"/>
              </a:lnSpc>
            </a:pPr>
            <a:r>
              <a:rPr lang="en-US" sz="1467" dirty="0"/>
              <a:t>Inhibitory control</a:t>
            </a:r>
          </a:p>
          <a:p>
            <a:pPr algn="r">
              <a:lnSpc>
                <a:spcPct val="89000"/>
              </a:lnSpc>
            </a:pPr>
            <a:r>
              <a:rPr lang="en-US" sz="1467" dirty="0"/>
              <a:t>Emotion regulation</a:t>
            </a:r>
          </a:p>
          <a:p>
            <a:pPr algn="r">
              <a:lnSpc>
                <a:spcPct val="89000"/>
              </a:lnSpc>
            </a:pPr>
            <a:r>
              <a:rPr lang="en-US" sz="1467" dirty="0"/>
              <a:t>…</a:t>
            </a:r>
          </a:p>
          <a:p>
            <a:pPr algn="r">
              <a:lnSpc>
                <a:spcPct val="89000"/>
              </a:lnSpc>
            </a:pPr>
            <a:endParaRPr lang="en-US" sz="1467" dirty="0"/>
          </a:p>
        </p:txBody>
      </p:sp>
      <p:cxnSp>
        <p:nvCxnSpPr>
          <p:cNvPr id="12" name="Straight Connector 11"/>
          <p:cNvCxnSpPr/>
          <p:nvPr/>
        </p:nvCxnSpPr>
        <p:spPr>
          <a:xfrm flipH="1">
            <a:off x="7485632" y="4676580"/>
            <a:ext cx="764659"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74729" y="1883520"/>
            <a:ext cx="2543214" cy="1357484"/>
          </a:xfrm>
          <a:prstGeom prst="rect">
            <a:avLst/>
          </a:prstGeom>
        </p:spPr>
        <p:txBody>
          <a:bodyPr wrap="square" lIns="243840" rIns="243840" bIns="97536">
            <a:spAutoFit/>
          </a:bodyPr>
          <a:lstStyle/>
          <a:p>
            <a:pPr>
              <a:lnSpc>
                <a:spcPct val="89000"/>
              </a:lnSpc>
            </a:pPr>
            <a:r>
              <a:rPr lang="en-US" sz="2133" dirty="0"/>
              <a:t>(Socio)emotional deficits</a:t>
            </a:r>
          </a:p>
          <a:p>
            <a:pPr>
              <a:lnSpc>
                <a:spcPct val="89000"/>
              </a:lnSpc>
            </a:pPr>
            <a:r>
              <a:rPr lang="en-US" sz="1467" dirty="0"/>
              <a:t>Fear recognition</a:t>
            </a:r>
          </a:p>
          <a:p>
            <a:pPr>
              <a:lnSpc>
                <a:spcPct val="89000"/>
              </a:lnSpc>
            </a:pPr>
            <a:r>
              <a:rPr lang="en-US" sz="1467" dirty="0"/>
              <a:t>Punishment sensitivity</a:t>
            </a:r>
          </a:p>
          <a:p>
            <a:pPr>
              <a:lnSpc>
                <a:spcPct val="89000"/>
              </a:lnSpc>
            </a:pPr>
            <a:r>
              <a:rPr lang="en-US" sz="1467" dirty="0"/>
              <a:t>…</a:t>
            </a:r>
          </a:p>
        </p:txBody>
      </p:sp>
      <p:sp>
        <p:nvSpPr>
          <p:cNvPr id="14" name="Oval 12"/>
          <p:cNvSpPr>
            <a:spLocks noChangeArrowheads="1"/>
          </p:cNvSpPr>
          <p:nvPr/>
        </p:nvSpPr>
        <p:spPr bwMode="auto">
          <a:xfrm>
            <a:off x="7894303" y="1993108"/>
            <a:ext cx="791464" cy="791464"/>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 name="Oval 12"/>
          <p:cNvSpPr>
            <a:spLocks noChangeArrowheads="1"/>
          </p:cNvSpPr>
          <p:nvPr/>
        </p:nvSpPr>
        <p:spPr bwMode="auto">
          <a:xfrm>
            <a:off x="7894303" y="4268442"/>
            <a:ext cx="791464" cy="791464"/>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16" name="Rectangle 15"/>
          <p:cNvSpPr/>
          <p:nvPr/>
        </p:nvSpPr>
        <p:spPr>
          <a:xfrm>
            <a:off x="8674728" y="4167638"/>
            <a:ext cx="2543215" cy="1605568"/>
          </a:xfrm>
          <a:prstGeom prst="rect">
            <a:avLst/>
          </a:prstGeom>
        </p:spPr>
        <p:txBody>
          <a:bodyPr wrap="square" lIns="243840" rIns="243840" bIns="97536">
            <a:spAutoFit/>
          </a:bodyPr>
          <a:lstStyle/>
          <a:p>
            <a:pPr>
              <a:lnSpc>
                <a:spcPct val="89000"/>
              </a:lnSpc>
            </a:pPr>
            <a:r>
              <a:rPr lang="en-US" sz="2133" dirty="0"/>
              <a:t>Developmental/contextual</a:t>
            </a:r>
          </a:p>
          <a:p>
            <a:pPr>
              <a:lnSpc>
                <a:spcPct val="89000"/>
              </a:lnSpc>
            </a:pPr>
            <a:r>
              <a:rPr lang="en-US" sz="1600" dirty="0"/>
              <a:t>Stimulation seeking</a:t>
            </a:r>
          </a:p>
          <a:p>
            <a:pPr>
              <a:lnSpc>
                <a:spcPct val="89000"/>
              </a:lnSpc>
            </a:pPr>
            <a:r>
              <a:rPr lang="en-US" sz="1600" dirty="0"/>
              <a:t>Peer delinquency</a:t>
            </a:r>
          </a:p>
          <a:p>
            <a:pPr>
              <a:lnSpc>
                <a:spcPct val="89000"/>
              </a:lnSpc>
            </a:pPr>
            <a:r>
              <a:rPr lang="en-US" sz="1600" dirty="0"/>
              <a:t>Suboptimal caregiving</a:t>
            </a:r>
          </a:p>
          <a:p>
            <a:pPr>
              <a:lnSpc>
                <a:spcPct val="89000"/>
              </a:lnSpc>
            </a:pPr>
            <a:r>
              <a:rPr lang="en-US" sz="1600" dirty="0"/>
              <a:t>…</a:t>
            </a:r>
          </a:p>
        </p:txBody>
      </p:sp>
      <p:sp>
        <p:nvSpPr>
          <p:cNvPr id="17" name="Oval 12"/>
          <p:cNvSpPr>
            <a:spLocks noChangeArrowheads="1"/>
          </p:cNvSpPr>
          <p:nvPr/>
        </p:nvSpPr>
        <p:spPr bwMode="auto">
          <a:xfrm>
            <a:off x="2865742" y="3480199"/>
            <a:ext cx="791464" cy="791464"/>
          </a:xfrm>
          <a:prstGeom prst="ellipse">
            <a:avLst/>
          </a:pr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 name="Freeform 113"/>
          <p:cNvSpPr>
            <a:spLocks noEditPoints="1"/>
          </p:cNvSpPr>
          <p:nvPr/>
        </p:nvSpPr>
        <p:spPr bwMode="auto">
          <a:xfrm>
            <a:off x="2949372" y="3586785"/>
            <a:ext cx="600508" cy="586676"/>
          </a:xfrm>
          <a:custGeom>
            <a:avLst/>
            <a:gdLst>
              <a:gd name="T0" fmla="*/ 530 w 582"/>
              <a:gd name="T1" fmla="*/ 0 h 569"/>
              <a:gd name="T2" fmla="*/ 237 w 582"/>
              <a:gd name="T3" fmla="*/ 196 h 569"/>
              <a:gd name="T4" fmla="*/ 44 w 582"/>
              <a:gd name="T5" fmla="*/ 285 h 569"/>
              <a:gd name="T6" fmla="*/ 52 w 582"/>
              <a:gd name="T7" fmla="*/ 295 h 569"/>
              <a:gd name="T8" fmla="*/ 138 w 582"/>
              <a:gd name="T9" fmla="*/ 305 h 569"/>
              <a:gd name="T10" fmla="*/ 109 w 582"/>
              <a:gd name="T11" fmla="*/ 362 h 569"/>
              <a:gd name="T12" fmla="*/ 197 w 582"/>
              <a:gd name="T13" fmla="*/ 466 h 569"/>
              <a:gd name="T14" fmla="*/ 238 w 582"/>
              <a:gd name="T15" fmla="*/ 432 h 569"/>
              <a:gd name="T16" fmla="*/ 265 w 582"/>
              <a:gd name="T17" fmla="*/ 432 h 569"/>
              <a:gd name="T18" fmla="*/ 275 w 582"/>
              <a:gd name="T19" fmla="*/ 518 h 569"/>
              <a:gd name="T20" fmla="*/ 282 w 582"/>
              <a:gd name="T21" fmla="*/ 527 h 569"/>
              <a:gd name="T22" fmla="*/ 366 w 582"/>
              <a:gd name="T23" fmla="*/ 454 h 569"/>
              <a:gd name="T24" fmla="*/ 481 w 582"/>
              <a:gd name="T25" fmla="*/ 235 h 569"/>
              <a:gd name="T26" fmla="*/ 63 w 582"/>
              <a:gd name="T27" fmla="*/ 278 h 569"/>
              <a:gd name="T28" fmla="*/ 225 w 582"/>
              <a:gd name="T29" fmla="*/ 210 h 569"/>
              <a:gd name="T30" fmla="*/ 63 w 582"/>
              <a:gd name="T31" fmla="*/ 278 h 569"/>
              <a:gd name="T32" fmla="*/ 149 w 582"/>
              <a:gd name="T33" fmla="*/ 421 h 569"/>
              <a:gd name="T34" fmla="*/ 145 w 582"/>
              <a:gd name="T35" fmla="*/ 345 h 569"/>
              <a:gd name="T36" fmla="*/ 225 w 582"/>
              <a:gd name="T37" fmla="*/ 425 h 569"/>
              <a:gd name="T38" fmla="*/ 353 w 582"/>
              <a:gd name="T39" fmla="*/ 449 h 569"/>
              <a:gd name="T40" fmla="*/ 285 w 582"/>
              <a:gd name="T41" fmla="*/ 414 h 569"/>
              <a:gd name="T42" fmla="*/ 353 w 582"/>
              <a:gd name="T43" fmla="*/ 449 h 569"/>
              <a:gd name="T44" fmla="*/ 271 w 582"/>
              <a:gd name="T45" fmla="*/ 407 h 569"/>
              <a:gd name="T46" fmla="*/ 254 w 582"/>
              <a:gd name="T47" fmla="*/ 422 h 569"/>
              <a:gd name="T48" fmla="*/ 149 w 582"/>
              <a:gd name="T49" fmla="*/ 314 h 569"/>
              <a:gd name="T50" fmla="*/ 163 w 582"/>
              <a:gd name="T51" fmla="*/ 298 h 569"/>
              <a:gd name="T52" fmla="*/ 530 w 582"/>
              <a:gd name="T53" fmla="*/ 14 h 569"/>
              <a:gd name="T54" fmla="*/ 472 w 582"/>
              <a:gd name="T55" fmla="*/ 225 h 569"/>
              <a:gd name="T56" fmla="*/ 396 w 582"/>
              <a:gd name="T57" fmla="*/ 126 h 569"/>
              <a:gd name="T58" fmla="*/ 363 w 582"/>
              <a:gd name="T59" fmla="*/ 207 h 569"/>
              <a:gd name="T60" fmla="*/ 430 w 582"/>
              <a:gd name="T61" fmla="*/ 207 h 569"/>
              <a:gd name="T62" fmla="*/ 396 w 582"/>
              <a:gd name="T63" fmla="*/ 126 h 569"/>
              <a:gd name="T64" fmla="*/ 396 w 582"/>
              <a:gd name="T65" fmla="*/ 207 h 569"/>
              <a:gd name="T66" fmla="*/ 373 w 582"/>
              <a:gd name="T67" fmla="*/ 150 h 569"/>
              <a:gd name="T68" fmla="*/ 420 w 582"/>
              <a:gd name="T69" fmla="*/ 150 h 569"/>
              <a:gd name="T70" fmla="*/ 149 w 582"/>
              <a:gd name="T71" fmla="*/ 468 h 569"/>
              <a:gd name="T72" fmla="*/ 53 w 582"/>
              <a:gd name="T73" fmla="*/ 560 h 569"/>
              <a:gd name="T74" fmla="*/ 8 w 582"/>
              <a:gd name="T75" fmla="*/ 569 h 569"/>
              <a:gd name="T76" fmla="*/ 1 w 582"/>
              <a:gd name="T77" fmla="*/ 560 h 569"/>
              <a:gd name="T78" fmla="*/ 38 w 582"/>
              <a:gd name="T79" fmla="*/ 442 h 569"/>
              <a:gd name="T80" fmla="*/ 107 w 582"/>
              <a:gd name="T81" fmla="*/ 430 h 569"/>
              <a:gd name="T82" fmla="*/ 48 w 582"/>
              <a:gd name="T83" fmla="*/ 452 h 569"/>
              <a:gd name="T84" fmla="*/ 18 w 582"/>
              <a:gd name="T85" fmla="*/ 552 h 569"/>
              <a:gd name="T86" fmla="*/ 118 w 582"/>
              <a:gd name="T87" fmla="*/ 522 h 569"/>
              <a:gd name="T88" fmla="*/ 140 w 582"/>
              <a:gd name="T89" fmla="*/ 46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569">
                <a:moveTo>
                  <a:pt x="562" y="8"/>
                </a:moveTo>
                <a:cubicBezTo>
                  <a:pt x="556" y="3"/>
                  <a:pt x="546" y="0"/>
                  <a:pt x="530" y="0"/>
                </a:cubicBezTo>
                <a:cubicBezTo>
                  <a:pt x="493" y="0"/>
                  <a:pt x="405" y="19"/>
                  <a:pt x="335" y="89"/>
                </a:cubicBezTo>
                <a:cubicBezTo>
                  <a:pt x="237" y="196"/>
                  <a:pt x="237" y="196"/>
                  <a:pt x="237" y="196"/>
                </a:cubicBezTo>
                <a:cubicBezTo>
                  <a:pt x="221" y="195"/>
                  <a:pt x="153" y="191"/>
                  <a:pt x="117" y="205"/>
                </a:cubicBezTo>
                <a:cubicBezTo>
                  <a:pt x="74" y="220"/>
                  <a:pt x="45" y="283"/>
                  <a:pt x="44" y="285"/>
                </a:cubicBezTo>
                <a:cubicBezTo>
                  <a:pt x="42" y="288"/>
                  <a:pt x="43" y="291"/>
                  <a:pt x="45" y="293"/>
                </a:cubicBezTo>
                <a:cubicBezTo>
                  <a:pt x="46" y="295"/>
                  <a:pt x="49" y="296"/>
                  <a:pt x="52" y="295"/>
                </a:cubicBezTo>
                <a:cubicBezTo>
                  <a:pt x="90" y="283"/>
                  <a:pt x="128" y="292"/>
                  <a:pt x="145" y="297"/>
                </a:cubicBezTo>
                <a:cubicBezTo>
                  <a:pt x="138" y="305"/>
                  <a:pt x="138" y="305"/>
                  <a:pt x="138" y="305"/>
                </a:cubicBezTo>
                <a:cubicBezTo>
                  <a:pt x="133" y="311"/>
                  <a:pt x="134" y="321"/>
                  <a:pt x="138" y="332"/>
                </a:cubicBezTo>
                <a:cubicBezTo>
                  <a:pt x="109" y="362"/>
                  <a:pt x="109" y="362"/>
                  <a:pt x="109" y="362"/>
                </a:cubicBezTo>
                <a:cubicBezTo>
                  <a:pt x="96" y="376"/>
                  <a:pt x="115" y="407"/>
                  <a:pt x="139" y="431"/>
                </a:cubicBezTo>
                <a:cubicBezTo>
                  <a:pt x="158" y="449"/>
                  <a:pt x="181" y="466"/>
                  <a:pt x="197" y="466"/>
                </a:cubicBezTo>
                <a:cubicBezTo>
                  <a:pt x="201" y="466"/>
                  <a:pt x="205" y="464"/>
                  <a:pt x="208" y="461"/>
                </a:cubicBezTo>
                <a:cubicBezTo>
                  <a:pt x="238" y="432"/>
                  <a:pt x="238" y="432"/>
                  <a:pt x="238" y="432"/>
                </a:cubicBezTo>
                <a:cubicBezTo>
                  <a:pt x="244" y="434"/>
                  <a:pt x="250" y="436"/>
                  <a:pt x="254" y="436"/>
                </a:cubicBezTo>
                <a:cubicBezTo>
                  <a:pt x="260" y="436"/>
                  <a:pt x="263" y="433"/>
                  <a:pt x="265" y="432"/>
                </a:cubicBezTo>
                <a:cubicBezTo>
                  <a:pt x="274" y="424"/>
                  <a:pt x="274" y="424"/>
                  <a:pt x="274" y="424"/>
                </a:cubicBezTo>
                <a:cubicBezTo>
                  <a:pt x="279" y="442"/>
                  <a:pt x="287" y="480"/>
                  <a:pt x="275" y="518"/>
                </a:cubicBezTo>
                <a:cubicBezTo>
                  <a:pt x="275" y="521"/>
                  <a:pt x="275" y="524"/>
                  <a:pt x="277" y="526"/>
                </a:cubicBezTo>
                <a:cubicBezTo>
                  <a:pt x="279" y="527"/>
                  <a:pt x="280" y="527"/>
                  <a:pt x="282" y="527"/>
                </a:cubicBezTo>
                <a:cubicBezTo>
                  <a:pt x="283" y="527"/>
                  <a:pt x="284" y="527"/>
                  <a:pt x="285" y="527"/>
                </a:cubicBezTo>
                <a:cubicBezTo>
                  <a:pt x="288" y="526"/>
                  <a:pt x="350" y="496"/>
                  <a:pt x="366" y="454"/>
                </a:cubicBezTo>
                <a:cubicBezTo>
                  <a:pt x="379" y="417"/>
                  <a:pt x="375" y="349"/>
                  <a:pt x="374" y="333"/>
                </a:cubicBezTo>
                <a:cubicBezTo>
                  <a:pt x="481" y="235"/>
                  <a:pt x="481" y="235"/>
                  <a:pt x="481" y="235"/>
                </a:cubicBezTo>
                <a:cubicBezTo>
                  <a:pt x="565" y="151"/>
                  <a:pt x="582" y="28"/>
                  <a:pt x="562" y="8"/>
                </a:cubicBezTo>
                <a:close/>
                <a:moveTo>
                  <a:pt x="63" y="278"/>
                </a:moveTo>
                <a:cubicBezTo>
                  <a:pt x="74" y="259"/>
                  <a:pt x="95" y="227"/>
                  <a:pt x="121" y="218"/>
                </a:cubicBezTo>
                <a:cubicBezTo>
                  <a:pt x="150" y="207"/>
                  <a:pt x="200" y="208"/>
                  <a:pt x="225" y="210"/>
                </a:cubicBezTo>
                <a:cubicBezTo>
                  <a:pt x="156" y="286"/>
                  <a:pt x="156" y="286"/>
                  <a:pt x="156" y="286"/>
                </a:cubicBezTo>
                <a:cubicBezTo>
                  <a:pt x="143" y="281"/>
                  <a:pt x="105" y="270"/>
                  <a:pt x="63" y="278"/>
                </a:cubicBezTo>
                <a:close/>
                <a:moveTo>
                  <a:pt x="199" y="451"/>
                </a:moveTo>
                <a:cubicBezTo>
                  <a:pt x="195" y="454"/>
                  <a:pt x="174" y="446"/>
                  <a:pt x="149" y="421"/>
                </a:cubicBezTo>
                <a:cubicBezTo>
                  <a:pt x="124" y="396"/>
                  <a:pt x="116" y="375"/>
                  <a:pt x="119" y="372"/>
                </a:cubicBezTo>
                <a:cubicBezTo>
                  <a:pt x="145" y="345"/>
                  <a:pt x="145" y="345"/>
                  <a:pt x="145" y="345"/>
                </a:cubicBezTo>
                <a:cubicBezTo>
                  <a:pt x="155" y="361"/>
                  <a:pt x="169" y="377"/>
                  <a:pt x="181" y="389"/>
                </a:cubicBezTo>
                <a:cubicBezTo>
                  <a:pt x="196" y="404"/>
                  <a:pt x="212" y="417"/>
                  <a:pt x="225" y="425"/>
                </a:cubicBezTo>
                <a:lnTo>
                  <a:pt x="199" y="451"/>
                </a:lnTo>
                <a:close/>
                <a:moveTo>
                  <a:pt x="353" y="449"/>
                </a:moveTo>
                <a:cubicBezTo>
                  <a:pt x="343" y="475"/>
                  <a:pt x="311" y="496"/>
                  <a:pt x="293" y="507"/>
                </a:cubicBezTo>
                <a:cubicBezTo>
                  <a:pt x="301" y="465"/>
                  <a:pt x="290" y="427"/>
                  <a:pt x="285" y="414"/>
                </a:cubicBezTo>
                <a:cubicBezTo>
                  <a:pt x="361" y="345"/>
                  <a:pt x="361" y="345"/>
                  <a:pt x="361" y="345"/>
                </a:cubicBezTo>
                <a:cubicBezTo>
                  <a:pt x="362" y="370"/>
                  <a:pt x="363" y="421"/>
                  <a:pt x="353" y="449"/>
                </a:cubicBezTo>
                <a:close/>
                <a:moveTo>
                  <a:pt x="273" y="406"/>
                </a:moveTo>
                <a:cubicBezTo>
                  <a:pt x="272" y="406"/>
                  <a:pt x="272" y="407"/>
                  <a:pt x="271" y="407"/>
                </a:cubicBezTo>
                <a:cubicBezTo>
                  <a:pt x="256" y="421"/>
                  <a:pt x="256" y="421"/>
                  <a:pt x="256" y="421"/>
                </a:cubicBezTo>
                <a:cubicBezTo>
                  <a:pt x="256" y="421"/>
                  <a:pt x="255" y="422"/>
                  <a:pt x="254" y="422"/>
                </a:cubicBezTo>
                <a:cubicBezTo>
                  <a:pt x="244" y="422"/>
                  <a:pt x="219" y="407"/>
                  <a:pt x="191" y="379"/>
                </a:cubicBezTo>
                <a:cubicBezTo>
                  <a:pt x="158" y="346"/>
                  <a:pt x="146" y="319"/>
                  <a:pt x="149" y="314"/>
                </a:cubicBezTo>
                <a:cubicBezTo>
                  <a:pt x="162" y="299"/>
                  <a:pt x="162" y="299"/>
                  <a:pt x="162" y="299"/>
                </a:cubicBezTo>
                <a:cubicBezTo>
                  <a:pt x="163" y="299"/>
                  <a:pt x="163" y="299"/>
                  <a:pt x="163" y="298"/>
                </a:cubicBezTo>
                <a:cubicBezTo>
                  <a:pt x="345" y="98"/>
                  <a:pt x="345" y="98"/>
                  <a:pt x="345" y="98"/>
                </a:cubicBezTo>
                <a:cubicBezTo>
                  <a:pt x="407" y="37"/>
                  <a:pt x="490" y="14"/>
                  <a:pt x="530" y="14"/>
                </a:cubicBezTo>
                <a:cubicBezTo>
                  <a:pt x="544" y="14"/>
                  <a:pt x="550" y="17"/>
                  <a:pt x="552" y="18"/>
                </a:cubicBezTo>
                <a:cubicBezTo>
                  <a:pt x="565" y="31"/>
                  <a:pt x="552" y="144"/>
                  <a:pt x="472" y="225"/>
                </a:cubicBezTo>
                <a:lnTo>
                  <a:pt x="273" y="406"/>
                </a:lnTo>
                <a:close/>
                <a:moveTo>
                  <a:pt x="396" y="126"/>
                </a:moveTo>
                <a:cubicBezTo>
                  <a:pt x="384" y="126"/>
                  <a:pt x="372" y="131"/>
                  <a:pt x="363" y="140"/>
                </a:cubicBezTo>
                <a:cubicBezTo>
                  <a:pt x="344" y="158"/>
                  <a:pt x="344" y="189"/>
                  <a:pt x="363" y="207"/>
                </a:cubicBezTo>
                <a:cubicBezTo>
                  <a:pt x="372" y="216"/>
                  <a:pt x="384" y="221"/>
                  <a:pt x="396" y="221"/>
                </a:cubicBezTo>
                <a:cubicBezTo>
                  <a:pt x="409" y="221"/>
                  <a:pt x="421" y="216"/>
                  <a:pt x="430" y="207"/>
                </a:cubicBezTo>
                <a:cubicBezTo>
                  <a:pt x="449" y="189"/>
                  <a:pt x="449" y="158"/>
                  <a:pt x="430" y="140"/>
                </a:cubicBezTo>
                <a:cubicBezTo>
                  <a:pt x="421" y="131"/>
                  <a:pt x="409" y="126"/>
                  <a:pt x="396" y="126"/>
                </a:cubicBezTo>
                <a:close/>
                <a:moveTo>
                  <a:pt x="420" y="197"/>
                </a:moveTo>
                <a:cubicBezTo>
                  <a:pt x="414" y="204"/>
                  <a:pt x="405" y="207"/>
                  <a:pt x="396" y="207"/>
                </a:cubicBezTo>
                <a:cubicBezTo>
                  <a:pt x="387" y="207"/>
                  <a:pt x="379" y="204"/>
                  <a:pt x="373" y="197"/>
                </a:cubicBezTo>
                <a:cubicBezTo>
                  <a:pt x="359" y="184"/>
                  <a:pt x="359" y="163"/>
                  <a:pt x="373" y="150"/>
                </a:cubicBezTo>
                <a:cubicBezTo>
                  <a:pt x="379" y="143"/>
                  <a:pt x="387" y="140"/>
                  <a:pt x="396" y="140"/>
                </a:cubicBezTo>
                <a:cubicBezTo>
                  <a:pt x="405" y="140"/>
                  <a:pt x="414" y="143"/>
                  <a:pt x="420" y="150"/>
                </a:cubicBezTo>
                <a:cubicBezTo>
                  <a:pt x="433" y="163"/>
                  <a:pt x="433" y="184"/>
                  <a:pt x="420" y="197"/>
                </a:cubicBezTo>
                <a:close/>
                <a:moveTo>
                  <a:pt x="149" y="468"/>
                </a:moveTo>
                <a:cubicBezTo>
                  <a:pt x="154" y="490"/>
                  <a:pt x="147" y="513"/>
                  <a:pt x="128" y="532"/>
                </a:cubicBezTo>
                <a:cubicBezTo>
                  <a:pt x="108" y="552"/>
                  <a:pt x="80" y="556"/>
                  <a:pt x="53" y="560"/>
                </a:cubicBezTo>
                <a:cubicBezTo>
                  <a:pt x="38" y="562"/>
                  <a:pt x="23" y="564"/>
                  <a:pt x="10" y="569"/>
                </a:cubicBezTo>
                <a:cubicBezTo>
                  <a:pt x="9" y="569"/>
                  <a:pt x="9" y="569"/>
                  <a:pt x="8" y="569"/>
                </a:cubicBezTo>
                <a:cubicBezTo>
                  <a:pt x="6" y="569"/>
                  <a:pt x="4" y="569"/>
                  <a:pt x="3" y="567"/>
                </a:cubicBezTo>
                <a:cubicBezTo>
                  <a:pt x="1" y="566"/>
                  <a:pt x="0" y="563"/>
                  <a:pt x="1" y="560"/>
                </a:cubicBezTo>
                <a:cubicBezTo>
                  <a:pt x="4" y="549"/>
                  <a:pt x="6" y="536"/>
                  <a:pt x="8" y="523"/>
                </a:cubicBezTo>
                <a:cubicBezTo>
                  <a:pt x="13" y="494"/>
                  <a:pt x="17" y="463"/>
                  <a:pt x="38" y="442"/>
                </a:cubicBezTo>
                <a:cubicBezTo>
                  <a:pt x="57" y="423"/>
                  <a:pt x="80" y="416"/>
                  <a:pt x="102" y="422"/>
                </a:cubicBezTo>
                <a:cubicBezTo>
                  <a:pt x="105" y="423"/>
                  <a:pt x="108" y="426"/>
                  <a:pt x="107" y="430"/>
                </a:cubicBezTo>
                <a:cubicBezTo>
                  <a:pt x="106" y="434"/>
                  <a:pt x="102" y="436"/>
                  <a:pt x="98" y="435"/>
                </a:cubicBezTo>
                <a:cubicBezTo>
                  <a:pt x="81" y="431"/>
                  <a:pt x="64" y="436"/>
                  <a:pt x="48" y="452"/>
                </a:cubicBezTo>
                <a:cubicBezTo>
                  <a:pt x="30" y="470"/>
                  <a:pt x="26" y="498"/>
                  <a:pt x="22" y="525"/>
                </a:cubicBezTo>
                <a:cubicBezTo>
                  <a:pt x="21" y="534"/>
                  <a:pt x="19" y="543"/>
                  <a:pt x="18" y="552"/>
                </a:cubicBezTo>
                <a:cubicBezTo>
                  <a:pt x="29" y="549"/>
                  <a:pt x="40" y="547"/>
                  <a:pt x="51" y="546"/>
                </a:cubicBezTo>
                <a:cubicBezTo>
                  <a:pt x="77" y="542"/>
                  <a:pt x="101" y="538"/>
                  <a:pt x="118" y="522"/>
                </a:cubicBezTo>
                <a:cubicBezTo>
                  <a:pt x="134" y="506"/>
                  <a:pt x="140" y="489"/>
                  <a:pt x="135" y="472"/>
                </a:cubicBezTo>
                <a:cubicBezTo>
                  <a:pt x="134" y="468"/>
                  <a:pt x="136" y="464"/>
                  <a:pt x="140" y="463"/>
                </a:cubicBezTo>
                <a:cubicBezTo>
                  <a:pt x="144" y="462"/>
                  <a:pt x="148" y="465"/>
                  <a:pt x="149" y="4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35"/>
          <p:cNvSpPr>
            <a:spLocks noEditPoints="1"/>
          </p:cNvSpPr>
          <p:nvPr/>
        </p:nvSpPr>
        <p:spPr bwMode="auto">
          <a:xfrm>
            <a:off x="7887363" y="2166667"/>
            <a:ext cx="812052" cy="389189"/>
          </a:xfrm>
          <a:custGeom>
            <a:avLst/>
            <a:gdLst>
              <a:gd name="T0" fmla="*/ 439 w 528"/>
              <a:gd name="T1" fmla="*/ 140 h 253"/>
              <a:gd name="T2" fmla="*/ 403 w 528"/>
              <a:gd name="T3" fmla="*/ 0 h 253"/>
              <a:gd name="T4" fmla="*/ 368 w 528"/>
              <a:gd name="T5" fmla="*/ 141 h 253"/>
              <a:gd name="T6" fmla="*/ 278 w 528"/>
              <a:gd name="T7" fmla="*/ 248 h 253"/>
              <a:gd name="T8" fmla="*/ 523 w 528"/>
              <a:gd name="T9" fmla="*/ 253 h 253"/>
              <a:gd name="T10" fmla="*/ 460 w 528"/>
              <a:gd name="T11" fmla="*/ 186 h 253"/>
              <a:gd name="T12" fmla="*/ 403 w 528"/>
              <a:gd name="T13" fmla="*/ 10 h 253"/>
              <a:gd name="T14" fmla="*/ 403 w 528"/>
              <a:gd name="T15" fmla="*/ 148 h 253"/>
              <a:gd name="T16" fmla="*/ 288 w 528"/>
              <a:gd name="T17" fmla="*/ 243 h 253"/>
              <a:gd name="T18" fmla="*/ 350 w 528"/>
              <a:gd name="T19" fmla="*/ 195 h 253"/>
              <a:gd name="T20" fmla="*/ 403 w 528"/>
              <a:gd name="T21" fmla="*/ 157 h 253"/>
              <a:gd name="T22" fmla="*/ 457 w 528"/>
              <a:gd name="T23" fmla="*/ 195 h 253"/>
              <a:gd name="T24" fmla="*/ 518 w 528"/>
              <a:gd name="T25" fmla="*/ 243 h 253"/>
              <a:gd name="T26" fmla="*/ 319 w 528"/>
              <a:gd name="T27" fmla="*/ 94 h 253"/>
              <a:gd name="T28" fmla="*/ 334 w 528"/>
              <a:gd name="T29" fmla="*/ 79 h 253"/>
              <a:gd name="T30" fmla="*/ 319 w 528"/>
              <a:gd name="T31" fmla="*/ 64 h 253"/>
              <a:gd name="T32" fmla="*/ 304 w 528"/>
              <a:gd name="T33" fmla="*/ 79 h 253"/>
              <a:gd name="T34" fmla="*/ 319 w 528"/>
              <a:gd name="T35" fmla="*/ 94 h 253"/>
              <a:gd name="T36" fmla="*/ 319 w 528"/>
              <a:gd name="T37" fmla="*/ 73 h 253"/>
              <a:gd name="T38" fmla="*/ 325 w 528"/>
              <a:gd name="T39" fmla="*/ 79 h 253"/>
              <a:gd name="T40" fmla="*/ 315 w 528"/>
              <a:gd name="T41" fmla="*/ 83 h 253"/>
              <a:gd name="T42" fmla="*/ 315 w 528"/>
              <a:gd name="T43" fmla="*/ 75 h 253"/>
              <a:gd name="T44" fmla="*/ 160 w 528"/>
              <a:gd name="T45" fmla="*/ 140 h 253"/>
              <a:gd name="T46" fmla="*/ 124 w 528"/>
              <a:gd name="T47" fmla="*/ 0 h 253"/>
              <a:gd name="T48" fmla="*/ 89 w 528"/>
              <a:gd name="T49" fmla="*/ 141 h 253"/>
              <a:gd name="T50" fmla="*/ 0 w 528"/>
              <a:gd name="T51" fmla="*/ 248 h 253"/>
              <a:gd name="T52" fmla="*/ 244 w 528"/>
              <a:gd name="T53" fmla="*/ 253 h 253"/>
              <a:gd name="T54" fmla="*/ 181 w 528"/>
              <a:gd name="T55" fmla="*/ 186 h 253"/>
              <a:gd name="T56" fmla="*/ 124 w 528"/>
              <a:gd name="T57" fmla="*/ 10 h 253"/>
              <a:gd name="T58" fmla="*/ 124 w 528"/>
              <a:gd name="T59" fmla="*/ 148 h 253"/>
              <a:gd name="T60" fmla="*/ 9 w 528"/>
              <a:gd name="T61" fmla="*/ 243 h 253"/>
              <a:gd name="T62" fmla="*/ 72 w 528"/>
              <a:gd name="T63" fmla="*/ 195 h 253"/>
              <a:gd name="T64" fmla="*/ 124 w 528"/>
              <a:gd name="T65" fmla="*/ 157 h 253"/>
              <a:gd name="T66" fmla="*/ 179 w 528"/>
              <a:gd name="T67" fmla="*/ 195 h 253"/>
              <a:gd name="T68" fmla="*/ 239 w 528"/>
              <a:gd name="T69" fmla="*/ 243 h 253"/>
              <a:gd name="T70" fmla="*/ 297 w 528"/>
              <a:gd name="T71" fmla="*/ 79 h 253"/>
              <a:gd name="T72" fmla="*/ 267 w 528"/>
              <a:gd name="T73" fmla="*/ 79 h 253"/>
              <a:gd name="T74" fmla="*/ 297 w 528"/>
              <a:gd name="T75" fmla="*/ 79 h 253"/>
              <a:gd name="T76" fmla="*/ 282 w 528"/>
              <a:gd name="T77" fmla="*/ 73 h 253"/>
              <a:gd name="T78" fmla="*/ 282 w 528"/>
              <a:gd name="T79" fmla="*/ 84 h 253"/>
              <a:gd name="T80" fmla="*/ 245 w 528"/>
              <a:gd name="T81" fmla="*/ 63 h 253"/>
              <a:gd name="T82" fmla="*/ 245 w 528"/>
              <a:gd name="T83" fmla="*/ 94 h 253"/>
              <a:gd name="T84" fmla="*/ 245 w 528"/>
              <a:gd name="T85" fmla="*/ 63 h 253"/>
              <a:gd name="T86" fmla="*/ 239 w 528"/>
              <a:gd name="T87" fmla="*/ 79 h 253"/>
              <a:gd name="T88" fmla="*/ 251 w 528"/>
              <a:gd name="T89" fmla="*/ 79 h 253"/>
              <a:gd name="T90" fmla="*/ 208 w 528"/>
              <a:gd name="T91" fmla="*/ 94 h 253"/>
              <a:gd name="T92" fmla="*/ 223 w 528"/>
              <a:gd name="T93" fmla="*/ 79 h 253"/>
              <a:gd name="T94" fmla="*/ 208 w 528"/>
              <a:gd name="T95" fmla="*/ 64 h 253"/>
              <a:gd name="T96" fmla="*/ 193 w 528"/>
              <a:gd name="T97" fmla="*/ 79 h 253"/>
              <a:gd name="T98" fmla="*/ 208 w 528"/>
              <a:gd name="T99" fmla="*/ 94 h 253"/>
              <a:gd name="T100" fmla="*/ 208 w 528"/>
              <a:gd name="T101" fmla="*/ 73 h 253"/>
              <a:gd name="T102" fmla="*/ 214 w 528"/>
              <a:gd name="T103" fmla="*/ 79 h 253"/>
              <a:gd name="T104" fmla="*/ 204 w 528"/>
              <a:gd name="T105" fmla="*/ 83 h 253"/>
              <a:gd name="T106" fmla="*/ 204 w 528"/>
              <a:gd name="T107" fmla="*/ 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253">
                <a:moveTo>
                  <a:pt x="460" y="186"/>
                </a:moveTo>
                <a:cubicBezTo>
                  <a:pt x="444" y="182"/>
                  <a:pt x="439" y="156"/>
                  <a:pt x="439" y="140"/>
                </a:cubicBezTo>
                <a:cubicBezTo>
                  <a:pt x="453" y="126"/>
                  <a:pt x="463" y="103"/>
                  <a:pt x="463" y="79"/>
                </a:cubicBezTo>
                <a:cubicBezTo>
                  <a:pt x="463" y="30"/>
                  <a:pt x="440" y="0"/>
                  <a:pt x="403" y="0"/>
                </a:cubicBezTo>
                <a:cubicBezTo>
                  <a:pt x="366" y="0"/>
                  <a:pt x="343" y="30"/>
                  <a:pt x="343" y="79"/>
                </a:cubicBezTo>
                <a:cubicBezTo>
                  <a:pt x="343" y="103"/>
                  <a:pt x="353" y="126"/>
                  <a:pt x="368" y="141"/>
                </a:cubicBezTo>
                <a:cubicBezTo>
                  <a:pt x="367" y="159"/>
                  <a:pt x="362" y="181"/>
                  <a:pt x="348" y="186"/>
                </a:cubicBezTo>
                <a:cubicBezTo>
                  <a:pt x="302" y="195"/>
                  <a:pt x="278" y="216"/>
                  <a:pt x="278" y="248"/>
                </a:cubicBezTo>
                <a:cubicBezTo>
                  <a:pt x="278" y="251"/>
                  <a:pt x="280" y="253"/>
                  <a:pt x="283" y="253"/>
                </a:cubicBezTo>
                <a:cubicBezTo>
                  <a:pt x="523" y="253"/>
                  <a:pt x="523" y="253"/>
                  <a:pt x="523" y="253"/>
                </a:cubicBezTo>
                <a:cubicBezTo>
                  <a:pt x="525" y="253"/>
                  <a:pt x="528" y="251"/>
                  <a:pt x="528" y="248"/>
                </a:cubicBezTo>
                <a:cubicBezTo>
                  <a:pt x="528" y="217"/>
                  <a:pt x="504" y="195"/>
                  <a:pt x="460" y="186"/>
                </a:cubicBezTo>
                <a:close/>
                <a:moveTo>
                  <a:pt x="352" y="79"/>
                </a:moveTo>
                <a:cubicBezTo>
                  <a:pt x="352" y="45"/>
                  <a:pt x="366" y="10"/>
                  <a:pt x="403" y="10"/>
                </a:cubicBezTo>
                <a:cubicBezTo>
                  <a:pt x="440" y="10"/>
                  <a:pt x="453" y="45"/>
                  <a:pt x="453" y="79"/>
                </a:cubicBezTo>
                <a:cubicBezTo>
                  <a:pt x="453" y="118"/>
                  <a:pt x="427" y="148"/>
                  <a:pt x="403" y="148"/>
                </a:cubicBezTo>
                <a:cubicBezTo>
                  <a:pt x="379" y="148"/>
                  <a:pt x="352" y="118"/>
                  <a:pt x="352" y="79"/>
                </a:cubicBezTo>
                <a:close/>
                <a:moveTo>
                  <a:pt x="288" y="243"/>
                </a:moveTo>
                <a:cubicBezTo>
                  <a:pt x="290" y="219"/>
                  <a:pt x="311" y="202"/>
                  <a:pt x="350" y="195"/>
                </a:cubicBezTo>
                <a:cubicBezTo>
                  <a:pt x="350" y="195"/>
                  <a:pt x="350" y="195"/>
                  <a:pt x="350" y="195"/>
                </a:cubicBezTo>
                <a:cubicBezTo>
                  <a:pt x="367" y="189"/>
                  <a:pt x="375" y="169"/>
                  <a:pt x="377" y="148"/>
                </a:cubicBezTo>
                <a:cubicBezTo>
                  <a:pt x="385" y="154"/>
                  <a:pt x="394" y="157"/>
                  <a:pt x="403" y="157"/>
                </a:cubicBezTo>
                <a:cubicBezTo>
                  <a:pt x="412" y="157"/>
                  <a:pt x="422" y="154"/>
                  <a:pt x="430" y="148"/>
                </a:cubicBezTo>
                <a:cubicBezTo>
                  <a:pt x="433" y="186"/>
                  <a:pt x="453" y="194"/>
                  <a:pt x="457" y="195"/>
                </a:cubicBezTo>
                <a:cubicBezTo>
                  <a:pt x="458" y="195"/>
                  <a:pt x="458" y="195"/>
                  <a:pt x="458" y="195"/>
                </a:cubicBezTo>
                <a:cubicBezTo>
                  <a:pt x="495" y="203"/>
                  <a:pt x="516" y="219"/>
                  <a:pt x="518" y="243"/>
                </a:cubicBezTo>
                <a:lnTo>
                  <a:pt x="288" y="243"/>
                </a:lnTo>
                <a:close/>
                <a:moveTo>
                  <a:pt x="319" y="94"/>
                </a:moveTo>
                <a:cubicBezTo>
                  <a:pt x="323" y="94"/>
                  <a:pt x="327" y="92"/>
                  <a:pt x="330" y="89"/>
                </a:cubicBezTo>
                <a:cubicBezTo>
                  <a:pt x="332" y="86"/>
                  <a:pt x="334" y="83"/>
                  <a:pt x="334" y="79"/>
                </a:cubicBezTo>
                <a:cubicBezTo>
                  <a:pt x="334" y="75"/>
                  <a:pt x="332" y="71"/>
                  <a:pt x="330" y="68"/>
                </a:cubicBezTo>
                <a:cubicBezTo>
                  <a:pt x="327" y="65"/>
                  <a:pt x="323" y="64"/>
                  <a:pt x="319" y="64"/>
                </a:cubicBezTo>
                <a:cubicBezTo>
                  <a:pt x="315" y="64"/>
                  <a:pt x="311" y="65"/>
                  <a:pt x="308" y="68"/>
                </a:cubicBezTo>
                <a:cubicBezTo>
                  <a:pt x="305" y="71"/>
                  <a:pt x="304" y="75"/>
                  <a:pt x="304" y="79"/>
                </a:cubicBezTo>
                <a:cubicBezTo>
                  <a:pt x="304" y="83"/>
                  <a:pt x="305" y="86"/>
                  <a:pt x="308" y="89"/>
                </a:cubicBezTo>
                <a:cubicBezTo>
                  <a:pt x="311" y="92"/>
                  <a:pt x="315" y="94"/>
                  <a:pt x="319" y="94"/>
                </a:cubicBezTo>
                <a:close/>
                <a:moveTo>
                  <a:pt x="315" y="75"/>
                </a:moveTo>
                <a:cubicBezTo>
                  <a:pt x="316" y="74"/>
                  <a:pt x="317" y="73"/>
                  <a:pt x="319" y="73"/>
                </a:cubicBezTo>
                <a:cubicBezTo>
                  <a:pt x="320" y="73"/>
                  <a:pt x="322" y="74"/>
                  <a:pt x="323" y="75"/>
                </a:cubicBezTo>
                <a:cubicBezTo>
                  <a:pt x="324" y="76"/>
                  <a:pt x="325" y="77"/>
                  <a:pt x="325" y="79"/>
                </a:cubicBezTo>
                <a:cubicBezTo>
                  <a:pt x="325" y="80"/>
                  <a:pt x="324" y="82"/>
                  <a:pt x="323" y="83"/>
                </a:cubicBezTo>
                <a:cubicBezTo>
                  <a:pt x="321" y="85"/>
                  <a:pt x="317" y="85"/>
                  <a:pt x="315" y="83"/>
                </a:cubicBezTo>
                <a:cubicBezTo>
                  <a:pt x="314" y="82"/>
                  <a:pt x="313" y="80"/>
                  <a:pt x="313" y="79"/>
                </a:cubicBezTo>
                <a:cubicBezTo>
                  <a:pt x="313" y="77"/>
                  <a:pt x="314" y="76"/>
                  <a:pt x="315" y="75"/>
                </a:cubicBezTo>
                <a:close/>
                <a:moveTo>
                  <a:pt x="181" y="186"/>
                </a:moveTo>
                <a:cubicBezTo>
                  <a:pt x="165" y="182"/>
                  <a:pt x="161" y="156"/>
                  <a:pt x="160" y="140"/>
                </a:cubicBezTo>
                <a:cubicBezTo>
                  <a:pt x="175" y="126"/>
                  <a:pt x="184" y="103"/>
                  <a:pt x="184" y="79"/>
                </a:cubicBezTo>
                <a:cubicBezTo>
                  <a:pt x="184" y="30"/>
                  <a:pt x="161" y="0"/>
                  <a:pt x="124" y="0"/>
                </a:cubicBezTo>
                <a:cubicBezTo>
                  <a:pt x="87" y="0"/>
                  <a:pt x="64" y="30"/>
                  <a:pt x="64" y="79"/>
                </a:cubicBezTo>
                <a:cubicBezTo>
                  <a:pt x="64" y="103"/>
                  <a:pt x="74" y="126"/>
                  <a:pt x="89" y="141"/>
                </a:cubicBezTo>
                <a:cubicBezTo>
                  <a:pt x="89" y="159"/>
                  <a:pt x="83" y="181"/>
                  <a:pt x="69" y="186"/>
                </a:cubicBezTo>
                <a:cubicBezTo>
                  <a:pt x="24" y="195"/>
                  <a:pt x="0" y="216"/>
                  <a:pt x="0" y="248"/>
                </a:cubicBezTo>
                <a:cubicBezTo>
                  <a:pt x="0" y="251"/>
                  <a:pt x="2" y="253"/>
                  <a:pt x="4" y="253"/>
                </a:cubicBezTo>
                <a:cubicBezTo>
                  <a:pt x="244" y="253"/>
                  <a:pt x="244" y="253"/>
                  <a:pt x="244" y="253"/>
                </a:cubicBezTo>
                <a:cubicBezTo>
                  <a:pt x="247" y="253"/>
                  <a:pt x="249" y="251"/>
                  <a:pt x="249" y="248"/>
                </a:cubicBezTo>
                <a:cubicBezTo>
                  <a:pt x="249" y="217"/>
                  <a:pt x="226" y="195"/>
                  <a:pt x="181" y="186"/>
                </a:cubicBezTo>
                <a:close/>
                <a:moveTo>
                  <a:pt x="74" y="79"/>
                </a:moveTo>
                <a:cubicBezTo>
                  <a:pt x="74" y="45"/>
                  <a:pt x="87" y="10"/>
                  <a:pt x="124" y="10"/>
                </a:cubicBezTo>
                <a:cubicBezTo>
                  <a:pt x="161" y="10"/>
                  <a:pt x="175" y="45"/>
                  <a:pt x="175" y="79"/>
                </a:cubicBezTo>
                <a:cubicBezTo>
                  <a:pt x="175" y="118"/>
                  <a:pt x="148" y="148"/>
                  <a:pt x="124" y="148"/>
                </a:cubicBezTo>
                <a:cubicBezTo>
                  <a:pt x="100" y="148"/>
                  <a:pt x="74" y="118"/>
                  <a:pt x="74" y="79"/>
                </a:cubicBezTo>
                <a:close/>
                <a:moveTo>
                  <a:pt x="9" y="243"/>
                </a:moveTo>
                <a:cubicBezTo>
                  <a:pt x="11" y="219"/>
                  <a:pt x="32" y="202"/>
                  <a:pt x="71" y="195"/>
                </a:cubicBezTo>
                <a:cubicBezTo>
                  <a:pt x="71" y="195"/>
                  <a:pt x="71" y="195"/>
                  <a:pt x="72" y="195"/>
                </a:cubicBezTo>
                <a:cubicBezTo>
                  <a:pt x="89" y="189"/>
                  <a:pt x="96" y="169"/>
                  <a:pt x="98" y="148"/>
                </a:cubicBezTo>
                <a:cubicBezTo>
                  <a:pt x="106" y="154"/>
                  <a:pt x="115" y="157"/>
                  <a:pt x="124" y="157"/>
                </a:cubicBezTo>
                <a:cubicBezTo>
                  <a:pt x="134" y="157"/>
                  <a:pt x="143" y="154"/>
                  <a:pt x="151" y="148"/>
                </a:cubicBezTo>
                <a:cubicBezTo>
                  <a:pt x="154" y="186"/>
                  <a:pt x="174" y="194"/>
                  <a:pt x="179" y="195"/>
                </a:cubicBezTo>
                <a:cubicBezTo>
                  <a:pt x="179" y="195"/>
                  <a:pt x="179" y="195"/>
                  <a:pt x="179" y="195"/>
                </a:cubicBezTo>
                <a:cubicBezTo>
                  <a:pt x="217" y="203"/>
                  <a:pt x="237" y="219"/>
                  <a:pt x="239" y="243"/>
                </a:cubicBezTo>
                <a:lnTo>
                  <a:pt x="9" y="243"/>
                </a:lnTo>
                <a:close/>
                <a:moveTo>
                  <a:pt x="297" y="79"/>
                </a:moveTo>
                <a:cubicBezTo>
                  <a:pt x="297" y="70"/>
                  <a:pt x="290" y="63"/>
                  <a:pt x="282" y="63"/>
                </a:cubicBezTo>
                <a:cubicBezTo>
                  <a:pt x="274" y="63"/>
                  <a:pt x="267" y="70"/>
                  <a:pt x="267" y="79"/>
                </a:cubicBezTo>
                <a:cubicBezTo>
                  <a:pt x="267" y="87"/>
                  <a:pt x="274" y="94"/>
                  <a:pt x="282" y="94"/>
                </a:cubicBezTo>
                <a:cubicBezTo>
                  <a:pt x="290" y="94"/>
                  <a:pt x="297" y="87"/>
                  <a:pt x="297" y="79"/>
                </a:cubicBezTo>
                <a:close/>
                <a:moveTo>
                  <a:pt x="276" y="79"/>
                </a:moveTo>
                <a:cubicBezTo>
                  <a:pt x="276" y="75"/>
                  <a:pt x="279" y="73"/>
                  <a:pt x="282" y="73"/>
                </a:cubicBezTo>
                <a:cubicBezTo>
                  <a:pt x="285" y="73"/>
                  <a:pt x="288" y="75"/>
                  <a:pt x="288" y="79"/>
                </a:cubicBezTo>
                <a:cubicBezTo>
                  <a:pt x="288" y="82"/>
                  <a:pt x="285" y="84"/>
                  <a:pt x="282" y="84"/>
                </a:cubicBezTo>
                <a:cubicBezTo>
                  <a:pt x="279" y="84"/>
                  <a:pt x="276" y="82"/>
                  <a:pt x="276" y="79"/>
                </a:cubicBezTo>
                <a:close/>
                <a:moveTo>
                  <a:pt x="245" y="63"/>
                </a:moveTo>
                <a:cubicBezTo>
                  <a:pt x="237" y="63"/>
                  <a:pt x="230" y="70"/>
                  <a:pt x="230" y="79"/>
                </a:cubicBezTo>
                <a:cubicBezTo>
                  <a:pt x="230" y="87"/>
                  <a:pt x="237" y="94"/>
                  <a:pt x="245" y="94"/>
                </a:cubicBezTo>
                <a:cubicBezTo>
                  <a:pt x="253" y="94"/>
                  <a:pt x="260" y="87"/>
                  <a:pt x="260" y="79"/>
                </a:cubicBezTo>
                <a:cubicBezTo>
                  <a:pt x="260" y="70"/>
                  <a:pt x="253" y="63"/>
                  <a:pt x="245" y="63"/>
                </a:cubicBezTo>
                <a:close/>
                <a:moveTo>
                  <a:pt x="245" y="84"/>
                </a:moveTo>
                <a:cubicBezTo>
                  <a:pt x="242" y="84"/>
                  <a:pt x="239" y="82"/>
                  <a:pt x="239" y="79"/>
                </a:cubicBezTo>
                <a:cubicBezTo>
                  <a:pt x="239" y="75"/>
                  <a:pt x="242" y="73"/>
                  <a:pt x="245" y="73"/>
                </a:cubicBezTo>
                <a:cubicBezTo>
                  <a:pt x="248" y="73"/>
                  <a:pt x="251" y="75"/>
                  <a:pt x="251" y="79"/>
                </a:cubicBezTo>
                <a:cubicBezTo>
                  <a:pt x="251" y="82"/>
                  <a:pt x="248" y="84"/>
                  <a:pt x="245" y="84"/>
                </a:cubicBezTo>
                <a:close/>
                <a:moveTo>
                  <a:pt x="208" y="94"/>
                </a:moveTo>
                <a:cubicBezTo>
                  <a:pt x="212" y="94"/>
                  <a:pt x="216" y="92"/>
                  <a:pt x="219" y="89"/>
                </a:cubicBezTo>
                <a:cubicBezTo>
                  <a:pt x="222" y="86"/>
                  <a:pt x="223" y="83"/>
                  <a:pt x="223" y="79"/>
                </a:cubicBezTo>
                <a:cubicBezTo>
                  <a:pt x="223" y="75"/>
                  <a:pt x="222" y="71"/>
                  <a:pt x="219" y="68"/>
                </a:cubicBezTo>
                <a:cubicBezTo>
                  <a:pt x="216" y="65"/>
                  <a:pt x="212" y="64"/>
                  <a:pt x="208" y="64"/>
                </a:cubicBezTo>
                <a:cubicBezTo>
                  <a:pt x="204" y="64"/>
                  <a:pt x="200" y="65"/>
                  <a:pt x="198" y="68"/>
                </a:cubicBezTo>
                <a:cubicBezTo>
                  <a:pt x="195" y="71"/>
                  <a:pt x="193" y="75"/>
                  <a:pt x="193" y="79"/>
                </a:cubicBezTo>
                <a:cubicBezTo>
                  <a:pt x="193" y="83"/>
                  <a:pt x="195" y="87"/>
                  <a:pt x="198" y="89"/>
                </a:cubicBezTo>
                <a:cubicBezTo>
                  <a:pt x="200" y="92"/>
                  <a:pt x="204" y="94"/>
                  <a:pt x="208" y="94"/>
                </a:cubicBezTo>
                <a:close/>
                <a:moveTo>
                  <a:pt x="204" y="75"/>
                </a:moveTo>
                <a:cubicBezTo>
                  <a:pt x="205" y="74"/>
                  <a:pt x="207" y="73"/>
                  <a:pt x="208" y="73"/>
                </a:cubicBezTo>
                <a:cubicBezTo>
                  <a:pt x="210" y="73"/>
                  <a:pt x="211" y="74"/>
                  <a:pt x="212" y="75"/>
                </a:cubicBezTo>
                <a:cubicBezTo>
                  <a:pt x="213" y="76"/>
                  <a:pt x="214" y="77"/>
                  <a:pt x="214" y="79"/>
                </a:cubicBezTo>
                <a:cubicBezTo>
                  <a:pt x="214" y="80"/>
                  <a:pt x="213" y="82"/>
                  <a:pt x="212" y="83"/>
                </a:cubicBezTo>
                <a:cubicBezTo>
                  <a:pt x="210" y="85"/>
                  <a:pt x="206" y="85"/>
                  <a:pt x="204" y="83"/>
                </a:cubicBezTo>
                <a:cubicBezTo>
                  <a:pt x="203" y="82"/>
                  <a:pt x="202" y="80"/>
                  <a:pt x="202" y="79"/>
                </a:cubicBezTo>
                <a:cubicBezTo>
                  <a:pt x="202" y="77"/>
                  <a:pt x="203" y="76"/>
                  <a:pt x="204" y="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91"/>
          <p:cNvSpPr>
            <a:spLocks noEditPoints="1"/>
          </p:cNvSpPr>
          <p:nvPr/>
        </p:nvSpPr>
        <p:spPr bwMode="auto">
          <a:xfrm>
            <a:off x="7999273" y="4383818"/>
            <a:ext cx="581524" cy="585523"/>
          </a:xfrm>
          <a:custGeom>
            <a:avLst/>
            <a:gdLst>
              <a:gd name="T0" fmla="*/ 560 w 563"/>
              <a:gd name="T1" fmla="*/ 276 h 567"/>
              <a:gd name="T2" fmla="*/ 512 w 563"/>
              <a:gd name="T3" fmla="*/ 229 h 567"/>
              <a:gd name="T4" fmla="*/ 512 w 563"/>
              <a:gd name="T5" fmla="*/ 229 h 567"/>
              <a:gd name="T6" fmla="*/ 464 w 563"/>
              <a:gd name="T7" fmla="*/ 180 h 567"/>
              <a:gd name="T8" fmla="*/ 464 w 563"/>
              <a:gd name="T9" fmla="*/ 36 h 567"/>
              <a:gd name="T10" fmla="*/ 457 w 563"/>
              <a:gd name="T11" fmla="*/ 29 h 567"/>
              <a:gd name="T12" fmla="*/ 385 w 563"/>
              <a:gd name="T13" fmla="*/ 29 h 567"/>
              <a:gd name="T14" fmla="*/ 378 w 563"/>
              <a:gd name="T15" fmla="*/ 36 h 567"/>
              <a:gd name="T16" fmla="*/ 378 w 563"/>
              <a:gd name="T17" fmla="*/ 94 h 567"/>
              <a:gd name="T18" fmla="*/ 286 w 563"/>
              <a:gd name="T19" fmla="*/ 2 h 567"/>
              <a:gd name="T20" fmla="*/ 276 w 563"/>
              <a:gd name="T21" fmla="*/ 2 h 567"/>
              <a:gd name="T22" fmla="*/ 50 w 563"/>
              <a:gd name="T23" fmla="*/ 229 h 567"/>
              <a:gd name="T24" fmla="*/ 50 w 563"/>
              <a:gd name="T25" fmla="*/ 229 h 567"/>
              <a:gd name="T26" fmla="*/ 2 w 563"/>
              <a:gd name="T27" fmla="*/ 276 h 567"/>
              <a:gd name="T28" fmla="*/ 2 w 563"/>
              <a:gd name="T29" fmla="*/ 286 h 567"/>
              <a:gd name="T30" fmla="*/ 12 w 563"/>
              <a:gd name="T31" fmla="*/ 286 h 567"/>
              <a:gd name="T32" fmla="*/ 48 w 563"/>
              <a:gd name="T33" fmla="*/ 251 h 567"/>
              <a:gd name="T34" fmla="*/ 48 w 563"/>
              <a:gd name="T35" fmla="*/ 560 h 567"/>
              <a:gd name="T36" fmla="*/ 50 w 563"/>
              <a:gd name="T37" fmla="*/ 565 h 567"/>
              <a:gd name="T38" fmla="*/ 55 w 563"/>
              <a:gd name="T39" fmla="*/ 567 h 567"/>
              <a:gd name="T40" fmla="*/ 209 w 563"/>
              <a:gd name="T41" fmla="*/ 567 h 567"/>
              <a:gd name="T42" fmla="*/ 216 w 563"/>
              <a:gd name="T43" fmla="*/ 560 h 567"/>
              <a:gd name="T44" fmla="*/ 216 w 563"/>
              <a:gd name="T45" fmla="*/ 324 h 567"/>
              <a:gd name="T46" fmla="*/ 346 w 563"/>
              <a:gd name="T47" fmla="*/ 324 h 567"/>
              <a:gd name="T48" fmla="*/ 346 w 563"/>
              <a:gd name="T49" fmla="*/ 560 h 567"/>
              <a:gd name="T50" fmla="*/ 353 w 563"/>
              <a:gd name="T51" fmla="*/ 567 h 567"/>
              <a:gd name="T52" fmla="*/ 508 w 563"/>
              <a:gd name="T53" fmla="*/ 567 h 567"/>
              <a:gd name="T54" fmla="*/ 512 w 563"/>
              <a:gd name="T55" fmla="*/ 565 h 567"/>
              <a:gd name="T56" fmla="*/ 515 w 563"/>
              <a:gd name="T57" fmla="*/ 560 h 567"/>
              <a:gd name="T58" fmla="*/ 515 w 563"/>
              <a:gd name="T59" fmla="*/ 251 h 567"/>
              <a:gd name="T60" fmla="*/ 550 w 563"/>
              <a:gd name="T61" fmla="*/ 286 h 567"/>
              <a:gd name="T62" fmla="*/ 555 w 563"/>
              <a:gd name="T63" fmla="*/ 288 h 567"/>
              <a:gd name="T64" fmla="*/ 560 w 563"/>
              <a:gd name="T65" fmla="*/ 286 h 567"/>
              <a:gd name="T66" fmla="*/ 560 w 563"/>
              <a:gd name="T67" fmla="*/ 276 h 567"/>
              <a:gd name="T68" fmla="*/ 392 w 563"/>
              <a:gd name="T69" fmla="*/ 43 h 567"/>
              <a:gd name="T70" fmla="*/ 450 w 563"/>
              <a:gd name="T71" fmla="*/ 43 h 567"/>
              <a:gd name="T72" fmla="*/ 450 w 563"/>
              <a:gd name="T73" fmla="*/ 166 h 567"/>
              <a:gd name="T74" fmla="*/ 392 w 563"/>
              <a:gd name="T75" fmla="*/ 108 h 567"/>
              <a:gd name="T76" fmla="*/ 392 w 563"/>
              <a:gd name="T77" fmla="*/ 43 h 567"/>
              <a:gd name="T78" fmla="*/ 501 w 563"/>
              <a:gd name="T79" fmla="*/ 553 h 567"/>
              <a:gd name="T80" fmla="*/ 360 w 563"/>
              <a:gd name="T81" fmla="*/ 553 h 567"/>
              <a:gd name="T82" fmla="*/ 360 w 563"/>
              <a:gd name="T83" fmla="*/ 317 h 567"/>
              <a:gd name="T84" fmla="*/ 353 w 563"/>
              <a:gd name="T85" fmla="*/ 310 h 567"/>
              <a:gd name="T86" fmla="*/ 209 w 563"/>
              <a:gd name="T87" fmla="*/ 310 h 567"/>
              <a:gd name="T88" fmla="*/ 202 w 563"/>
              <a:gd name="T89" fmla="*/ 317 h 567"/>
              <a:gd name="T90" fmla="*/ 202 w 563"/>
              <a:gd name="T91" fmla="*/ 553 h 567"/>
              <a:gd name="T92" fmla="*/ 62 w 563"/>
              <a:gd name="T93" fmla="*/ 553 h 567"/>
              <a:gd name="T94" fmla="*/ 62 w 563"/>
              <a:gd name="T95" fmla="*/ 237 h 567"/>
              <a:gd name="T96" fmla="*/ 281 w 563"/>
              <a:gd name="T97" fmla="*/ 17 h 567"/>
              <a:gd name="T98" fmla="*/ 380 w 563"/>
              <a:gd name="T99" fmla="*/ 116 h 567"/>
              <a:gd name="T100" fmla="*/ 380 w 563"/>
              <a:gd name="T101" fmla="*/ 116 h 567"/>
              <a:gd name="T102" fmla="*/ 452 w 563"/>
              <a:gd name="T103" fmla="*/ 188 h 567"/>
              <a:gd name="T104" fmla="*/ 452 w 563"/>
              <a:gd name="T105" fmla="*/ 188 h 567"/>
              <a:gd name="T106" fmla="*/ 501 w 563"/>
              <a:gd name="T107" fmla="*/ 237 h 567"/>
              <a:gd name="T108" fmla="*/ 501 w 563"/>
              <a:gd name="T109" fmla="*/ 55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567">
                <a:moveTo>
                  <a:pt x="560" y="276"/>
                </a:moveTo>
                <a:cubicBezTo>
                  <a:pt x="512" y="229"/>
                  <a:pt x="512" y="229"/>
                  <a:pt x="512" y="229"/>
                </a:cubicBezTo>
                <a:cubicBezTo>
                  <a:pt x="512" y="229"/>
                  <a:pt x="512" y="229"/>
                  <a:pt x="512" y="229"/>
                </a:cubicBezTo>
                <a:cubicBezTo>
                  <a:pt x="464" y="180"/>
                  <a:pt x="464" y="180"/>
                  <a:pt x="464" y="180"/>
                </a:cubicBezTo>
                <a:cubicBezTo>
                  <a:pt x="464" y="36"/>
                  <a:pt x="464" y="36"/>
                  <a:pt x="464" y="36"/>
                </a:cubicBezTo>
                <a:cubicBezTo>
                  <a:pt x="464" y="32"/>
                  <a:pt x="461" y="29"/>
                  <a:pt x="457" y="29"/>
                </a:cubicBezTo>
                <a:cubicBezTo>
                  <a:pt x="385" y="29"/>
                  <a:pt x="385" y="29"/>
                  <a:pt x="385" y="29"/>
                </a:cubicBezTo>
                <a:cubicBezTo>
                  <a:pt x="381" y="29"/>
                  <a:pt x="378" y="32"/>
                  <a:pt x="378" y="36"/>
                </a:cubicBezTo>
                <a:cubicBezTo>
                  <a:pt x="378" y="94"/>
                  <a:pt x="378" y="94"/>
                  <a:pt x="378" y="94"/>
                </a:cubicBezTo>
                <a:cubicBezTo>
                  <a:pt x="286" y="2"/>
                  <a:pt x="286" y="2"/>
                  <a:pt x="286" y="2"/>
                </a:cubicBezTo>
                <a:cubicBezTo>
                  <a:pt x="284" y="0"/>
                  <a:pt x="279" y="0"/>
                  <a:pt x="276" y="2"/>
                </a:cubicBezTo>
                <a:cubicBezTo>
                  <a:pt x="50" y="229"/>
                  <a:pt x="50" y="229"/>
                  <a:pt x="50" y="229"/>
                </a:cubicBezTo>
                <a:cubicBezTo>
                  <a:pt x="50" y="229"/>
                  <a:pt x="50" y="229"/>
                  <a:pt x="50" y="229"/>
                </a:cubicBezTo>
                <a:cubicBezTo>
                  <a:pt x="2" y="276"/>
                  <a:pt x="2" y="276"/>
                  <a:pt x="2" y="276"/>
                </a:cubicBezTo>
                <a:cubicBezTo>
                  <a:pt x="0" y="279"/>
                  <a:pt x="0" y="283"/>
                  <a:pt x="2" y="286"/>
                </a:cubicBezTo>
                <a:cubicBezTo>
                  <a:pt x="5" y="289"/>
                  <a:pt x="10" y="289"/>
                  <a:pt x="12" y="286"/>
                </a:cubicBezTo>
                <a:cubicBezTo>
                  <a:pt x="48" y="251"/>
                  <a:pt x="48" y="251"/>
                  <a:pt x="48" y="251"/>
                </a:cubicBezTo>
                <a:cubicBezTo>
                  <a:pt x="48" y="560"/>
                  <a:pt x="48" y="560"/>
                  <a:pt x="48" y="560"/>
                </a:cubicBezTo>
                <a:cubicBezTo>
                  <a:pt x="48" y="562"/>
                  <a:pt x="49" y="564"/>
                  <a:pt x="50" y="565"/>
                </a:cubicBezTo>
                <a:cubicBezTo>
                  <a:pt x="51" y="566"/>
                  <a:pt x="53" y="567"/>
                  <a:pt x="55" y="567"/>
                </a:cubicBezTo>
                <a:cubicBezTo>
                  <a:pt x="209" y="567"/>
                  <a:pt x="209" y="567"/>
                  <a:pt x="209" y="567"/>
                </a:cubicBezTo>
                <a:cubicBezTo>
                  <a:pt x="213" y="567"/>
                  <a:pt x="216" y="564"/>
                  <a:pt x="216" y="560"/>
                </a:cubicBezTo>
                <a:cubicBezTo>
                  <a:pt x="216" y="324"/>
                  <a:pt x="216" y="324"/>
                  <a:pt x="216" y="324"/>
                </a:cubicBezTo>
                <a:cubicBezTo>
                  <a:pt x="346" y="324"/>
                  <a:pt x="346" y="324"/>
                  <a:pt x="346" y="324"/>
                </a:cubicBezTo>
                <a:cubicBezTo>
                  <a:pt x="346" y="560"/>
                  <a:pt x="346" y="560"/>
                  <a:pt x="346" y="560"/>
                </a:cubicBezTo>
                <a:cubicBezTo>
                  <a:pt x="346" y="564"/>
                  <a:pt x="350" y="567"/>
                  <a:pt x="353" y="567"/>
                </a:cubicBezTo>
                <a:cubicBezTo>
                  <a:pt x="508" y="567"/>
                  <a:pt x="508" y="567"/>
                  <a:pt x="508" y="567"/>
                </a:cubicBezTo>
                <a:cubicBezTo>
                  <a:pt x="509" y="567"/>
                  <a:pt x="511" y="566"/>
                  <a:pt x="512" y="565"/>
                </a:cubicBezTo>
                <a:cubicBezTo>
                  <a:pt x="514" y="564"/>
                  <a:pt x="515" y="562"/>
                  <a:pt x="515" y="560"/>
                </a:cubicBezTo>
                <a:cubicBezTo>
                  <a:pt x="515" y="251"/>
                  <a:pt x="515" y="251"/>
                  <a:pt x="515" y="251"/>
                </a:cubicBezTo>
                <a:cubicBezTo>
                  <a:pt x="550" y="286"/>
                  <a:pt x="550" y="286"/>
                  <a:pt x="550" y="286"/>
                </a:cubicBezTo>
                <a:cubicBezTo>
                  <a:pt x="552" y="288"/>
                  <a:pt x="553" y="288"/>
                  <a:pt x="555" y="288"/>
                </a:cubicBezTo>
                <a:cubicBezTo>
                  <a:pt x="557" y="288"/>
                  <a:pt x="559" y="288"/>
                  <a:pt x="560" y="286"/>
                </a:cubicBezTo>
                <a:cubicBezTo>
                  <a:pt x="563" y="283"/>
                  <a:pt x="563" y="279"/>
                  <a:pt x="560" y="276"/>
                </a:cubicBezTo>
                <a:close/>
                <a:moveTo>
                  <a:pt x="392" y="43"/>
                </a:moveTo>
                <a:cubicBezTo>
                  <a:pt x="450" y="43"/>
                  <a:pt x="450" y="43"/>
                  <a:pt x="450" y="43"/>
                </a:cubicBezTo>
                <a:cubicBezTo>
                  <a:pt x="450" y="166"/>
                  <a:pt x="450" y="166"/>
                  <a:pt x="450" y="166"/>
                </a:cubicBezTo>
                <a:cubicBezTo>
                  <a:pt x="392" y="108"/>
                  <a:pt x="392" y="108"/>
                  <a:pt x="392" y="108"/>
                </a:cubicBezTo>
                <a:lnTo>
                  <a:pt x="392" y="43"/>
                </a:lnTo>
                <a:close/>
                <a:moveTo>
                  <a:pt x="501" y="553"/>
                </a:moveTo>
                <a:cubicBezTo>
                  <a:pt x="360" y="553"/>
                  <a:pt x="360" y="553"/>
                  <a:pt x="360" y="553"/>
                </a:cubicBezTo>
                <a:cubicBezTo>
                  <a:pt x="360" y="317"/>
                  <a:pt x="360" y="317"/>
                  <a:pt x="360" y="317"/>
                </a:cubicBezTo>
                <a:cubicBezTo>
                  <a:pt x="360" y="313"/>
                  <a:pt x="357" y="310"/>
                  <a:pt x="353" y="310"/>
                </a:cubicBezTo>
                <a:cubicBezTo>
                  <a:pt x="209" y="310"/>
                  <a:pt x="209" y="310"/>
                  <a:pt x="209" y="310"/>
                </a:cubicBezTo>
                <a:cubicBezTo>
                  <a:pt x="205" y="310"/>
                  <a:pt x="202" y="313"/>
                  <a:pt x="202" y="317"/>
                </a:cubicBezTo>
                <a:cubicBezTo>
                  <a:pt x="202" y="553"/>
                  <a:pt x="202" y="553"/>
                  <a:pt x="202" y="553"/>
                </a:cubicBezTo>
                <a:cubicBezTo>
                  <a:pt x="62" y="553"/>
                  <a:pt x="62" y="553"/>
                  <a:pt x="62" y="553"/>
                </a:cubicBezTo>
                <a:cubicBezTo>
                  <a:pt x="62" y="237"/>
                  <a:pt x="62" y="237"/>
                  <a:pt x="62" y="237"/>
                </a:cubicBezTo>
                <a:cubicBezTo>
                  <a:pt x="281" y="17"/>
                  <a:pt x="281" y="17"/>
                  <a:pt x="281" y="17"/>
                </a:cubicBezTo>
                <a:cubicBezTo>
                  <a:pt x="380" y="116"/>
                  <a:pt x="380" y="116"/>
                  <a:pt x="380" y="116"/>
                </a:cubicBezTo>
                <a:cubicBezTo>
                  <a:pt x="380" y="116"/>
                  <a:pt x="380" y="116"/>
                  <a:pt x="380" y="116"/>
                </a:cubicBezTo>
                <a:cubicBezTo>
                  <a:pt x="452" y="188"/>
                  <a:pt x="452" y="188"/>
                  <a:pt x="452" y="188"/>
                </a:cubicBezTo>
                <a:cubicBezTo>
                  <a:pt x="452" y="188"/>
                  <a:pt x="452" y="188"/>
                  <a:pt x="452" y="188"/>
                </a:cubicBezTo>
                <a:cubicBezTo>
                  <a:pt x="501" y="237"/>
                  <a:pt x="501" y="237"/>
                  <a:pt x="501" y="237"/>
                </a:cubicBezTo>
                <a:lnTo>
                  <a:pt x="501" y="55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86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42" presetClass="path" presetSubtype="0" accel="50000" decel="50000" fill="hold" grpId="1" nodeType="withEffect">
                                  <p:stCondLst>
                                    <p:cond delay="0"/>
                                  </p:stCondLst>
                                  <p:childTnLst>
                                    <p:animMotion origin="layout" path="M -3.54167E-6 2.96296E-6 L -3.54167E-6 0.08426 " pathEditMode="relative" rAng="0" ptsTypes="AA">
                                      <p:cBhvr>
                                        <p:cTn id="9" dur="800" spd="-100000" fill="hold"/>
                                        <p:tgtEl>
                                          <p:spTgt spid="5"/>
                                        </p:tgtEl>
                                        <p:attrNameLst>
                                          <p:attrName>ppt_x</p:attrName>
                                          <p:attrName>ppt_y</p:attrName>
                                        </p:attrNameLst>
                                      </p:cBhvr>
                                      <p:rCtr x="0" y="4213"/>
                                    </p:animMotion>
                                  </p:childTnLst>
                                </p:cTn>
                              </p:par>
                              <p:par>
                                <p:cTn id="10" presetID="10" presetClass="entr" presetSubtype="0"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400"/>
                                        <p:tgtEl>
                                          <p:spTgt spid="6"/>
                                        </p:tgtEl>
                                      </p:cBhvr>
                                    </p:animEffect>
                                  </p:childTnLst>
                                </p:cTn>
                              </p:par>
                              <p:par>
                                <p:cTn id="13" presetID="42" presetClass="path" presetSubtype="0" accel="50000" decel="50000" fill="hold" grpId="1" nodeType="withEffect">
                                  <p:stCondLst>
                                    <p:cond delay="600"/>
                                  </p:stCondLst>
                                  <p:childTnLst>
                                    <p:animMotion origin="layout" path="M -3.54167E-6 -2.22222E-6 L -3.54167E-6 0.08426 " pathEditMode="relative" rAng="0" ptsTypes="AA">
                                      <p:cBhvr>
                                        <p:cTn id="14" dur="800" spd="-100000" fill="hold"/>
                                        <p:tgtEl>
                                          <p:spTgt spid="6"/>
                                        </p:tgtEl>
                                        <p:attrNameLst>
                                          <p:attrName>ppt_x</p:attrName>
                                          <p:attrName>ppt_y</p:attrName>
                                        </p:attrNameLst>
                                      </p:cBhvr>
                                      <p:rCtr x="0" y="4213"/>
                                    </p:animMotion>
                                  </p:childTnLst>
                                </p:cTn>
                              </p:par>
                              <p:par>
                                <p:cTn id="15" presetID="10" presetClass="entr" presetSubtype="0" fill="hold" nodeType="withEffect">
                                  <p:stCondLst>
                                    <p:cond delay="11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
                                        <p:tgtEl>
                                          <p:spTgt spid="1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
                                        <p:tgtEl>
                                          <p:spTgt spid="16"/>
                                        </p:tgtEl>
                                      </p:cBhvr>
                                    </p:animEffect>
                                  </p:childTnLst>
                                </p:cTn>
                              </p:par>
                              <p:par>
                                <p:cTn id="27" presetID="10" presetClass="entr" presetSubtype="0" fill="hold" grpId="0" nodeType="withEffect">
                                  <p:stCondLst>
                                    <p:cond delay="7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
                                        <p:tgtEl>
                                          <p:spTgt spid="8"/>
                                        </p:tgtEl>
                                      </p:cBhvr>
                                    </p:animEffect>
                                  </p:childTnLst>
                                </p:cTn>
                              </p:par>
                              <p:par>
                                <p:cTn id="30" presetID="10" presetClass="entr" presetSubtype="0" fill="hold" nodeType="withEffect">
                                  <p:stCondLst>
                                    <p:cond delay="9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
                                        <p:tgtEl>
                                          <p:spTgt spid="10"/>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
                                        <p:tgtEl>
                                          <p:spTgt spid="11"/>
                                        </p:tgtEl>
                                      </p:cBhvr>
                                    </p:animEffect>
                                  </p:childTnLst>
                                </p:cTn>
                              </p:par>
                              <p:par>
                                <p:cTn id="36" presetID="10" presetClass="entr" presetSubtype="0" fill="hold" nodeType="withEffect">
                                  <p:stCondLst>
                                    <p:cond delay="11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
                                        <p:tgtEl>
                                          <p:spTgt spid="9"/>
                                        </p:tgtEl>
                                      </p:cBhvr>
                                    </p:animEffect>
                                  </p:childTnLst>
                                </p:cTn>
                              </p:par>
                              <p:par>
                                <p:cTn id="39" presetID="10" presetClass="entr" presetSubtype="0" fill="hold" grpId="0" nodeType="withEffect">
                                  <p:stCondLst>
                                    <p:cond delay="13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
                                        <p:tgtEl>
                                          <p:spTgt spid="13"/>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
                                        <p:tgtEl>
                                          <p:spTgt spid="14"/>
                                        </p:tgtEl>
                                      </p:cBhvr>
                                    </p:animEffect>
                                  </p:childTnLst>
                                </p:cTn>
                              </p:par>
                              <p:par>
                                <p:cTn id="45" presetID="10" presetClass="entr" presetSubtype="0" fill="hold" grpId="0" nodeType="withEffect">
                                  <p:stCondLst>
                                    <p:cond delay="7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11" grpId="0"/>
      <p:bldP spid="13" grpId="0"/>
      <p:bldP spid="14" grpId="0" animBg="1"/>
      <p:bldP spid="15" grpId="0" animBg="1"/>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281"/>
            <a:ext cx="10363200" cy="817561"/>
          </a:xfrm>
        </p:spPr>
        <p:txBody>
          <a:bodyPr>
            <a:normAutofit/>
          </a:bodyPr>
          <a:lstStyle/>
          <a:p>
            <a:r>
              <a:rPr lang="en-US" sz="3600" dirty="0">
                <a:solidFill>
                  <a:schemeClr val="accent5">
                    <a:lumMod val="75000"/>
                  </a:schemeClr>
                </a:solidFill>
              </a:rPr>
              <a:t>Addressing two myths to maximize crime reduction</a:t>
            </a:r>
            <a:endParaRPr lang="en-US" sz="3600" b="1" dirty="0">
              <a:solidFill>
                <a:schemeClr val="accent5">
                  <a:lumMod val="75000"/>
                </a:schemeClr>
              </a:solidFill>
            </a:endParaRPr>
          </a:p>
        </p:txBody>
      </p:sp>
      <p:pic>
        <p:nvPicPr>
          <p:cNvPr id="4" name="Picture Placeholder 3"/>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pic>
        <p:nvPicPr>
          <p:cNvPr id="17" name="Picture Placeholder 16"/>
          <p:cNvPicPr>
            <a:picLocks noGrp="1" noChangeAspect="1"/>
          </p:cNvPicPr>
          <p:nvPr>
            <p:ph type="pic" sz="quarter" idx="11"/>
          </p:nvPr>
        </p:nvPicPr>
        <p:blipFill>
          <a:blip r:embed="rId4" cstate="hqprint">
            <a:extLst>
              <a:ext uri="{28A0092B-C50C-407E-A947-70E740481C1C}">
                <a14:useLocalDpi xmlns:a14="http://schemas.microsoft.com/office/drawing/2010/main"/>
              </a:ext>
            </a:extLst>
          </a:blip>
          <a:srcRect/>
          <a:stretch>
            <a:fillRect/>
          </a:stretch>
        </p:blipFill>
        <p:spPr>
          <a:xfrm>
            <a:off x="6192011" y="1397000"/>
            <a:ext cx="5085589" cy="2644068"/>
          </a:xfrm>
        </p:spPr>
      </p:pic>
      <p:sp>
        <p:nvSpPr>
          <p:cNvPr id="5" name="Text Placeholder 4"/>
          <p:cNvSpPr>
            <a:spLocks noGrp="1"/>
          </p:cNvSpPr>
          <p:nvPr>
            <p:ph type="body" sz="quarter" idx="21"/>
          </p:nvPr>
        </p:nvSpPr>
        <p:spPr>
          <a:xfrm>
            <a:off x="914400" y="3548626"/>
            <a:ext cx="5084064" cy="492443"/>
          </a:xfrm>
        </p:spPr>
        <p:txBody>
          <a:bodyPr/>
          <a:lstStyle/>
          <a:p>
            <a:r>
              <a:rPr lang="en-US" dirty="0"/>
              <a:t>Myth 1: Qualitatively different</a:t>
            </a:r>
          </a:p>
        </p:txBody>
      </p:sp>
      <p:sp>
        <p:nvSpPr>
          <p:cNvPr id="6" name="Text Placeholder 5"/>
          <p:cNvSpPr>
            <a:spLocks noGrp="1"/>
          </p:cNvSpPr>
          <p:nvPr>
            <p:ph type="body" sz="quarter" idx="22"/>
          </p:nvPr>
        </p:nvSpPr>
        <p:spPr>
          <a:xfrm>
            <a:off x="6193536" y="3548627"/>
            <a:ext cx="5084064" cy="492443"/>
          </a:xfrm>
        </p:spPr>
        <p:txBody>
          <a:bodyPr/>
          <a:lstStyle/>
          <a:p>
            <a:r>
              <a:rPr lang="en-US" dirty="0"/>
              <a:t>Myth 2: Untreatable</a:t>
            </a:r>
          </a:p>
        </p:txBody>
      </p:sp>
      <p:sp>
        <p:nvSpPr>
          <p:cNvPr id="7" name="Content Placeholder 6"/>
          <p:cNvSpPr>
            <a:spLocks noGrp="1"/>
          </p:cNvSpPr>
          <p:nvPr>
            <p:ph sz="quarter" idx="18"/>
          </p:nvPr>
        </p:nvSpPr>
        <p:spPr/>
        <p:txBody>
          <a:bodyPr/>
          <a:lstStyle/>
          <a:p>
            <a:r>
              <a:rPr lang="en-US" dirty="0"/>
              <a:t>People at risk for repeated involvement in violence are a qualitatively different from people at lower risk</a:t>
            </a:r>
          </a:p>
        </p:txBody>
      </p:sp>
      <p:sp>
        <p:nvSpPr>
          <p:cNvPr id="8" name="Content Placeholder 7"/>
          <p:cNvSpPr>
            <a:spLocks noGrp="1"/>
          </p:cNvSpPr>
          <p:nvPr>
            <p:ph sz="quarter" idx="19"/>
          </p:nvPr>
        </p:nvSpPr>
        <p:spPr/>
        <p:txBody>
          <a:bodyPr/>
          <a:lstStyle/>
          <a:p>
            <a:r>
              <a:rPr lang="en-US" dirty="0"/>
              <a:t>These high risk people cannot be effectively treated to prevent violence</a:t>
            </a:r>
          </a:p>
        </p:txBody>
      </p:sp>
    </p:spTree>
    <p:extLst>
      <p:ext uri="{BB962C8B-B14F-4D97-AF65-F5344CB8AC3E}">
        <p14:creationId xmlns:p14="http://schemas.microsoft.com/office/powerpoint/2010/main" val="36645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fade">
                                      <p:cBhvr>
                                        <p:cTn id="24" dur="500"/>
                                        <p:tgtEl>
                                          <p:spTgt spid="6">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59641"/>
            <a:ext cx="10749280" cy="817561"/>
          </a:xfrm>
        </p:spPr>
        <p:txBody>
          <a:bodyPr>
            <a:noAutofit/>
          </a:bodyPr>
          <a:lstStyle/>
          <a:p>
            <a:r>
              <a:rPr lang="en-US" sz="3600" dirty="0">
                <a:solidFill>
                  <a:schemeClr val="accent5">
                    <a:lumMod val="75000"/>
                  </a:schemeClr>
                </a:solidFill>
              </a:rPr>
              <a:t>Testing assumptions about treatability</a:t>
            </a:r>
          </a:p>
        </p:txBody>
      </p:sp>
      <p:pic>
        <p:nvPicPr>
          <p:cNvPr id="9" name="Picture Placeholder 8"/>
          <p:cNvPicPr>
            <a:picLocks noGrp="1" noChangeAspect="1"/>
          </p:cNvPicPr>
          <p:nvPr>
            <p:ph type="pic" sz="quarter" idx="10"/>
          </p:nvPr>
        </p:nvPicPr>
        <p:blipFill rotWithShape="1">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t="2368" b="12894"/>
          <a:stretch/>
        </p:blipFill>
        <p:spPr>
          <a:xfrm>
            <a:off x="914400" y="1397000"/>
            <a:ext cx="3328415" cy="1472184"/>
          </a:xfrm>
          <a:prstGeom prst="rect">
            <a:avLst/>
          </a:prstGeom>
        </p:spPr>
      </p:pic>
      <p:pic>
        <p:nvPicPr>
          <p:cNvPr id="19" name="Picture Placeholder 18"/>
          <p:cNvPicPr>
            <a:picLocks noGrp="1" noChangeAspect="1"/>
          </p:cNvPicPr>
          <p:nvPr>
            <p:ph type="pic" sz="quarter" idx="11"/>
          </p:nvPr>
        </p:nvPicPr>
        <p:blipFill rotWithShape="1">
          <a:blip r:embed="rId5" cstate="hqprint">
            <a:extLst>
              <a:ext uri="{28A0092B-C50C-407E-A947-70E740481C1C}">
                <a14:useLocalDpi xmlns:a14="http://schemas.microsoft.com/office/drawing/2010/main"/>
              </a:ext>
            </a:extLst>
          </a:blip>
          <a:srcRect l="-71333" t="-3667" r="-71333" b="-3667"/>
          <a:stretch/>
        </p:blipFill>
        <p:spPr>
          <a:xfrm>
            <a:off x="4431792" y="1397000"/>
            <a:ext cx="3328416" cy="1472184"/>
          </a:xfrm>
          <a:prstGeom prst="rect">
            <a:avLst/>
          </a:prstGeom>
        </p:spPr>
      </p:pic>
      <p:pic>
        <p:nvPicPr>
          <p:cNvPr id="15" name="Picture Placeholder 14"/>
          <p:cNvPicPr>
            <a:picLocks noGrp="1" noChangeAspect="1"/>
          </p:cNvPicPr>
          <p:nvPr>
            <p:ph type="pic" sz="quarter" idx="12"/>
          </p:nvPr>
        </p:nvPicPr>
        <p:blipFill rotWithShape="1">
          <a:blip r:embed="rId6" cstate="hqprint">
            <a:extLst>
              <a:ext uri="{28A0092B-C50C-407E-A947-70E740481C1C}">
                <a14:useLocalDpi xmlns:a14="http://schemas.microsoft.com/office/drawing/2010/main"/>
              </a:ext>
            </a:extLst>
          </a:blip>
          <a:srcRect l="-71333" t="-3667" r="-71333" b="-3667"/>
          <a:stretch/>
        </p:blipFill>
        <p:spPr>
          <a:xfrm>
            <a:off x="7949184" y="1397000"/>
            <a:ext cx="3328416" cy="1472184"/>
          </a:xfrm>
          <a:prstGeom prst="rect">
            <a:avLst/>
          </a:prstGeom>
        </p:spPr>
      </p:pic>
      <p:sp>
        <p:nvSpPr>
          <p:cNvPr id="3" name="Content Placeholder 2"/>
          <p:cNvSpPr>
            <a:spLocks noGrp="1"/>
          </p:cNvSpPr>
          <p:nvPr>
            <p:ph sz="quarter" idx="18"/>
          </p:nvPr>
        </p:nvSpPr>
        <p:spPr/>
        <p:txBody>
          <a:bodyPr>
            <a:normAutofit/>
          </a:bodyPr>
          <a:lstStyle/>
          <a:p>
            <a:r>
              <a:rPr lang="en-US" sz="2400" dirty="0">
                <a:solidFill>
                  <a:schemeClr val="tx1">
                    <a:lumMod val="75000"/>
                  </a:schemeClr>
                </a:solidFill>
              </a:rPr>
              <a:t>There is “nothing the behavioral sciences can offer for treating those with psychopathy”   </a:t>
            </a:r>
            <a:r>
              <a:rPr lang="en-US" sz="1400" dirty="0">
                <a:solidFill>
                  <a:schemeClr val="tx1">
                    <a:lumMod val="75000"/>
                  </a:schemeClr>
                </a:solidFill>
              </a:rPr>
              <a:t>(</a:t>
            </a:r>
            <a:r>
              <a:rPr lang="en-US" sz="1400" dirty="0" err="1">
                <a:solidFill>
                  <a:schemeClr val="tx1">
                    <a:lumMod val="75000"/>
                  </a:schemeClr>
                </a:solidFill>
              </a:rPr>
              <a:t>Gacono</a:t>
            </a:r>
            <a:r>
              <a:rPr lang="en-US" sz="1400" dirty="0">
                <a:solidFill>
                  <a:schemeClr val="tx1">
                    <a:lumMod val="75000"/>
                  </a:schemeClr>
                </a:solidFill>
              </a:rPr>
              <a:t>, et al., 1997)</a:t>
            </a:r>
          </a:p>
          <a:p>
            <a:endParaRPr lang="en-US" sz="2400" dirty="0">
              <a:solidFill>
                <a:schemeClr val="tx1">
                  <a:lumMod val="75000"/>
                </a:schemeClr>
              </a:solidFill>
            </a:endParaRPr>
          </a:p>
        </p:txBody>
      </p:sp>
      <p:sp>
        <p:nvSpPr>
          <p:cNvPr id="7" name="Content Placeholder 6"/>
          <p:cNvSpPr>
            <a:spLocks noGrp="1"/>
          </p:cNvSpPr>
          <p:nvPr>
            <p:ph sz="quarter" idx="19"/>
          </p:nvPr>
        </p:nvSpPr>
        <p:spPr/>
        <p:txBody>
          <a:bodyPr>
            <a:normAutofit/>
          </a:bodyPr>
          <a:lstStyle/>
          <a:p>
            <a:pPr marL="342900" indent="-342900">
              <a:buFont typeface="Wingdings" panose="05000000000000000000" pitchFamily="2" charset="2"/>
              <a:buChar char="ü"/>
            </a:pPr>
            <a:r>
              <a:rPr lang="en-US" sz="2400" dirty="0"/>
              <a:t>Accountability; swift and certain sanctions</a:t>
            </a:r>
          </a:p>
          <a:p>
            <a:pPr marL="342900" indent="-342900">
              <a:buFont typeface="Wingdings" panose="05000000000000000000" pitchFamily="2" charset="2"/>
              <a:buChar char="ü"/>
            </a:pPr>
            <a:r>
              <a:rPr lang="en-US" sz="2400" dirty="0"/>
              <a:t>Fewer treatment resources (75:1)</a:t>
            </a:r>
          </a:p>
        </p:txBody>
      </p:sp>
      <p:sp>
        <p:nvSpPr>
          <p:cNvPr id="8" name="Content Placeholder 7"/>
          <p:cNvSpPr>
            <a:spLocks noGrp="1"/>
          </p:cNvSpPr>
          <p:nvPr>
            <p:ph sz="quarter" idx="20"/>
          </p:nvPr>
        </p:nvSpPr>
        <p:spPr/>
        <p:txBody>
          <a:bodyPr>
            <a:normAutofit/>
          </a:bodyPr>
          <a:lstStyle/>
          <a:p>
            <a:pPr marL="342900" indent="-342900">
              <a:buFont typeface="Wingdings" panose="05000000000000000000" pitchFamily="2" charset="2"/>
              <a:buChar char="ü"/>
            </a:pPr>
            <a:r>
              <a:rPr lang="en-US" sz="2400" dirty="0"/>
              <a:t>Erode antagonistic bonds  (respect)</a:t>
            </a:r>
          </a:p>
          <a:p>
            <a:pPr marL="342900" indent="-342900">
              <a:buFont typeface="Wingdings" panose="05000000000000000000" pitchFamily="2" charset="2"/>
              <a:buChar char="ü"/>
            </a:pPr>
            <a:r>
              <a:rPr lang="en-US" sz="2400" dirty="0"/>
              <a:t>Greater treatment resources (20:1)</a:t>
            </a:r>
          </a:p>
        </p:txBody>
      </p:sp>
      <p:sp>
        <p:nvSpPr>
          <p:cNvPr id="11" name="TextBox 10"/>
          <p:cNvSpPr txBox="1"/>
          <p:nvPr/>
        </p:nvSpPr>
        <p:spPr>
          <a:xfrm>
            <a:off x="6197600" y="6229710"/>
            <a:ext cx="5207903" cy="923330"/>
          </a:xfrm>
          <a:prstGeom prst="rect">
            <a:avLst/>
          </a:prstGeom>
          <a:noFill/>
        </p:spPr>
        <p:txBody>
          <a:bodyPr wrap="square" rtlCol="0">
            <a:spAutoFit/>
          </a:bodyPr>
          <a:lstStyle/>
          <a:p>
            <a:pPr algn="r"/>
            <a:r>
              <a:rPr lang="en-US" sz="1800" dirty="0">
                <a:solidFill>
                  <a:schemeClr val="bg1">
                    <a:lumMod val="50000"/>
                  </a:schemeClr>
                </a:solidFill>
              </a:rPr>
              <a:t>Quas-experiment with IPTW, N=141, PCL&gt;27; Caldwell, Skeem et al. (2006)</a:t>
            </a:r>
          </a:p>
          <a:p>
            <a:pPr algn="r"/>
            <a:endParaRPr lang="en-US" sz="1800" dirty="0">
              <a:solidFill>
                <a:schemeClr val="bg1">
                  <a:lumMod val="50000"/>
                </a:schemeClr>
              </a:solidFill>
            </a:endParaRPr>
          </a:p>
        </p:txBody>
      </p:sp>
    </p:spTree>
    <p:extLst>
      <p:ext uri="{BB962C8B-B14F-4D97-AF65-F5344CB8AC3E}">
        <p14:creationId xmlns:p14="http://schemas.microsoft.com/office/powerpoint/2010/main" val="25912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Autofit/>
          </a:bodyPr>
          <a:lstStyle/>
          <a:p>
            <a:r>
              <a:rPr lang="en-US" sz="3600" dirty="0">
                <a:solidFill>
                  <a:schemeClr val="accent5">
                    <a:lumMod val="75000"/>
                  </a:schemeClr>
                </a:solidFill>
              </a:rPr>
              <a:t>Of ‘psychopathic’ youth, those who receive intensive treatment are much less likely to recidivate violently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79731919"/>
              </p:ext>
            </p:extLst>
          </p:nvPr>
        </p:nvGraphicFramePr>
        <p:xfrm>
          <a:off x="914400" y="1117600"/>
          <a:ext cx="103632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84216" name="Rectangle 248"/>
          <p:cNvSpPr>
            <a:spLocks noChangeArrowheads="1"/>
          </p:cNvSpPr>
          <p:nvPr/>
        </p:nvSpPr>
        <p:spPr bwMode="auto">
          <a:xfrm>
            <a:off x="1524000" y="3154364"/>
            <a:ext cx="9144000" cy="646331"/>
          </a:xfrm>
          <a:prstGeom prst="rect">
            <a:avLst/>
          </a:prstGeom>
          <a:noFill/>
          <a:ln w="9525">
            <a:noFill/>
            <a:miter lim="800000"/>
            <a:headEnd/>
            <a:tailEnd/>
          </a:ln>
          <a:effectLst/>
        </p:spPr>
        <p:txBody>
          <a:bodyPr>
            <a:prstTxWarp prst="textNoShape">
              <a:avLst/>
            </a:prstTxWarp>
            <a:spAutoFit/>
          </a:bodyPr>
          <a:lstStyle/>
          <a:p>
            <a:pPr>
              <a:tabLst>
                <a:tab pos="457200" algn="l"/>
              </a:tabLst>
            </a:pPr>
            <a:r>
              <a:rPr lang="en-US" sz="1200">
                <a:solidFill>
                  <a:prstClr val="black"/>
                </a:solidFill>
                <a:ea typeface="Times New Roman" pitchFamily="-65" charset="0"/>
                <a:cs typeface="Times New Roman" pitchFamily="-65" charset="0"/>
              </a:rPr>
              <a:t> </a:t>
            </a:r>
            <a:endParaRPr lang="en-US" sz="1000">
              <a:solidFill>
                <a:prstClr val="black"/>
              </a:solidFill>
              <a:ea typeface="Times New Roman" pitchFamily="-65" charset="0"/>
              <a:cs typeface="Times New Roman" pitchFamily="-65" charset="0"/>
            </a:endParaRPr>
          </a:p>
          <a:p>
            <a:pPr>
              <a:tabLst>
                <a:tab pos="457200" algn="l"/>
              </a:tabLst>
            </a:pPr>
            <a:endParaRPr lang="en-US">
              <a:solidFill>
                <a:prstClr val="black"/>
              </a:solidFill>
            </a:endParaRPr>
          </a:p>
        </p:txBody>
      </p:sp>
      <p:sp>
        <p:nvSpPr>
          <p:cNvPr id="698" name="Rectangle 697"/>
          <p:cNvSpPr/>
          <p:nvPr/>
        </p:nvSpPr>
        <p:spPr>
          <a:xfrm>
            <a:off x="0" y="6529308"/>
            <a:ext cx="6403817" cy="369332"/>
          </a:xfrm>
          <a:prstGeom prst="rect">
            <a:avLst/>
          </a:prstGeom>
        </p:spPr>
        <p:txBody>
          <a:bodyPr wrap="square">
            <a:spAutoFit/>
          </a:bodyPr>
          <a:lstStyle/>
          <a:p>
            <a:pPr>
              <a:spcBef>
                <a:spcPct val="25000"/>
              </a:spcBef>
            </a:pPr>
            <a:r>
              <a:rPr lang="en-US" sz="1800" dirty="0">
                <a:solidFill>
                  <a:schemeClr val="bg1">
                    <a:lumMod val="65000"/>
                  </a:schemeClr>
                </a:solidFill>
              </a:rPr>
              <a:t>IPTW estimate, intensive treatment OR=2.7, </a:t>
            </a:r>
            <a:r>
              <a:rPr lang="en-US" sz="1800" i="1" dirty="0">
                <a:solidFill>
                  <a:schemeClr val="bg1">
                    <a:lumMod val="65000"/>
                  </a:schemeClr>
                </a:solidFill>
              </a:rPr>
              <a:t>p &lt;.</a:t>
            </a:r>
            <a:r>
              <a:rPr lang="en-US" sz="1800" dirty="0">
                <a:solidFill>
                  <a:schemeClr val="bg1">
                    <a:lumMod val="65000"/>
                  </a:schemeClr>
                </a:solidFill>
              </a:rPr>
              <a:t>01</a:t>
            </a:r>
          </a:p>
        </p:txBody>
      </p:sp>
    </p:spTree>
    <p:extLst>
      <p:ext uri="{BB962C8B-B14F-4D97-AF65-F5344CB8AC3E}">
        <p14:creationId xmlns:p14="http://schemas.microsoft.com/office/powerpoint/2010/main" val="292074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accent5">
                    <a:lumMod val="75000"/>
                  </a:schemeClr>
                </a:solidFill>
              </a:rPr>
              <a:t>Psychopathic and high risk offenders share risk profiles and treatment needs</a:t>
            </a:r>
          </a:p>
        </p:txBody>
      </p:sp>
      <p:sp>
        <p:nvSpPr>
          <p:cNvPr id="3" name="Content Placeholder 2"/>
          <p:cNvSpPr>
            <a:spLocks noGrp="1"/>
          </p:cNvSpPr>
          <p:nvPr>
            <p:ph idx="1"/>
          </p:nvPr>
        </p:nvSpPr>
        <p:spPr/>
        <p:txBody>
          <a:bodyPr/>
          <a:lstStyle/>
          <a:p>
            <a:r>
              <a:rPr lang="en-US" dirty="0"/>
              <a:t>Intensive treatment program for high risk offenders, </a:t>
            </a:r>
            <a:r>
              <a:rPr lang="en-US" i="1" dirty="0"/>
              <a:t>M </a:t>
            </a:r>
            <a:r>
              <a:rPr lang="en-US" dirty="0"/>
              <a:t>PCL score &gt; 90</a:t>
            </a:r>
            <a:r>
              <a:rPr lang="en-US" baseline="30000" dirty="0"/>
              <a:t>th</a:t>
            </a:r>
            <a:r>
              <a:rPr lang="en-US" dirty="0"/>
              <a:t> percentile </a:t>
            </a:r>
            <a:r>
              <a:rPr lang="en-US" sz="1600" dirty="0"/>
              <a:t>(</a:t>
            </a:r>
            <a:r>
              <a:rPr lang="en-US" sz="1600" dirty="0" err="1"/>
              <a:t>Polaschek</a:t>
            </a:r>
            <a:r>
              <a:rPr lang="en-US" sz="1600" dirty="0"/>
              <a:t>, 2007)</a:t>
            </a:r>
          </a:p>
          <a:p>
            <a:r>
              <a:rPr lang="en-US" dirty="0"/>
              <a:t>PCL psychopathic offenders ≈ high risk violent offenders in dynamic risk profiles </a:t>
            </a:r>
            <a:r>
              <a:rPr lang="en-US" sz="1400" dirty="0"/>
              <a:t>(Wong, Gordon, &amp; </a:t>
            </a:r>
            <a:r>
              <a:rPr lang="en-US" sz="1400" dirty="0" err="1"/>
              <a:t>Gu</a:t>
            </a:r>
            <a:r>
              <a:rPr lang="en-US" sz="1400" dirty="0"/>
              <a:t>, 2007)</a:t>
            </a:r>
            <a:endParaRPr lang="en-US" dirty="0"/>
          </a:p>
        </p:txBody>
      </p:sp>
      <p:pic>
        <p:nvPicPr>
          <p:cNvPr id="4" name="Picture 3"/>
          <p:cNvPicPr>
            <a:picLocks noChangeAspect="1"/>
          </p:cNvPicPr>
          <p:nvPr/>
        </p:nvPicPr>
        <p:blipFill>
          <a:blip r:embed="rId3"/>
          <a:stretch>
            <a:fillRect/>
          </a:stretch>
        </p:blipFill>
        <p:spPr>
          <a:xfrm>
            <a:off x="2022474" y="1143000"/>
            <a:ext cx="7543800" cy="5689600"/>
          </a:xfrm>
          <a:prstGeom prst="rect">
            <a:avLst/>
          </a:prstGeom>
        </p:spPr>
      </p:pic>
    </p:spTree>
    <p:extLst>
      <p:ext uri="{BB962C8B-B14F-4D97-AF65-F5344CB8AC3E}">
        <p14:creationId xmlns:p14="http://schemas.microsoft.com/office/powerpoint/2010/main" val="37471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647680" cy="807159"/>
          </a:xfrm>
        </p:spPr>
        <p:txBody>
          <a:bodyPr>
            <a:noAutofit/>
          </a:bodyPr>
          <a:lstStyle/>
          <a:p>
            <a:r>
              <a:rPr lang="en-US" sz="3600" dirty="0">
                <a:solidFill>
                  <a:schemeClr val="accent5">
                    <a:lumMod val="75000"/>
                  </a:schemeClr>
                </a:solidFill>
              </a:rPr>
              <a:t>Do results generalize across treatment types?</a:t>
            </a:r>
          </a:p>
        </p:txBody>
      </p:sp>
      <p:sp>
        <p:nvSpPr>
          <p:cNvPr id="3" name="Content Placeholder 2"/>
          <p:cNvSpPr>
            <a:spLocks noGrp="1"/>
          </p:cNvSpPr>
          <p:nvPr>
            <p:ph idx="1"/>
          </p:nvPr>
        </p:nvSpPr>
        <p:spPr>
          <a:xfrm>
            <a:off x="914400" y="1219200"/>
            <a:ext cx="10180320" cy="5313680"/>
          </a:xfrm>
        </p:spPr>
        <p:txBody>
          <a:bodyPr>
            <a:normAutofit/>
          </a:bodyPr>
          <a:lstStyle/>
          <a:p>
            <a:r>
              <a:rPr lang="en-US" sz="3200" dirty="0"/>
              <a:t>Yes.  Both branded packages and evidence-based principles “work” for high-risk people</a:t>
            </a:r>
            <a:endParaRPr lang="en-US" sz="1800" dirty="0"/>
          </a:p>
          <a:p>
            <a:pPr marL="457200" lvl="2"/>
            <a:r>
              <a:rPr lang="en-US" sz="2800" dirty="0"/>
              <a:t>“there was no indication that there were juveniles whose risk level was so high that they did not respond to effective interventions” </a:t>
            </a:r>
          </a:p>
          <a:p>
            <a:pPr marL="438150" lvl="3" indent="0">
              <a:buNone/>
            </a:pPr>
            <a:r>
              <a:rPr lang="en-US" sz="2000" dirty="0"/>
              <a:t>(</a:t>
            </a:r>
            <a:r>
              <a:rPr lang="en-US" sz="2000" dirty="0" err="1"/>
              <a:t>Lipsey</a:t>
            </a:r>
            <a:r>
              <a:rPr lang="en-US" sz="2000" dirty="0"/>
              <a:t> et al., 2010, p. 23)</a:t>
            </a:r>
          </a:p>
        </p:txBody>
      </p:sp>
      <p:sp>
        <p:nvSpPr>
          <p:cNvPr id="7" name="Rectangle 6"/>
          <p:cNvSpPr/>
          <p:nvPr/>
        </p:nvSpPr>
        <p:spPr>
          <a:xfrm>
            <a:off x="6004560" y="6119776"/>
            <a:ext cx="6251391" cy="707886"/>
          </a:xfrm>
          <a:prstGeom prst="rect">
            <a:avLst/>
          </a:prstGeom>
        </p:spPr>
        <p:txBody>
          <a:bodyPr wrap="none">
            <a:spAutoFit/>
          </a:bodyPr>
          <a:lstStyle/>
          <a:p>
            <a:r>
              <a:rPr lang="en-US" sz="2000" dirty="0"/>
              <a:t>Skeem et al., (2014). </a:t>
            </a:r>
            <a:r>
              <a:rPr lang="en-US" sz="2000" i="1" dirty="0"/>
              <a:t>Ann Rev </a:t>
            </a:r>
            <a:r>
              <a:rPr lang="en-US" sz="2000" i="1" dirty="0" err="1"/>
              <a:t>Clin</a:t>
            </a:r>
            <a:r>
              <a:rPr lang="en-US" sz="2000" i="1" dirty="0"/>
              <a:t> </a:t>
            </a:r>
            <a:r>
              <a:rPr lang="en-US" sz="2000" i="1" dirty="0" err="1"/>
              <a:t>Psychol</a:t>
            </a:r>
            <a:endParaRPr lang="en-US" sz="2000" i="1" dirty="0"/>
          </a:p>
          <a:p>
            <a:r>
              <a:rPr lang="en-US" sz="2000" dirty="0" err="1"/>
              <a:t>Polaschek</a:t>
            </a:r>
            <a:r>
              <a:rPr lang="en-US" sz="2000" dirty="0"/>
              <a:t> &amp; Skeem (in press). </a:t>
            </a:r>
            <a:r>
              <a:rPr lang="en-US" sz="2000" i="1" dirty="0"/>
              <a:t>Handbook Psychopathy</a:t>
            </a:r>
            <a:endParaRPr lang="en-US" sz="2000" dirty="0"/>
          </a:p>
        </p:txBody>
      </p:sp>
      <p:pic>
        <p:nvPicPr>
          <p:cNvPr id="6" name="Picture 5"/>
          <p:cNvPicPr>
            <a:picLocks noChangeAspect="1"/>
          </p:cNvPicPr>
          <p:nvPr/>
        </p:nvPicPr>
        <p:blipFill rotWithShape="1">
          <a:blip r:embed="rId3"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238240" y="1660762"/>
            <a:ext cx="4470400" cy="4359038"/>
          </a:xfrm>
          <a:prstGeom prst="rect">
            <a:avLst/>
          </a:prstGeom>
        </p:spPr>
      </p:pic>
    </p:spTree>
    <p:extLst>
      <p:ext uri="{BB962C8B-B14F-4D97-AF65-F5344CB8AC3E}">
        <p14:creationId xmlns:p14="http://schemas.microsoft.com/office/powerpoint/2010/main" val="17001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78000"/>
            <a:extLst>
              <a:ext uri="{BEBA8EAE-BF5A-486C-A8C5-ECC9F3942E4B}">
                <a14:imgProps xmlns:a14="http://schemas.microsoft.com/office/drawing/2010/main">
                  <a14:imgLayer r:embed="rId4">
                    <a14:imgEffect>
                      <a14:brightnessContrast bright="8000"/>
                    </a14:imgEffect>
                  </a14:imgLayer>
                </a14:imgProps>
              </a:ext>
            </a:extLst>
          </a:blip>
          <a:stretch>
            <a:fillRect/>
          </a:stretch>
        </p:blipFill>
        <p:spPr>
          <a:xfrm>
            <a:off x="1367588" y="1635760"/>
            <a:ext cx="9456824" cy="5143803"/>
          </a:xfrm>
          <a:prstGeom prst="rect">
            <a:avLst/>
          </a:prstGeom>
        </p:spPr>
      </p:pic>
      <p:sp>
        <p:nvSpPr>
          <p:cNvPr id="2" name="Title 1"/>
          <p:cNvSpPr>
            <a:spLocks noGrp="1"/>
          </p:cNvSpPr>
          <p:nvPr>
            <p:ph type="title"/>
          </p:nvPr>
        </p:nvSpPr>
        <p:spPr/>
        <p:txBody>
          <a:bodyPr>
            <a:noAutofit/>
          </a:bodyPr>
          <a:lstStyle/>
          <a:p>
            <a:r>
              <a:rPr lang="en-US" sz="3600" dirty="0">
                <a:solidFill>
                  <a:schemeClr val="accent5">
                    <a:lumMod val="75000"/>
                  </a:schemeClr>
                </a:solidFill>
              </a:rPr>
              <a:t>Ample opportunity to realize the risk principle</a:t>
            </a:r>
          </a:p>
        </p:txBody>
      </p:sp>
      <p:sp>
        <p:nvSpPr>
          <p:cNvPr id="3" name="Content Placeholder 2"/>
          <p:cNvSpPr>
            <a:spLocks noGrp="1"/>
          </p:cNvSpPr>
          <p:nvPr>
            <p:ph idx="1"/>
          </p:nvPr>
        </p:nvSpPr>
        <p:spPr>
          <a:xfrm>
            <a:off x="914400" y="1188720"/>
            <a:ext cx="10363200" cy="4627563"/>
          </a:xfrm>
        </p:spPr>
        <p:txBody>
          <a:bodyPr>
            <a:normAutofit/>
          </a:bodyPr>
          <a:lstStyle/>
          <a:p>
            <a:pPr marL="228594" lvl="1" indent="0" algn="ctr">
              <a:buNone/>
            </a:pPr>
            <a:r>
              <a:rPr lang="en-US" sz="2800" dirty="0"/>
              <a:t>Those who stand to benefit most from treatment (i.e., high risk, high needs) are the least likely to receive it. </a:t>
            </a:r>
            <a:r>
              <a:rPr lang="en-US" dirty="0"/>
              <a:t>(</a:t>
            </a:r>
            <a:r>
              <a:rPr lang="en-US" dirty="0" err="1"/>
              <a:t>Olver</a:t>
            </a:r>
            <a:r>
              <a:rPr lang="en-US" dirty="0"/>
              <a:t> et al., 2011, p. 6)</a:t>
            </a:r>
          </a:p>
        </p:txBody>
      </p:sp>
    </p:spTree>
    <p:extLst>
      <p:ext uri="{BB962C8B-B14F-4D97-AF65-F5344CB8AC3E}">
        <p14:creationId xmlns:p14="http://schemas.microsoft.com/office/powerpoint/2010/main" val="72082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rPr>
              <a:t>From intervention to prevention:  Adolescence as an age of opportunity</a:t>
            </a:r>
          </a:p>
        </p:txBody>
      </p:sp>
      <p:sp>
        <p:nvSpPr>
          <p:cNvPr id="8" name="Content Placeholder 7"/>
          <p:cNvSpPr>
            <a:spLocks noGrp="1"/>
          </p:cNvSpPr>
          <p:nvPr>
            <p:ph type="body" idx="1"/>
          </p:nvPr>
        </p:nvSpPr>
        <p:spPr/>
        <p:txBody>
          <a:bodyPr/>
          <a:lstStyle/>
          <a:p>
            <a:r>
              <a:rPr lang="en-US" dirty="0"/>
              <a:t>Explore developmentally wise interventions to nudge at-risk children’s trajectories in prosocial direction during transition to adolescence</a:t>
            </a:r>
          </a:p>
        </p:txBody>
      </p:sp>
    </p:spTree>
    <p:extLst>
      <p:ext uri="{BB962C8B-B14F-4D97-AF65-F5344CB8AC3E}">
        <p14:creationId xmlns:p14="http://schemas.microsoft.com/office/powerpoint/2010/main" val="16884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75000"/>
                  </a:schemeClr>
                </a:solidFill>
              </a:rPr>
              <a:t>Toward developmentally “wise” early intervention</a:t>
            </a:r>
          </a:p>
        </p:txBody>
      </p:sp>
      <p:sp>
        <p:nvSpPr>
          <p:cNvPr id="5" name="Text Placeholder 4"/>
          <p:cNvSpPr>
            <a:spLocks noGrp="1"/>
          </p:cNvSpPr>
          <p:nvPr>
            <p:ph type="body" sz="quarter" idx="10"/>
          </p:nvPr>
        </p:nvSpPr>
        <p:spPr/>
        <p:txBody>
          <a:bodyPr>
            <a:normAutofit/>
          </a:bodyPr>
          <a:lstStyle/>
          <a:p>
            <a:r>
              <a:rPr lang="en-US" sz="2800" i="1" dirty="0">
                <a:solidFill>
                  <a:schemeClr val="accent5">
                    <a:lumMod val="75000"/>
                  </a:schemeClr>
                </a:solidFill>
              </a:rPr>
              <a:t>What </a:t>
            </a:r>
            <a:r>
              <a:rPr lang="en-US" sz="2800" dirty="0">
                <a:solidFill>
                  <a:schemeClr val="accent5">
                    <a:lumMod val="75000"/>
                  </a:schemeClr>
                </a:solidFill>
              </a:rPr>
              <a:t>to target…and </a:t>
            </a:r>
            <a:r>
              <a:rPr lang="en-US" sz="2800" i="1" dirty="0">
                <a:solidFill>
                  <a:schemeClr val="accent5">
                    <a:lumMod val="75000"/>
                  </a:schemeClr>
                </a:solidFill>
              </a:rPr>
              <a:t>when</a:t>
            </a:r>
          </a:p>
        </p:txBody>
      </p:sp>
      <p:pic>
        <p:nvPicPr>
          <p:cNvPr id="6" name="Content Placeholder 5"/>
          <p:cNvPicPr>
            <a:picLocks noGrp="1" noChangeAspect="1"/>
          </p:cNvPicPr>
          <p:nvPr>
            <p:ph sz="half" idx="4294967295"/>
          </p:nvPr>
        </p:nvPicPr>
        <p:blipFill>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3518612" y="1751011"/>
            <a:ext cx="5154776" cy="4517253"/>
          </a:xfrm>
          <a:prstGeom prst="rect">
            <a:avLst/>
          </a:prstGeom>
        </p:spPr>
      </p:pic>
      <p:pic>
        <p:nvPicPr>
          <p:cNvPr id="9" name="Picture 8"/>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14400" y="2938776"/>
            <a:ext cx="10395705" cy="3329488"/>
          </a:xfrm>
          <a:prstGeom prst="rect">
            <a:avLst/>
          </a:prstGeom>
          <a:ln>
            <a:noFill/>
          </a:ln>
          <a:effectLst>
            <a:softEdge rad="0"/>
          </a:effectLst>
        </p:spPr>
      </p:pic>
      <p:sp>
        <p:nvSpPr>
          <p:cNvPr id="11" name="TextBox 10"/>
          <p:cNvSpPr txBox="1"/>
          <p:nvPr/>
        </p:nvSpPr>
        <p:spPr>
          <a:xfrm>
            <a:off x="1692876" y="2681416"/>
            <a:ext cx="1631092"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390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281"/>
            <a:ext cx="10363200" cy="817561"/>
          </a:xfrm>
        </p:spPr>
        <p:txBody>
          <a:bodyPr>
            <a:normAutofit/>
          </a:bodyPr>
          <a:lstStyle/>
          <a:p>
            <a:r>
              <a:rPr lang="en-US" sz="3600" dirty="0">
                <a:solidFill>
                  <a:schemeClr val="accent5">
                    <a:lumMod val="75000"/>
                  </a:schemeClr>
                </a:solidFill>
              </a:rPr>
              <a:t>Addressing t</a:t>
            </a:r>
            <a:r>
              <a:rPr lang="en-US" sz="3600" b="1" dirty="0">
                <a:solidFill>
                  <a:schemeClr val="accent5">
                    <a:lumMod val="75000"/>
                  </a:schemeClr>
                </a:solidFill>
              </a:rPr>
              <a:t>wo myths to maximize crime reduction</a:t>
            </a:r>
          </a:p>
        </p:txBody>
      </p:sp>
      <p:pic>
        <p:nvPicPr>
          <p:cNvPr id="4" name="Picture Placeholder 3"/>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pic>
        <p:nvPicPr>
          <p:cNvPr id="17" name="Picture Placeholder 16"/>
          <p:cNvPicPr>
            <a:picLocks noGrp="1" noChangeAspect="1"/>
          </p:cNvPicPr>
          <p:nvPr>
            <p:ph type="pic" sz="quarter" idx="11"/>
          </p:nvPr>
        </p:nvPicPr>
        <p:blipFill>
          <a:blip r:embed="rId4" cstate="hqprint">
            <a:extLst>
              <a:ext uri="{28A0092B-C50C-407E-A947-70E740481C1C}">
                <a14:useLocalDpi xmlns:a14="http://schemas.microsoft.com/office/drawing/2010/main"/>
              </a:ext>
            </a:extLst>
          </a:blip>
          <a:srcRect/>
          <a:stretch>
            <a:fillRect/>
          </a:stretch>
        </p:blipFill>
        <p:spPr>
          <a:xfrm>
            <a:off x="6192011" y="1397000"/>
            <a:ext cx="5085589" cy="2644068"/>
          </a:xfrm>
        </p:spPr>
      </p:pic>
      <p:sp>
        <p:nvSpPr>
          <p:cNvPr id="5" name="Text Placeholder 4"/>
          <p:cNvSpPr>
            <a:spLocks noGrp="1"/>
          </p:cNvSpPr>
          <p:nvPr>
            <p:ph type="body" sz="quarter" idx="21"/>
          </p:nvPr>
        </p:nvSpPr>
        <p:spPr>
          <a:xfrm>
            <a:off x="914400" y="3548626"/>
            <a:ext cx="5084064" cy="492443"/>
          </a:xfrm>
        </p:spPr>
        <p:txBody>
          <a:bodyPr/>
          <a:lstStyle/>
          <a:p>
            <a:r>
              <a:rPr lang="en-US" dirty="0"/>
              <a:t>Myth 1: Qualitatively different</a:t>
            </a:r>
          </a:p>
        </p:txBody>
      </p:sp>
      <p:sp>
        <p:nvSpPr>
          <p:cNvPr id="6" name="Text Placeholder 5"/>
          <p:cNvSpPr>
            <a:spLocks noGrp="1"/>
          </p:cNvSpPr>
          <p:nvPr>
            <p:ph type="body" sz="quarter" idx="22"/>
          </p:nvPr>
        </p:nvSpPr>
        <p:spPr>
          <a:xfrm>
            <a:off x="6193536" y="3548627"/>
            <a:ext cx="5084064" cy="492443"/>
          </a:xfrm>
        </p:spPr>
        <p:txBody>
          <a:bodyPr/>
          <a:lstStyle/>
          <a:p>
            <a:r>
              <a:rPr lang="en-US" dirty="0"/>
              <a:t>Myth 2: Untreatable</a:t>
            </a:r>
          </a:p>
        </p:txBody>
      </p:sp>
      <p:sp>
        <p:nvSpPr>
          <p:cNvPr id="7" name="Content Placeholder 6"/>
          <p:cNvSpPr>
            <a:spLocks noGrp="1"/>
          </p:cNvSpPr>
          <p:nvPr>
            <p:ph sz="quarter" idx="18"/>
          </p:nvPr>
        </p:nvSpPr>
        <p:spPr/>
        <p:txBody>
          <a:bodyPr/>
          <a:lstStyle/>
          <a:p>
            <a:r>
              <a:rPr lang="en-US" dirty="0"/>
              <a:t>People at risk for repeated involvement in violence are a qualitatively different from people at lower risk</a:t>
            </a:r>
          </a:p>
        </p:txBody>
      </p:sp>
      <p:sp>
        <p:nvSpPr>
          <p:cNvPr id="8" name="Content Placeholder 7"/>
          <p:cNvSpPr>
            <a:spLocks noGrp="1"/>
          </p:cNvSpPr>
          <p:nvPr>
            <p:ph sz="quarter" idx="19"/>
          </p:nvPr>
        </p:nvSpPr>
        <p:spPr/>
        <p:txBody>
          <a:bodyPr/>
          <a:lstStyle/>
          <a:p>
            <a:r>
              <a:rPr lang="en-US" dirty="0"/>
              <a:t>These high risk people cannot be effectively treated to prevent violence</a:t>
            </a:r>
          </a:p>
        </p:txBody>
      </p:sp>
    </p:spTree>
    <p:extLst>
      <p:ext uri="{BB962C8B-B14F-4D97-AF65-F5344CB8AC3E}">
        <p14:creationId xmlns:p14="http://schemas.microsoft.com/office/powerpoint/2010/main" val="12970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fade">
                                      <p:cBhvr>
                                        <p:cTn id="24" dur="500"/>
                                        <p:tgtEl>
                                          <p:spTgt spid="6">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5">
                    <a:lumMod val="75000"/>
                  </a:schemeClr>
                </a:solidFill>
              </a:rPr>
              <a:t>Transition to adolescence as period of social-affective engagement &amp; goal flexibility</a:t>
            </a:r>
          </a:p>
        </p:txBody>
      </p:sp>
      <p:pic>
        <p:nvPicPr>
          <p:cNvPr id="5" name="Picture 4"/>
          <p:cNvPicPr>
            <a:picLocks noChangeAspect="1"/>
          </p:cNvPicPr>
          <p:nvPr/>
        </p:nvPicPr>
        <p:blipFill>
          <a:blip r:embed="rId3"/>
          <a:stretch>
            <a:fillRect/>
          </a:stretch>
        </p:blipFill>
        <p:spPr>
          <a:xfrm>
            <a:off x="1524000" y="1544157"/>
            <a:ext cx="9314531" cy="4920994"/>
          </a:xfrm>
          <a:prstGeom prst="rect">
            <a:avLst/>
          </a:prstGeom>
        </p:spPr>
      </p:pic>
      <p:sp>
        <p:nvSpPr>
          <p:cNvPr id="6" name="TextBox 5"/>
          <p:cNvSpPr txBox="1"/>
          <p:nvPr/>
        </p:nvSpPr>
        <p:spPr>
          <a:xfrm>
            <a:off x="7248715" y="6488668"/>
            <a:ext cx="4580821" cy="369332"/>
          </a:xfrm>
          <a:prstGeom prst="rect">
            <a:avLst/>
          </a:prstGeom>
          <a:noFill/>
        </p:spPr>
        <p:txBody>
          <a:bodyPr wrap="square" rtlCol="0">
            <a:spAutoFit/>
          </a:bodyPr>
          <a:lstStyle/>
          <a:p>
            <a:pPr algn="r"/>
            <a:r>
              <a:rPr lang="en-US" sz="1800" dirty="0"/>
              <a:t>Crone &amp; Dahl (2012)</a:t>
            </a:r>
          </a:p>
        </p:txBody>
      </p:sp>
      <p:sp>
        <p:nvSpPr>
          <p:cNvPr id="4" name="TextBox 3">
            <a:extLst>
              <a:ext uri="{FF2B5EF4-FFF2-40B4-BE49-F238E27FC236}">
                <a16:creationId xmlns:a16="http://schemas.microsoft.com/office/drawing/2014/main" id="{33577FF1-0E6F-43BD-A3B0-B65E8E400CD2}"/>
              </a:ext>
            </a:extLst>
          </p:cNvPr>
          <p:cNvSpPr txBox="1"/>
          <p:nvPr/>
        </p:nvSpPr>
        <p:spPr>
          <a:xfrm>
            <a:off x="110832" y="2223293"/>
            <a:ext cx="3519055" cy="3416320"/>
          </a:xfrm>
          <a:prstGeom prst="rect">
            <a:avLst/>
          </a:prstGeom>
          <a:noFill/>
        </p:spPr>
        <p:txBody>
          <a:bodyPr wrap="square" rtlCol="0">
            <a:spAutoFit/>
          </a:bodyPr>
          <a:lstStyle/>
          <a:p>
            <a:r>
              <a:rPr lang="en-US" dirty="0"/>
              <a:t>Pfeifer &amp; Berkman (2018): engagement of </a:t>
            </a:r>
            <a:r>
              <a:rPr lang="en-US" dirty="0" err="1"/>
              <a:t>vmPFC</a:t>
            </a:r>
            <a:r>
              <a:rPr lang="en-US" dirty="0"/>
              <a:t> may facilitate &amp; reflect identity development by integrating across sources of value, including self- and social related rewards</a:t>
            </a:r>
          </a:p>
        </p:txBody>
      </p:sp>
    </p:spTree>
    <p:extLst>
      <p:ext uri="{BB962C8B-B14F-4D97-AF65-F5344CB8AC3E}">
        <p14:creationId xmlns:p14="http://schemas.microsoft.com/office/powerpoint/2010/main" val="3674802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75000"/>
                  </a:schemeClr>
                </a:solidFill>
              </a:rPr>
              <a:t>Goal: Inform policy-level violence prevention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14400" y="1219201"/>
            <a:ext cx="10363200" cy="4860324"/>
          </a:xfrm>
          <a:prstGeom prst="rect">
            <a:avLst/>
          </a:prstGeom>
        </p:spPr>
      </p:pic>
    </p:spTree>
    <p:extLst>
      <p:ext uri="{BB962C8B-B14F-4D97-AF65-F5344CB8AC3E}">
        <p14:creationId xmlns:p14="http://schemas.microsoft.com/office/powerpoint/2010/main" val="124897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799856" y="839177"/>
            <a:ext cx="2605790" cy="2817103"/>
            <a:chOff x="4205790" y="421894"/>
            <a:chExt cx="3474386" cy="3756137"/>
          </a:xfrm>
        </p:grpSpPr>
        <p:sp>
          <p:nvSpPr>
            <p:cNvPr id="27" name="Oval 26"/>
            <p:cNvSpPr/>
            <p:nvPr/>
          </p:nvSpPr>
          <p:spPr>
            <a:xfrm>
              <a:off x="4583832" y="1361137"/>
              <a:ext cx="2718302" cy="2816894"/>
            </a:xfrm>
            <a:prstGeom prst="ellipse">
              <a:avLst/>
            </a:prstGeom>
            <a:solidFill>
              <a:srgbClr val="808080"/>
            </a:solidFill>
            <a:ln>
              <a:noFill/>
            </a:ln>
            <a:effectLst/>
            <a:scene3d>
              <a:camera prst="perspectiveRelaxedModerately">
                <a:rot lat="17579999" lon="0" rev="0"/>
              </a:camera>
              <a:lightRig rig="threePt" dir="t"/>
            </a:scene3d>
            <a:sp3d extrusionH="25400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8" name="Group 27"/>
            <p:cNvGrpSpPr/>
            <p:nvPr/>
          </p:nvGrpSpPr>
          <p:grpSpPr>
            <a:xfrm>
              <a:off x="4205790" y="421894"/>
              <a:ext cx="3474386" cy="3600400"/>
              <a:chOff x="11892644" y="-2835696"/>
              <a:chExt cx="4536504" cy="4536504"/>
            </a:xfrm>
            <a:scene3d>
              <a:camera prst="perspectiveRelaxedModerately">
                <a:rot lat="17690631" lon="0" rev="0"/>
              </a:camera>
              <a:lightRig rig="balanced" dir="t"/>
            </a:scene3d>
          </p:grpSpPr>
          <p:sp>
            <p:nvSpPr>
              <p:cNvPr id="29" name="Arc 28"/>
              <p:cNvSpPr/>
              <p:nvPr/>
            </p:nvSpPr>
            <p:spPr>
              <a:xfrm rot="5400000">
                <a:off x="11892644" y="-2835696"/>
                <a:ext cx="4536504" cy="4536504"/>
              </a:xfrm>
              <a:prstGeom prst="arc">
                <a:avLst>
                  <a:gd name="adj1" fmla="val 16200000"/>
                  <a:gd name="adj2" fmla="val 19745283"/>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sp>
            <p:nvSpPr>
              <p:cNvPr id="30" name="Arc 29"/>
              <p:cNvSpPr/>
              <p:nvPr/>
            </p:nvSpPr>
            <p:spPr>
              <a:xfrm rot="5400000">
                <a:off x="11892644" y="-2835696"/>
                <a:ext cx="4536504" cy="4536504"/>
              </a:xfrm>
              <a:prstGeom prst="arc">
                <a:avLst>
                  <a:gd name="adj1" fmla="val 19806029"/>
                  <a:gd name="adj2" fmla="val 1780409"/>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sp>
            <p:nvSpPr>
              <p:cNvPr id="31" name="Arc 30"/>
              <p:cNvSpPr/>
              <p:nvPr/>
            </p:nvSpPr>
            <p:spPr>
              <a:xfrm rot="5400000" flipV="1">
                <a:off x="11892644" y="-2835696"/>
                <a:ext cx="4536504" cy="4536504"/>
              </a:xfrm>
              <a:prstGeom prst="arc">
                <a:avLst>
                  <a:gd name="adj1" fmla="val 16200000"/>
                  <a:gd name="adj2" fmla="val 19745283"/>
                </a:avLst>
              </a:prstGeom>
              <a:ln w="184150">
                <a:solidFill>
                  <a:schemeClr val="tx2">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grpSp>
      </p:grpSp>
      <p:grpSp>
        <p:nvGrpSpPr>
          <p:cNvPr id="14" name="Group 13"/>
          <p:cNvGrpSpPr/>
          <p:nvPr/>
        </p:nvGrpSpPr>
        <p:grpSpPr>
          <a:xfrm>
            <a:off x="4799856" y="839177"/>
            <a:ext cx="2605790" cy="2817103"/>
            <a:chOff x="4205790" y="421894"/>
            <a:chExt cx="3474386" cy="3756137"/>
          </a:xfrm>
        </p:grpSpPr>
        <p:sp>
          <p:nvSpPr>
            <p:cNvPr id="15" name="Oval 14"/>
            <p:cNvSpPr/>
            <p:nvPr/>
          </p:nvSpPr>
          <p:spPr>
            <a:xfrm>
              <a:off x="4583832" y="1361137"/>
              <a:ext cx="2718302" cy="2816894"/>
            </a:xfrm>
            <a:prstGeom prst="ellipse">
              <a:avLst/>
            </a:prstGeom>
            <a:solidFill>
              <a:schemeClr val="bg1">
                <a:lumMod val="75000"/>
                <a:lumOff val="25000"/>
                <a:alpha val="0"/>
              </a:schemeClr>
            </a:solidFill>
            <a:ln>
              <a:noFill/>
            </a:ln>
            <a:effectLst/>
            <a:scene3d>
              <a:camera prst="perspectiveRelaxedModerately">
                <a:rot lat="17579999" lon="0" rev="0"/>
              </a:camera>
              <a:lightRig rig="threePt" dir="t"/>
            </a:scene3d>
            <a:sp3d extrusionH="25400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6" name="Group 15"/>
            <p:cNvGrpSpPr/>
            <p:nvPr/>
          </p:nvGrpSpPr>
          <p:grpSpPr>
            <a:xfrm>
              <a:off x="4205790" y="421894"/>
              <a:ext cx="3474386" cy="3600400"/>
              <a:chOff x="11892644" y="-2835696"/>
              <a:chExt cx="4536504" cy="4536504"/>
            </a:xfrm>
            <a:scene3d>
              <a:camera prst="perspectiveRelaxedModerately">
                <a:rot lat="17690631" lon="0" rev="0"/>
              </a:camera>
              <a:lightRig rig="balanced" dir="t"/>
            </a:scene3d>
          </p:grpSpPr>
          <p:sp>
            <p:nvSpPr>
              <p:cNvPr id="17" name="Arc 16"/>
              <p:cNvSpPr/>
              <p:nvPr/>
            </p:nvSpPr>
            <p:spPr>
              <a:xfrm rot="5400000">
                <a:off x="11892644" y="-2835696"/>
                <a:ext cx="4536504" cy="4536504"/>
              </a:xfrm>
              <a:prstGeom prst="arc">
                <a:avLst>
                  <a:gd name="adj1" fmla="val 16200000"/>
                  <a:gd name="adj2" fmla="val 19745283"/>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sp>
            <p:nvSpPr>
              <p:cNvPr id="18" name="Arc 17"/>
              <p:cNvSpPr/>
              <p:nvPr/>
            </p:nvSpPr>
            <p:spPr>
              <a:xfrm rot="5400000">
                <a:off x="11892644" y="-2835696"/>
                <a:ext cx="4536504" cy="4536504"/>
              </a:xfrm>
              <a:prstGeom prst="arc">
                <a:avLst>
                  <a:gd name="adj1" fmla="val 19806029"/>
                  <a:gd name="adj2" fmla="val 1780409"/>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sp>
            <p:nvSpPr>
              <p:cNvPr id="19" name="Arc 18"/>
              <p:cNvSpPr/>
              <p:nvPr/>
            </p:nvSpPr>
            <p:spPr>
              <a:xfrm rot="5400000" flipV="1">
                <a:off x="11892644" y="-2835696"/>
                <a:ext cx="4536504" cy="4536504"/>
              </a:xfrm>
              <a:prstGeom prst="arc">
                <a:avLst>
                  <a:gd name="adj1" fmla="val 16200000"/>
                  <a:gd name="adj2" fmla="val 19745283"/>
                </a:avLst>
              </a:prstGeom>
              <a:ln w="184150">
                <a:solidFill>
                  <a:schemeClr val="accent5"/>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grpSp>
      </p:grpSp>
      <p:grpSp>
        <p:nvGrpSpPr>
          <p:cNvPr id="12" name="Group 11"/>
          <p:cNvGrpSpPr/>
          <p:nvPr/>
        </p:nvGrpSpPr>
        <p:grpSpPr>
          <a:xfrm>
            <a:off x="4799856" y="839177"/>
            <a:ext cx="2605790" cy="2817103"/>
            <a:chOff x="4205790" y="421894"/>
            <a:chExt cx="3474386" cy="3756137"/>
          </a:xfrm>
        </p:grpSpPr>
        <p:sp>
          <p:nvSpPr>
            <p:cNvPr id="6" name="Oval 5"/>
            <p:cNvSpPr/>
            <p:nvPr/>
          </p:nvSpPr>
          <p:spPr>
            <a:xfrm>
              <a:off x="4583832" y="1361137"/>
              <a:ext cx="2718302" cy="2816894"/>
            </a:xfrm>
            <a:prstGeom prst="ellipse">
              <a:avLst/>
            </a:prstGeom>
            <a:solidFill>
              <a:schemeClr val="bg1">
                <a:lumMod val="75000"/>
                <a:lumOff val="25000"/>
                <a:alpha val="0"/>
              </a:schemeClr>
            </a:solidFill>
            <a:ln>
              <a:noFill/>
            </a:ln>
            <a:effectLst/>
            <a:scene3d>
              <a:camera prst="perspectiveRelaxedModerately">
                <a:rot lat="17579999" lon="0" rev="0"/>
              </a:camera>
              <a:lightRig rig="threePt" dir="t"/>
            </a:scene3d>
            <a:sp3d extrusionH="25400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7" name="Group 6"/>
            <p:cNvGrpSpPr/>
            <p:nvPr/>
          </p:nvGrpSpPr>
          <p:grpSpPr>
            <a:xfrm>
              <a:off x="4205790" y="421894"/>
              <a:ext cx="3474386" cy="3600400"/>
              <a:chOff x="11892644" y="-2835696"/>
              <a:chExt cx="4536504" cy="4536504"/>
            </a:xfrm>
            <a:scene3d>
              <a:camera prst="perspectiveRelaxedModerately">
                <a:rot lat="17690631" lon="0" rev="0"/>
              </a:camera>
              <a:lightRig rig="balanced" dir="t"/>
            </a:scene3d>
          </p:grpSpPr>
          <p:sp>
            <p:nvSpPr>
              <p:cNvPr id="8" name="Arc 7"/>
              <p:cNvSpPr/>
              <p:nvPr/>
            </p:nvSpPr>
            <p:spPr>
              <a:xfrm rot="5400000">
                <a:off x="11892644" y="-2835696"/>
                <a:ext cx="4536504" cy="4536504"/>
              </a:xfrm>
              <a:prstGeom prst="arc">
                <a:avLst>
                  <a:gd name="adj1" fmla="val 16200000"/>
                  <a:gd name="adj2" fmla="val 19745283"/>
                </a:avLst>
              </a:prstGeom>
              <a:ln w="184150"/>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sp>
            <p:nvSpPr>
              <p:cNvPr id="9" name="Arc 8"/>
              <p:cNvSpPr/>
              <p:nvPr/>
            </p:nvSpPr>
            <p:spPr>
              <a:xfrm rot="5400000">
                <a:off x="11892644" y="-2835696"/>
                <a:ext cx="4536504" cy="4536504"/>
              </a:xfrm>
              <a:prstGeom prst="arc">
                <a:avLst>
                  <a:gd name="adj1" fmla="val 19806029"/>
                  <a:gd name="adj2" fmla="val 1780409"/>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sp>
            <p:nvSpPr>
              <p:cNvPr id="10" name="Arc 9"/>
              <p:cNvSpPr/>
              <p:nvPr/>
            </p:nvSpPr>
            <p:spPr>
              <a:xfrm rot="5400000" flipV="1">
                <a:off x="11892644" y="-2835696"/>
                <a:ext cx="4536504" cy="4536504"/>
              </a:xfrm>
              <a:prstGeom prst="arc">
                <a:avLst>
                  <a:gd name="adj1" fmla="val 16200000"/>
                  <a:gd name="adj2" fmla="val 19745283"/>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a:p>
            </p:txBody>
          </p:sp>
        </p:grpSp>
      </p:grpSp>
      <p:grpSp>
        <p:nvGrpSpPr>
          <p:cNvPr id="20" name="Group 19"/>
          <p:cNvGrpSpPr/>
          <p:nvPr/>
        </p:nvGrpSpPr>
        <p:grpSpPr>
          <a:xfrm>
            <a:off x="4799856" y="839177"/>
            <a:ext cx="2605790" cy="2817103"/>
            <a:chOff x="4205790" y="421894"/>
            <a:chExt cx="3474386" cy="3756137"/>
          </a:xfrm>
        </p:grpSpPr>
        <p:sp>
          <p:nvSpPr>
            <p:cNvPr id="21" name="Oval 20"/>
            <p:cNvSpPr/>
            <p:nvPr/>
          </p:nvSpPr>
          <p:spPr>
            <a:xfrm>
              <a:off x="4565830" y="1361137"/>
              <a:ext cx="2718302" cy="2816894"/>
            </a:xfrm>
            <a:prstGeom prst="ellipse">
              <a:avLst/>
            </a:prstGeom>
            <a:solidFill>
              <a:schemeClr val="bg1">
                <a:lumMod val="75000"/>
                <a:lumOff val="25000"/>
                <a:alpha val="0"/>
              </a:schemeClr>
            </a:solidFill>
            <a:ln>
              <a:noFill/>
            </a:ln>
            <a:effectLst/>
            <a:scene3d>
              <a:camera prst="perspectiveRelaxedModerately">
                <a:rot lat="17579999" lon="0" rev="0"/>
              </a:camera>
              <a:lightRig rig="threePt" dir="t"/>
            </a:scene3d>
            <a:sp3d extrusionH="25400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rgbClr val="FFFFFF"/>
                  </a:solidFill>
                </a:rPr>
                <a:t>High risk, not hopeless</a:t>
              </a:r>
            </a:p>
          </p:txBody>
        </p:sp>
        <p:grpSp>
          <p:nvGrpSpPr>
            <p:cNvPr id="22" name="Group 21"/>
            <p:cNvGrpSpPr/>
            <p:nvPr/>
          </p:nvGrpSpPr>
          <p:grpSpPr>
            <a:xfrm>
              <a:off x="4205790" y="421894"/>
              <a:ext cx="3474386" cy="3600400"/>
              <a:chOff x="11892644" y="-2835696"/>
              <a:chExt cx="4536504" cy="4536504"/>
            </a:xfrm>
            <a:scene3d>
              <a:camera prst="perspectiveRelaxedModerately">
                <a:rot lat="17690631" lon="0" rev="0"/>
              </a:camera>
              <a:lightRig rig="balanced" dir="t"/>
            </a:scene3d>
          </p:grpSpPr>
          <p:sp>
            <p:nvSpPr>
              <p:cNvPr id="23" name="Arc 22"/>
              <p:cNvSpPr/>
              <p:nvPr/>
            </p:nvSpPr>
            <p:spPr>
              <a:xfrm rot="5400000">
                <a:off x="11892644" y="-2835696"/>
                <a:ext cx="4536504" cy="4536504"/>
              </a:xfrm>
              <a:prstGeom prst="arc">
                <a:avLst>
                  <a:gd name="adj1" fmla="val 16200000"/>
                  <a:gd name="adj2" fmla="val 19745283"/>
                </a:avLst>
              </a:prstGeom>
              <a:ln w="184150">
                <a:solidFill>
                  <a:schemeClr val="accent4">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b="1" dirty="0"/>
              </a:p>
            </p:txBody>
          </p:sp>
          <p:sp>
            <p:nvSpPr>
              <p:cNvPr id="24" name="Arc 23"/>
              <p:cNvSpPr/>
              <p:nvPr/>
            </p:nvSpPr>
            <p:spPr>
              <a:xfrm rot="5400000">
                <a:off x="11892644" y="-2835696"/>
                <a:ext cx="4536504" cy="4536504"/>
              </a:xfrm>
              <a:prstGeom prst="arc">
                <a:avLst>
                  <a:gd name="adj1" fmla="val 19806029"/>
                  <a:gd name="adj2" fmla="val 1780409"/>
                </a:avLst>
              </a:prstGeom>
              <a:ln w="184150">
                <a:solidFill>
                  <a:schemeClr val="accent2"/>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b="1"/>
              </a:p>
            </p:txBody>
          </p:sp>
          <p:sp>
            <p:nvSpPr>
              <p:cNvPr id="25" name="Arc 24"/>
              <p:cNvSpPr/>
              <p:nvPr/>
            </p:nvSpPr>
            <p:spPr>
              <a:xfrm rot="5400000" flipV="1">
                <a:off x="11892644" y="-2835696"/>
                <a:ext cx="4536504" cy="4536504"/>
              </a:xfrm>
              <a:prstGeom prst="arc">
                <a:avLst>
                  <a:gd name="adj1" fmla="val 16200000"/>
                  <a:gd name="adj2" fmla="val 19745283"/>
                </a:avLst>
              </a:prstGeom>
              <a:ln w="184150">
                <a:solidFill>
                  <a:schemeClr val="tx2">
                    <a:alpha val="0"/>
                  </a:schemeClr>
                </a:solidFill>
              </a:ln>
              <a:sp3d extrusionH="2540000"/>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b="1"/>
              </a:p>
            </p:txBody>
          </p:sp>
        </p:grpSp>
      </p:grpSp>
      <p:sp>
        <p:nvSpPr>
          <p:cNvPr id="33" name="Title 32"/>
          <p:cNvSpPr>
            <a:spLocks noGrp="1"/>
          </p:cNvSpPr>
          <p:nvPr>
            <p:ph type="title"/>
          </p:nvPr>
        </p:nvSpPr>
        <p:spPr/>
        <p:txBody>
          <a:bodyPr>
            <a:normAutofit/>
          </a:bodyPr>
          <a:lstStyle/>
          <a:p>
            <a:r>
              <a:rPr lang="en-US" sz="2700" dirty="0">
                <a:solidFill>
                  <a:schemeClr val="accent5">
                    <a:lumMod val="75000"/>
                  </a:schemeClr>
                </a:solidFill>
              </a:rPr>
              <a:t>Core Message &amp; Practice Recommendations</a:t>
            </a:r>
          </a:p>
        </p:txBody>
      </p:sp>
      <p:sp>
        <p:nvSpPr>
          <p:cNvPr id="34" name="Rectangle 33"/>
          <p:cNvSpPr/>
          <p:nvPr/>
        </p:nvSpPr>
        <p:spPr>
          <a:xfrm>
            <a:off x="8565538" y="2749539"/>
            <a:ext cx="1945640" cy="997196"/>
          </a:xfrm>
          <a:prstGeom prst="rect">
            <a:avLst/>
          </a:prstGeom>
        </p:spPr>
        <p:txBody>
          <a:bodyPr wrap="square" lIns="182880" rIns="182880" bIns="73152">
            <a:spAutoFit/>
          </a:bodyPr>
          <a:lstStyle/>
          <a:p>
            <a:pPr>
              <a:lnSpc>
                <a:spcPct val="95000"/>
              </a:lnSpc>
            </a:pPr>
            <a:r>
              <a:rPr lang="en-US" sz="1500" dirty="0"/>
              <a:t>Stay the course.  Engage, engage, engage.  Be firm, fair and caring.</a:t>
            </a:r>
          </a:p>
        </p:txBody>
      </p:sp>
      <p:sp>
        <p:nvSpPr>
          <p:cNvPr id="37" name="Rectangle 36"/>
          <p:cNvSpPr/>
          <p:nvPr/>
        </p:nvSpPr>
        <p:spPr>
          <a:xfrm>
            <a:off x="1850470" y="3503391"/>
            <a:ext cx="1945640" cy="997196"/>
          </a:xfrm>
          <a:prstGeom prst="rect">
            <a:avLst/>
          </a:prstGeom>
        </p:spPr>
        <p:txBody>
          <a:bodyPr wrap="square" lIns="182880" rIns="182880" bIns="73152">
            <a:spAutoFit/>
          </a:bodyPr>
          <a:lstStyle/>
          <a:p>
            <a:pPr algn="r">
              <a:lnSpc>
                <a:spcPct val="95000"/>
              </a:lnSpc>
            </a:pPr>
            <a:r>
              <a:rPr lang="en-US" sz="1500" dirty="0"/>
              <a:t>Prioritize high-risk clients for evidence-based practices</a:t>
            </a:r>
          </a:p>
        </p:txBody>
      </p:sp>
      <p:sp>
        <p:nvSpPr>
          <p:cNvPr id="38" name="Rectangle 37"/>
          <p:cNvSpPr/>
          <p:nvPr/>
        </p:nvSpPr>
        <p:spPr>
          <a:xfrm>
            <a:off x="8553274" y="4112135"/>
            <a:ext cx="1945640" cy="777905"/>
          </a:xfrm>
          <a:prstGeom prst="rect">
            <a:avLst/>
          </a:prstGeom>
        </p:spPr>
        <p:txBody>
          <a:bodyPr wrap="square" lIns="182880" rIns="182880" bIns="73152">
            <a:spAutoFit/>
          </a:bodyPr>
          <a:lstStyle/>
          <a:p>
            <a:pPr>
              <a:lnSpc>
                <a:spcPct val="95000"/>
              </a:lnSpc>
            </a:pPr>
            <a:r>
              <a:rPr lang="en-US" sz="1500" dirty="0"/>
              <a:t>Target robust risk factor dimensions to reduce risk</a:t>
            </a:r>
          </a:p>
        </p:txBody>
      </p:sp>
      <p:sp>
        <p:nvSpPr>
          <p:cNvPr id="40" name="Oval 12"/>
          <p:cNvSpPr>
            <a:spLocks noChangeArrowheads="1"/>
          </p:cNvSpPr>
          <p:nvPr/>
        </p:nvSpPr>
        <p:spPr bwMode="auto">
          <a:xfrm>
            <a:off x="7905201" y="3993519"/>
            <a:ext cx="596614" cy="59661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Oval 12"/>
          <p:cNvSpPr>
            <a:spLocks noChangeArrowheads="1"/>
          </p:cNvSpPr>
          <p:nvPr/>
        </p:nvSpPr>
        <p:spPr bwMode="auto">
          <a:xfrm>
            <a:off x="3798198" y="3396909"/>
            <a:ext cx="596614" cy="596610"/>
          </a:xfrm>
          <a:prstGeom prst="ellipse">
            <a:avLst/>
          </a:pr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12"/>
          <p:cNvSpPr>
            <a:spLocks noChangeArrowheads="1"/>
          </p:cNvSpPr>
          <p:nvPr/>
        </p:nvSpPr>
        <p:spPr bwMode="auto">
          <a:xfrm>
            <a:off x="7905201" y="3054638"/>
            <a:ext cx="596614" cy="596610"/>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1895630" y="1786582"/>
            <a:ext cx="1945640" cy="558614"/>
          </a:xfrm>
          <a:prstGeom prst="rect">
            <a:avLst/>
          </a:prstGeom>
        </p:spPr>
        <p:txBody>
          <a:bodyPr wrap="square" lIns="182880" rIns="182880" bIns="73152">
            <a:spAutoFit/>
          </a:bodyPr>
          <a:lstStyle/>
          <a:p>
            <a:pPr algn="r">
              <a:lnSpc>
                <a:spcPct val="95000"/>
              </a:lnSpc>
            </a:pPr>
            <a:r>
              <a:rPr lang="en-US" sz="1500" dirty="0"/>
              <a:t>High risk, </a:t>
            </a:r>
            <a:r>
              <a:rPr lang="en-US" sz="1500" i="1" dirty="0"/>
              <a:t>not</a:t>
            </a:r>
            <a:r>
              <a:rPr lang="en-US" sz="1500" dirty="0"/>
              <a:t>  hopeless clients</a:t>
            </a:r>
          </a:p>
        </p:txBody>
      </p:sp>
      <p:sp>
        <p:nvSpPr>
          <p:cNvPr id="48" name="Oval 12"/>
          <p:cNvSpPr>
            <a:spLocks noChangeArrowheads="1"/>
          </p:cNvSpPr>
          <p:nvPr/>
        </p:nvSpPr>
        <p:spPr bwMode="auto">
          <a:xfrm>
            <a:off x="3796110" y="2198117"/>
            <a:ext cx="596614" cy="59661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9" name="Picture 4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72551" y="2370402"/>
            <a:ext cx="457610" cy="264278"/>
          </a:xfrm>
          <a:prstGeom prst="rect">
            <a:avLst/>
          </a:prstGeom>
        </p:spPr>
      </p:pic>
      <p:cxnSp>
        <p:nvCxnSpPr>
          <p:cNvPr id="51" name="Straight Arrow Connector 50"/>
          <p:cNvCxnSpPr>
            <a:stCxn id="40" idx="2"/>
          </p:cNvCxnSpPr>
          <p:nvPr/>
        </p:nvCxnSpPr>
        <p:spPr>
          <a:xfrm flipH="1">
            <a:off x="5987989" y="4291824"/>
            <a:ext cx="1917213" cy="0"/>
          </a:xfrm>
          <a:prstGeom prst="straightConnector1">
            <a:avLst/>
          </a:prstGeom>
          <a:ln>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2" idx="2"/>
          </p:cNvCxnSpPr>
          <p:nvPr/>
        </p:nvCxnSpPr>
        <p:spPr>
          <a:xfrm flipH="1" flipV="1">
            <a:off x="7135618" y="3352012"/>
            <a:ext cx="769585" cy="932"/>
          </a:xfrm>
          <a:prstGeom prst="straightConnector1">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6"/>
          </p:cNvCxnSpPr>
          <p:nvPr/>
        </p:nvCxnSpPr>
        <p:spPr>
          <a:xfrm>
            <a:off x="4394811" y="3695214"/>
            <a:ext cx="648072" cy="0"/>
          </a:xfrm>
          <a:prstGeom prst="straightConnector1">
            <a:avLst/>
          </a:prstGeom>
          <a:ln>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8" idx="6"/>
          </p:cNvCxnSpPr>
          <p:nvPr/>
        </p:nvCxnSpPr>
        <p:spPr>
          <a:xfrm flipV="1">
            <a:off x="4392724" y="2493236"/>
            <a:ext cx="1109211" cy="3187"/>
          </a:xfrm>
          <a:prstGeom prst="straightConnector1">
            <a:avLst/>
          </a:prstGeom>
          <a:ln>
            <a:solidFill>
              <a:srgbClr val="808080"/>
            </a:solidFill>
            <a:tailEnd type="oval" w="lg" len="lg"/>
          </a:ln>
        </p:spPr>
        <p:style>
          <a:lnRef idx="1">
            <a:schemeClr val="accent1"/>
          </a:lnRef>
          <a:fillRef idx="0">
            <a:schemeClr val="accent1"/>
          </a:fillRef>
          <a:effectRef idx="0">
            <a:schemeClr val="accent1"/>
          </a:effectRef>
          <a:fontRef idx="minor">
            <a:schemeClr val="tx1"/>
          </a:fontRef>
        </p:style>
      </p:cxnSp>
      <p:sp>
        <p:nvSpPr>
          <p:cNvPr id="47" name="Freeform 42"/>
          <p:cNvSpPr>
            <a:spLocks noEditPoints="1"/>
          </p:cNvSpPr>
          <p:nvPr/>
        </p:nvSpPr>
        <p:spPr bwMode="auto">
          <a:xfrm>
            <a:off x="7968924" y="3089395"/>
            <a:ext cx="483807" cy="566885"/>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0" name="Freeform 28"/>
          <p:cNvSpPr>
            <a:spLocks noEditPoints="1"/>
          </p:cNvSpPr>
          <p:nvPr/>
        </p:nvSpPr>
        <p:spPr bwMode="auto">
          <a:xfrm>
            <a:off x="3844833" y="3440122"/>
            <a:ext cx="501118" cy="522181"/>
          </a:xfrm>
          <a:custGeom>
            <a:avLst/>
            <a:gdLst>
              <a:gd name="T0" fmla="*/ 633 w 647"/>
              <a:gd name="T1" fmla="*/ 245 h 674"/>
              <a:gd name="T2" fmla="*/ 546 w 647"/>
              <a:gd name="T3" fmla="*/ 172 h 674"/>
              <a:gd name="T4" fmla="*/ 536 w 647"/>
              <a:gd name="T5" fmla="*/ 173 h 674"/>
              <a:gd name="T6" fmla="*/ 565 w 647"/>
              <a:gd name="T7" fmla="*/ 124 h 674"/>
              <a:gd name="T8" fmla="*/ 331 w 647"/>
              <a:gd name="T9" fmla="*/ 15 h 674"/>
              <a:gd name="T10" fmla="*/ 324 w 647"/>
              <a:gd name="T11" fmla="*/ 83 h 674"/>
              <a:gd name="T12" fmla="*/ 317 w 647"/>
              <a:gd name="T13" fmla="*/ 15 h 674"/>
              <a:gd name="T14" fmla="*/ 82 w 647"/>
              <a:gd name="T15" fmla="*/ 124 h 674"/>
              <a:gd name="T16" fmla="*/ 111 w 647"/>
              <a:gd name="T17" fmla="*/ 173 h 674"/>
              <a:gd name="T18" fmla="*/ 101 w 647"/>
              <a:gd name="T19" fmla="*/ 172 h 674"/>
              <a:gd name="T20" fmla="*/ 14 w 647"/>
              <a:gd name="T21" fmla="*/ 245 h 674"/>
              <a:gd name="T22" fmla="*/ 6 w 647"/>
              <a:gd name="T23" fmla="*/ 250 h 674"/>
              <a:gd name="T24" fmla="*/ 67 w 647"/>
              <a:gd name="T25" fmla="*/ 120 h 674"/>
              <a:gd name="T26" fmla="*/ 69 w 647"/>
              <a:gd name="T27" fmla="*/ 118 h 674"/>
              <a:gd name="T28" fmla="*/ 324 w 647"/>
              <a:gd name="T29" fmla="*/ 0 h 674"/>
              <a:gd name="T30" fmla="*/ 324 w 647"/>
              <a:gd name="T31" fmla="*/ 0 h 674"/>
              <a:gd name="T32" fmla="*/ 526 w 647"/>
              <a:gd name="T33" fmla="*/ 68 h 674"/>
              <a:gd name="T34" fmla="*/ 579 w 647"/>
              <a:gd name="T35" fmla="*/ 118 h 674"/>
              <a:gd name="T36" fmla="*/ 646 w 647"/>
              <a:gd name="T37" fmla="*/ 241 h 674"/>
              <a:gd name="T38" fmla="*/ 607 w 647"/>
              <a:gd name="T39" fmla="*/ 505 h 674"/>
              <a:gd name="T40" fmla="*/ 324 w 647"/>
              <a:gd name="T41" fmla="*/ 660 h 674"/>
              <a:gd name="T42" fmla="*/ 40 w 647"/>
              <a:gd name="T43" fmla="*/ 505 h 674"/>
              <a:gd name="T44" fmla="*/ 324 w 647"/>
              <a:gd name="T45" fmla="*/ 674 h 674"/>
              <a:gd name="T46" fmla="*/ 607 w 647"/>
              <a:gd name="T47" fmla="*/ 505 h 674"/>
              <a:gd name="T48" fmla="*/ 403 w 647"/>
              <a:gd name="T49" fmla="*/ 439 h 674"/>
              <a:gd name="T50" fmla="*/ 446 w 647"/>
              <a:gd name="T51" fmla="*/ 516 h 674"/>
              <a:gd name="T52" fmla="*/ 206 w 647"/>
              <a:gd name="T53" fmla="*/ 518 h 674"/>
              <a:gd name="T54" fmla="*/ 200 w 647"/>
              <a:gd name="T55" fmla="*/ 510 h 674"/>
              <a:gd name="T56" fmla="*/ 391 w 647"/>
              <a:gd name="T57" fmla="*/ 431 h 674"/>
              <a:gd name="T58" fmla="*/ 552 w 647"/>
              <a:gd name="T59" fmla="*/ 273 h 674"/>
              <a:gd name="T60" fmla="*/ 389 w 647"/>
              <a:gd name="T61" fmla="*/ 446 h 674"/>
              <a:gd name="T62" fmla="*/ 387 w 647"/>
              <a:gd name="T63" fmla="*/ 445 h 674"/>
              <a:gd name="T64" fmla="*/ 216 w 647"/>
              <a:gd name="T65" fmla="*/ 504 h 674"/>
              <a:gd name="T66" fmla="*/ 389 w 647"/>
              <a:gd name="T67" fmla="*/ 4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7" h="674">
                <a:moveTo>
                  <a:pt x="641" y="250"/>
                </a:moveTo>
                <a:cubicBezTo>
                  <a:pt x="638" y="251"/>
                  <a:pt x="634" y="249"/>
                  <a:pt x="633" y="245"/>
                </a:cubicBezTo>
                <a:cubicBezTo>
                  <a:pt x="621" y="205"/>
                  <a:pt x="601" y="167"/>
                  <a:pt x="574" y="135"/>
                </a:cubicBezTo>
                <a:cubicBezTo>
                  <a:pt x="546" y="172"/>
                  <a:pt x="546" y="172"/>
                  <a:pt x="546" y="172"/>
                </a:cubicBezTo>
                <a:cubicBezTo>
                  <a:pt x="544" y="174"/>
                  <a:pt x="542" y="174"/>
                  <a:pt x="540" y="174"/>
                </a:cubicBezTo>
                <a:cubicBezTo>
                  <a:pt x="539" y="174"/>
                  <a:pt x="537" y="174"/>
                  <a:pt x="536" y="173"/>
                </a:cubicBezTo>
                <a:cubicBezTo>
                  <a:pt x="533" y="171"/>
                  <a:pt x="532" y="166"/>
                  <a:pt x="535" y="163"/>
                </a:cubicBezTo>
                <a:cubicBezTo>
                  <a:pt x="565" y="124"/>
                  <a:pt x="565" y="124"/>
                  <a:pt x="565" y="124"/>
                </a:cubicBezTo>
                <a:cubicBezTo>
                  <a:pt x="551" y="107"/>
                  <a:pt x="535" y="93"/>
                  <a:pt x="518" y="80"/>
                </a:cubicBezTo>
                <a:cubicBezTo>
                  <a:pt x="464" y="38"/>
                  <a:pt x="399" y="16"/>
                  <a:pt x="331" y="15"/>
                </a:cubicBezTo>
                <a:cubicBezTo>
                  <a:pt x="331" y="76"/>
                  <a:pt x="331" y="76"/>
                  <a:pt x="331" y="76"/>
                </a:cubicBezTo>
                <a:cubicBezTo>
                  <a:pt x="331" y="79"/>
                  <a:pt x="327" y="83"/>
                  <a:pt x="324" y="83"/>
                </a:cubicBezTo>
                <a:cubicBezTo>
                  <a:pt x="320" y="83"/>
                  <a:pt x="317" y="79"/>
                  <a:pt x="317" y="76"/>
                </a:cubicBezTo>
                <a:cubicBezTo>
                  <a:pt x="317" y="15"/>
                  <a:pt x="317" y="15"/>
                  <a:pt x="317" y="15"/>
                </a:cubicBezTo>
                <a:cubicBezTo>
                  <a:pt x="248" y="16"/>
                  <a:pt x="184" y="38"/>
                  <a:pt x="129" y="80"/>
                </a:cubicBezTo>
                <a:cubicBezTo>
                  <a:pt x="112" y="93"/>
                  <a:pt x="96" y="107"/>
                  <a:pt x="82" y="124"/>
                </a:cubicBezTo>
                <a:cubicBezTo>
                  <a:pt x="112" y="163"/>
                  <a:pt x="112" y="163"/>
                  <a:pt x="112" y="163"/>
                </a:cubicBezTo>
                <a:cubicBezTo>
                  <a:pt x="115" y="166"/>
                  <a:pt x="114" y="171"/>
                  <a:pt x="111" y="173"/>
                </a:cubicBezTo>
                <a:cubicBezTo>
                  <a:pt x="110" y="174"/>
                  <a:pt x="108" y="174"/>
                  <a:pt x="107" y="174"/>
                </a:cubicBezTo>
                <a:cubicBezTo>
                  <a:pt x="105" y="174"/>
                  <a:pt x="103" y="174"/>
                  <a:pt x="101" y="172"/>
                </a:cubicBezTo>
                <a:cubicBezTo>
                  <a:pt x="73" y="135"/>
                  <a:pt x="73" y="135"/>
                  <a:pt x="73" y="135"/>
                </a:cubicBezTo>
                <a:cubicBezTo>
                  <a:pt x="46" y="167"/>
                  <a:pt x="26" y="205"/>
                  <a:pt x="14" y="245"/>
                </a:cubicBezTo>
                <a:cubicBezTo>
                  <a:pt x="14" y="248"/>
                  <a:pt x="11" y="250"/>
                  <a:pt x="8" y="250"/>
                </a:cubicBezTo>
                <a:cubicBezTo>
                  <a:pt x="7" y="250"/>
                  <a:pt x="6" y="250"/>
                  <a:pt x="6" y="250"/>
                </a:cubicBezTo>
                <a:cubicBezTo>
                  <a:pt x="2" y="248"/>
                  <a:pt x="0" y="245"/>
                  <a:pt x="1" y="241"/>
                </a:cubicBezTo>
                <a:cubicBezTo>
                  <a:pt x="14" y="197"/>
                  <a:pt x="37" y="155"/>
                  <a:pt x="67" y="120"/>
                </a:cubicBezTo>
                <a:cubicBezTo>
                  <a:pt x="67" y="119"/>
                  <a:pt x="68" y="118"/>
                  <a:pt x="68" y="118"/>
                </a:cubicBezTo>
                <a:cubicBezTo>
                  <a:pt x="68" y="118"/>
                  <a:pt x="69" y="118"/>
                  <a:pt x="69" y="118"/>
                </a:cubicBezTo>
                <a:cubicBezTo>
                  <a:pt x="84" y="99"/>
                  <a:pt x="102" y="83"/>
                  <a:pt x="121" y="68"/>
                </a:cubicBezTo>
                <a:cubicBezTo>
                  <a:pt x="179" y="24"/>
                  <a:pt x="250" y="0"/>
                  <a:pt x="324" y="0"/>
                </a:cubicBezTo>
                <a:cubicBezTo>
                  <a:pt x="324" y="0"/>
                  <a:pt x="324" y="0"/>
                  <a:pt x="324" y="0"/>
                </a:cubicBezTo>
                <a:cubicBezTo>
                  <a:pt x="324" y="0"/>
                  <a:pt x="324" y="0"/>
                  <a:pt x="324" y="0"/>
                </a:cubicBezTo>
                <a:cubicBezTo>
                  <a:pt x="324" y="0"/>
                  <a:pt x="324" y="0"/>
                  <a:pt x="324" y="0"/>
                </a:cubicBezTo>
                <a:cubicBezTo>
                  <a:pt x="398" y="0"/>
                  <a:pt x="468" y="24"/>
                  <a:pt x="526" y="68"/>
                </a:cubicBezTo>
                <a:cubicBezTo>
                  <a:pt x="546" y="83"/>
                  <a:pt x="563" y="99"/>
                  <a:pt x="579" y="118"/>
                </a:cubicBezTo>
                <a:cubicBezTo>
                  <a:pt x="579" y="118"/>
                  <a:pt x="579" y="118"/>
                  <a:pt x="579" y="118"/>
                </a:cubicBezTo>
                <a:cubicBezTo>
                  <a:pt x="579" y="118"/>
                  <a:pt x="580" y="119"/>
                  <a:pt x="581" y="120"/>
                </a:cubicBezTo>
                <a:cubicBezTo>
                  <a:pt x="610" y="155"/>
                  <a:pt x="633" y="197"/>
                  <a:pt x="646" y="241"/>
                </a:cubicBezTo>
                <a:cubicBezTo>
                  <a:pt x="647" y="245"/>
                  <a:pt x="645" y="248"/>
                  <a:pt x="641" y="250"/>
                </a:cubicBezTo>
                <a:close/>
                <a:moveTo>
                  <a:pt x="607" y="505"/>
                </a:moveTo>
                <a:cubicBezTo>
                  <a:pt x="603" y="503"/>
                  <a:pt x="599" y="504"/>
                  <a:pt x="597" y="508"/>
                </a:cubicBezTo>
                <a:cubicBezTo>
                  <a:pt x="537" y="603"/>
                  <a:pt x="435" y="660"/>
                  <a:pt x="324" y="660"/>
                </a:cubicBezTo>
                <a:cubicBezTo>
                  <a:pt x="212" y="660"/>
                  <a:pt x="110" y="603"/>
                  <a:pt x="50" y="508"/>
                </a:cubicBezTo>
                <a:cubicBezTo>
                  <a:pt x="48" y="504"/>
                  <a:pt x="44" y="503"/>
                  <a:pt x="40" y="505"/>
                </a:cubicBezTo>
                <a:cubicBezTo>
                  <a:pt x="37" y="507"/>
                  <a:pt x="36" y="512"/>
                  <a:pt x="38" y="515"/>
                </a:cubicBezTo>
                <a:cubicBezTo>
                  <a:pt x="100" y="614"/>
                  <a:pt x="207" y="674"/>
                  <a:pt x="324" y="674"/>
                </a:cubicBezTo>
                <a:cubicBezTo>
                  <a:pt x="440" y="674"/>
                  <a:pt x="547" y="614"/>
                  <a:pt x="609" y="515"/>
                </a:cubicBezTo>
                <a:cubicBezTo>
                  <a:pt x="611" y="512"/>
                  <a:pt x="610" y="507"/>
                  <a:pt x="607" y="505"/>
                </a:cubicBezTo>
                <a:close/>
                <a:moveTo>
                  <a:pt x="552" y="283"/>
                </a:moveTo>
                <a:cubicBezTo>
                  <a:pt x="403" y="439"/>
                  <a:pt x="403" y="439"/>
                  <a:pt x="403" y="439"/>
                </a:cubicBezTo>
                <a:cubicBezTo>
                  <a:pt x="425" y="456"/>
                  <a:pt x="441" y="481"/>
                  <a:pt x="447" y="510"/>
                </a:cubicBezTo>
                <a:cubicBezTo>
                  <a:pt x="448" y="512"/>
                  <a:pt x="447" y="514"/>
                  <a:pt x="446" y="516"/>
                </a:cubicBezTo>
                <a:cubicBezTo>
                  <a:pt x="445" y="517"/>
                  <a:pt x="443" y="518"/>
                  <a:pt x="441" y="518"/>
                </a:cubicBezTo>
                <a:cubicBezTo>
                  <a:pt x="206" y="518"/>
                  <a:pt x="206" y="518"/>
                  <a:pt x="206" y="518"/>
                </a:cubicBezTo>
                <a:cubicBezTo>
                  <a:pt x="204" y="518"/>
                  <a:pt x="202" y="517"/>
                  <a:pt x="201" y="516"/>
                </a:cubicBezTo>
                <a:cubicBezTo>
                  <a:pt x="200" y="514"/>
                  <a:pt x="199" y="512"/>
                  <a:pt x="200" y="510"/>
                </a:cubicBezTo>
                <a:cubicBezTo>
                  <a:pt x="213" y="452"/>
                  <a:pt x="264" y="411"/>
                  <a:pt x="324" y="411"/>
                </a:cubicBezTo>
                <a:cubicBezTo>
                  <a:pt x="348" y="411"/>
                  <a:pt x="371" y="418"/>
                  <a:pt x="391" y="431"/>
                </a:cubicBezTo>
                <a:cubicBezTo>
                  <a:pt x="542" y="273"/>
                  <a:pt x="542" y="273"/>
                  <a:pt x="542" y="273"/>
                </a:cubicBezTo>
                <a:cubicBezTo>
                  <a:pt x="545" y="270"/>
                  <a:pt x="549" y="270"/>
                  <a:pt x="552" y="273"/>
                </a:cubicBezTo>
                <a:cubicBezTo>
                  <a:pt x="555" y="275"/>
                  <a:pt x="555" y="280"/>
                  <a:pt x="552" y="283"/>
                </a:cubicBezTo>
                <a:close/>
                <a:moveTo>
                  <a:pt x="389" y="446"/>
                </a:moveTo>
                <a:cubicBezTo>
                  <a:pt x="388" y="446"/>
                  <a:pt x="388" y="445"/>
                  <a:pt x="387" y="445"/>
                </a:cubicBezTo>
                <a:cubicBezTo>
                  <a:pt x="387" y="445"/>
                  <a:pt x="387" y="445"/>
                  <a:pt x="387" y="445"/>
                </a:cubicBezTo>
                <a:cubicBezTo>
                  <a:pt x="369" y="432"/>
                  <a:pt x="347" y="425"/>
                  <a:pt x="324" y="425"/>
                </a:cubicBezTo>
                <a:cubicBezTo>
                  <a:pt x="274" y="425"/>
                  <a:pt x="230" y="457"/>
                  <a:pt x="216" y="504"/>
                </a:cubicBezTo>
                <a:cubicBezTo>
                  <a:pt x="431" y="504"/>
                  <a:pt x="431" y="504"/>
                  <a:pt x="431" y="504"/>
                </a:cubicBezTo>
                <a:cubicBezTo>
                  <a:pt x="424" y="480"/>
                  <a:pt x="409" y="460"/>
                  <a:pt x="389" y="446"/>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Freeform 116"/>
          <p:cNvSpPr>
            <a:spLocks noEditPoints="1"/>
          </p:cNvSpPr>
          <p:nvPr/>
        </p:nvSpPr>
        <p:spPr bwMode="auto">
          <a:xfrm>
            <a:off x="7967336" y="4016439"/>
            <a:ext cx="480060" cy="480060"/>
          </a:xfrm>
          <a:custGeom>
            <a:avLst/>
            <a:gdLst>
              <a:gd name="T0" fmla="*/ 566 w 641"/>
              <a:gd name="T1" fmla="*/ 533 h 653"/>
              <a:gd name="T2" fmla="*/ 525 w 641"/>
              <a:gd name="T3" fmla="*/ 323 h 653"/>
              <a:gd name="T4" fmla="*/ 439 w 641"/>
              <a:gd name="T5" fmla="*/ 267 h 653"/>
              <a:gd name="T6" fmla="*/ 381 w 641"/>
              <a:gd name="T7" fmla="*/ 61 h 653"/>
              <a:gd name="T8" fmla="*/ 259 w 641"/>
              <a:gd name="T9" fmla="*/ 61 h 653"/>
              <a:gd name="T10" fmla="*/ 202 w 641"/>
              <a:gd name="T11" fmla="*/ 267 h 653"/>
              <a:gd name="T12" fmla="*/ 115 w 641"/>
              <a:gd name="T13" fmla="*/ 323 h 653"/>
              <a:gd name="T14" fmla="*/ 74 w 641"/>
              <a:gd name="T15" fmla="*/ 533 h 653"/>
              <a:gd name="T16" fmla="*/ 0 w 641"/>
              <a:gd name="T17" fmla="*/ 592 h 653"/>
              <a:gd name="T18" fmla="*/ 122 w 641"/>
              <a:gd name="T19" fmla="*/ 592 h 653"/>
              <a:gd name="T20" fmla="*/ 162 w 641"/>
              <a:gd name="T21" fmla="*/ 382 h 653"/>
              <a:gd name="T22" fmla="*/ 188 w 641"/>
              <a:gd name="T23" fmla="*/ 382 h 653"/>
              <a:gd name="T24" fmla="*/ 173 w 641"/>
              <a:gd name="T25" fmla="*/ 592 h 653"/>
              <a:gd name="T26" fmla="*/ 295 w 641"/>
              <a:gd name="T27" fmla="*/ 592 h 653"/>
              <a:gd name="T28" fmla="*/ 233 w 641"/>
              <a:gd name="T29" fmla="*/ 531 h 653"/>
              <a:gd name="T30" fmla="*/ 237 w 641"/>
              <a:gd name="T31" fmla="*/ 323 h 653"/>
              <a:gd name="T32" fmla="*/ 294 w 641"/>
              <a:gd name="T33" fmla="*/ 116 h 653"/>
              <a:gd name="T34" fmla="*/ 346 w 641"/>
              <a:gd name="T35" fmla="*/ 116 h 653"/>
              <a:gd name="T36" fmla="*/ 404 w 641"/>
              <a:gd name="T37" fmla="*/ 323 h 653"/>
              <a:gd name="T38" fmla="*/ 408 w 641"/>
              <a:gd name="T39" fmla="*/ 531 h 653"/>
              <a:gd name="T40" fmla="*/ 346 w 641"/>
              <a:gd name="T41" fmla="*/ 592 h 653"/>
              <a:gd name="T42" fmla="*/ 468 w 641"/>
              <a:gd name="T43" fmla="*/ 592 h 653"/>
              <a:gd name="T44" fmla="*/ 452 w 641"/>
              <a:gd name="T45" fmla="*/ 382 h 653"/>
              <a:gd name="T46" fmla="*/ 478 w 641"/>
              <a:gd name="T47" fmla="*/ 382 h 653"/>
              <a:gd name="T48" fmla="*/ 519 w 641"/>
              <a:gd name="T49" fmla="*/ 592 h 653"/>
              <a:gd name="T50" fmla="*/ 641 w 641"/>
              <a:gd name="T51" fmla="*/ 592 h 653"/>
              <a:gd name="T52" fmla="*/ 108 w 641"/>
              <a:gd name="T53" fmla="*/ 592 h 653"/>
              <a:gd name="T54" fmla="*/ 14 w 641"/>
              <a:gd name="T55" fmla="*/ 592 h 653"/>
              <a:gd name="T56" fmla="*/ 108 w 641"/>
              <a:gd name="T57" fmla="*/ 592 h 653"/>
              <a:gd name="T58" fmla="*/ 234 w 641"/>
              <a:gd name="T59" fmla="*/ 639 h 653"/>
              <a:gd name="T60" fmla="*/ 234 w 641"/>
              <a:gd name="T61" fmla="*/ 545 h 653"/>
              <a:gd name="T62" fmla="*/ 223 w 641"/>
              <a:gd name="T63" fmla="*/ 323 h 653"/>
              <a:gd name="T64" fmla="*/ 129 w 641"/>
              <a:gd name="T65" fmla="*/ 323 h 653"/>
              <a:gd name="T66" fmla="*/ 223 w 641"/>
              <a:gd name="T67" fmla="*/ 323 h 653"/>
              <a:gd name="T68" fmla="*/ 320 w 641"/>
              <a:gd name="T69" fmla="*/ 14 h 653"/>
              <a:gd name="T70" fmla="*/ 320 w 641"/>
              <a:gd name="T71" fmla="*/ 108 h 653"/>
              <a:gd name="T72" fmla="*/ 454 w 641"/>
              <a:gd name="T73" fmla="*/ 592 h 653"/>
              <a:gd name="T74" fmla="*/ 360 w 641"/>
              <a:gd name="T75" fmla="*/ 592 h 653"/>
              <a:gd name="T76" fmla="*/ 454 w 641"/>
              <a:gd name="T77" fmla="*/ 592 h 653"/>
              <a:gd name="T78" fmla="*/ 464 w 641"/>
              <a:gd name="T79" fmla="*/ 276 h 653"/>
              <a:gd name="T80" fmla="*/ 464 w 641"/>
              <a:gd name="T81" fmla="*/ 369 h 653"/>
              <a:gd name="T82" fmla="*/ 580 w 641"/>
              <a:gd name="T83" fmla="*/ 639 h 653"/>
              <a:gd name="T84" fmla="*/ 580 w 641"/>
              <a:gd name="T85" fmla="*/ 545 h 653"/>
              <a:gd name="T86" fmla="*/ 580 w 641"/>
              <a:gd name="T87" fmla="*/ 63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1" h="653">
                <a:moveTo>
                  <a:pt x="580" y="531"/>
                </a:moveTo>
                <a:cubicBezTo>
                  <a:pt x="575" y="531"/>
                  <a:pt x="571" y="532"/>
                  <a:pt x="566" y="533"/>
                </a:cubicBezTo>
                <a:cubicBezTo>
                  <a:pt x="491" y="377"/>
                  <a:pt x="491" y="377"/>
                  <a:pt x="491" y="377"/>
                </a:cubicBezTo>
                <a:cubicBezTo>
                  <a:pt x="511" y="367"/>
                  <a:pt x="525" y="346"/>
                  <a:pt x="525" y="323"/>
                </a:cubicBezTo>
                <a:cubicBezTo>
                  <a:pt x="525" y="289"/>
                  <a:pt x="498" y="262"/>
                  <a:pt x="464" y="262"/>
                </a:cubicBezTo>
                <a:cubicBezTo>
                  <a:pt x="455" y="262"/>
                  <a:pt x="447" y="264"/>
                  <a:pt x="439" y="267"/>
                </a:cubicBezTo>
                <a:cubicBezTo>
                  <a:pt x="358" y="109"/>
                  <a:pt x="358" y="109"/>
                  <a:pt x="358" y="109"/>
                </a:cubicBezTo>
                <a:cubicBezTo>
                  <a:pt x="372" y="97"/>
                  <a:pt x="381" y="80"/>
                  <a:pt x="381" y="61"/>
                </a:cubicBezTo>
                <a:cubicBezTo>
                  <a:pt x="381" y="28"/>
                  <a:pt x="354" y="0"/>
                  <a:pt x="320" y="0"/>
                </a:cubicBezTo>
                <a:cubicBezTo>
                  <a:pt x="287" y="0"/>
                  <a:pt x="259" y="28"/>
                  <a:pt x="259" y="61"/>
                </a:cubicBezTo>
                <a:cubicBezTo>
                  <a:pt x="259" y="80"/>
                  <a:pt x="268" y="97"/>
                  <a:pt x="282" y="109"/>
                </a:cubicBezTo>
                <a:cubicBezTo>
                  <a:pt x="202" y="267"/>
                  <a:pt x="202" y="267"/>
                  <a:pt x="202" y="267"/>
                </a:cubicBezTo>
                <a:cubicBezTo>
                  <a:pt x="194" y="264"/>
                  <a:pt x="185" y="262"/>
                  <a:pt x="176" y="262"/>
                </a:cubicBezTo>
                <a:cubicBezTo>
                  <a:pt x="143" y="262"/>
                  <a:pt x="115" y="289"/>
                  <a:pt x="115" y="323"/>
                </a:cubicBezTo>
                <a:cubicBezTo>
                  <a:pt x="115" y="346"/>
                  <a:pt x="129" y="367"/>
                  <a:pt x="149" y="377"/>
                </a:cubicBezTo>
                <a:cubicBezTo>
                  <a:pt x="74" y="533"/>
                  <a:pt x="74" y="533"/>
                  <a:pt x="74" y="533"/>
                </a:cubicBezTo>
                <a:cubicBezTo>
                  <a:pt x="70" y="532"/>
                  <a:pt x="65" y="531"/>
                  <a:pt x="61" y="531"/>
                </a:cubicBezTo>
                <a:cubicBezTo>
                  <a:pt x="27" y="531"/>
                  <a:pt x="0" y="558"/>
                  <a:pt x="0" y="592"/>
                </a:cubicBezTo>
                <a:cubicBezTo>
                  <a:pt x="0" y="625"/>
                  <a:pt x="27" y="653"/>
                  <a:pt x="61" y="653"/>
                </a:cubicBezTo>
                <a:cubicBezTo>
                  <a:pt x="94" y="653"/>
                  <a:pt x="122" y="625"/>
                  <a:pt x="122" y="592"/>
                </a:cubicBezTo>
                <a:cubicBezTo>
                  <a:pt x="122" y="568"/>
                  <a:pt x="108" y="547"/>
                  <a:pt x="87" y="537"/>
                </a:cubicBezTo>
                <a:cubicBezTo>
                  <a:pt x="162" y="382"/>
                  <a:pt x="162" y="382"/>
                  <a:pt x="162" y="382"/>
                </a:cubicBezTo>
                <a:cubicBezTo>
                  <a:pt x="167" y="383"/>
                  <a:pt x="171" y="383"/>
                  <a:pt x="176" y="383"/>
                </a:cubicBezTo>
                <a:cubicBezTo>
                  <a:pt x="180" y="383"/>
                  <a:pt x="184" y="383"/>
                  <a:pt x="188" y="382"/>
                </a:cubicBezTo>
                <a:cubicBezTo>
                  <a:pt x="219" y="533"/>
                  <a:pt x="219" y="533"/>
                  <a:pt x="219" y="533"/>
                </a:cubicBezTo>
                <a:cubicBezTo>
                  <a:pt x="192" y="540"/>
                  <a:pt x="173" y="564"/>
                  <a:pt x="173" y="592"/>
                </a:cubicBezTo>
                <a:cubicBezTo>
                  <a:pt x="173" y="625"/>
                  <a:pt x="200" y="653"/>
                  <a:pt x="234" y="653"/>
                </a:cubicBezTo>
                <a:cubicBezTo>
                  <a:pt x="267" y="653"/>
                  <a:pt x="295" y="625"/>
                  <a:pt x="295" y="592"/>
                </a:cubicBezTo>
                <a:cubicBezTo>
                  <a:pt x="295" y="558"/>
                  <a:pt x="267" y="531"/>
                  <a:pt x="234" y="531"/>
                </a:cubicBezTo>
                <a:cubicBezTo>
                  <a:pt x="233" y="531"/>
                  <a:pt x="233" y="531"/>
                  <a:pt x="233" y="531"/>
                </a:cubicBezTo>
                <a:cubicBezTo>
                  <a:pt x="202" y="378"/>
                  <a:pt x="202" y="378"/>
                  <a:pt x="202" y="378"/>
                </a:cubicBezTo>
                <a:cubicBezTo>
                  <a:pt x="222" y="368"/>
                  <a:pt x="237" y="347"/>
                  <a:pt x="237" y="323"/>
                </a:cubicBezTo>
                <a:cubicBezTo>
                  <a:pt x="237" y="303"/>
                  <a:pt x="228" y="286"/>
                  <a:pt x="213" y="275"/>
                </a:cubicBezTo>
                <a:cubicBezTo>
                  <a:pt x="294" y="116"/>
                  <a:pt x="294" y="116"/>
                  <a:pt x="294" y="116"/>
                </a:cubicBezTo>
                <a:cubicBezTo>
                  <a:pt x="302" y="120"/>
                  <a:pt x="311" y="122"/>
                  <a:pt x="320" y="122"/>
                </a:cubicBezTo>
                <a:cubicBezTo>
                  <a:pt x="330" y="122"/>
                  <a:pt x="338" y="120"/>
                  <a:pt x="346" y="116"/>
                </a:cubicBezTo>
                <a:cubicBezTo>
                  <a:pt x="427" y="275"/>
                  <a:pt x="427" y="275"/>
                  <a:pt x="427" y="275"/>
                </a:cubicBezTo>
                <a:cubicBezTo>
                  <a:pt x="413" y="286"/>
                  <a:pt x="404" y="303"/>
                  <a:pt x="404" y="323"/>
                </a:cubicBezTo>
                <a:cubicBezTo>
                  <a:pt x="404" y="347"/>
                  <a:pt x="418" y="368"/>
                  <a:pt x="439" y="378"/>
                </a:cubicBezTo>
                <a:cubicBezTo>
                  <a:pt x="408" y="531"/>
                  <a:pt x="408" y="531"/>
                  <a:pt x="408" y="531"/>
                </a:cubicBezTo>
                <a:cubicBezTo>
                  <a:pt x="408" y="531"/>
                  <a:pt x="407" y="531"/>
                  <a:pt x="407" y="531"/>
                </a:cubicBezTo>
                <a:cubicBezTo>
                  <a:pt x="373" y="531"/>
                  <a:pt x="346" y="558"/>
                  <a:pt x="346" y="592"/>
                </a:cubicBezTo>
                <a:cubicBezTo>
                  <a:pt x="346" y="625"/>
                  <a:pt x="373" y="653"/>
                  <a:pt x="407" y="653"/>
                </a:cubicBezTo>
                <a:cubicBezTo>
                  <a:pt x="440" y="653"/>
                  <a:pt x="468" y="625"/>
                  <a:pt x="468" y="592"/>
                </a:cubicBezTo>
                <a:cubicBezTo>
                  <a:pt x="468" y="564"/>
                  <a:pt x="448" y="540"/>
                  <a:pt x="422" y="533"/>
                </a:cubicBezTo>
                <a:cubicBezTo>
                  <a:pt x="452" y="382"/>
                  <a:pt x="452" y="382"/>
                  <a:pt x="452" y="382"/>
                </a:cubicBezTo>
                <a:cubicBezTo>
                  <a:pt x="456" y="383"/>
                  <a:pt x="460" y="383"/>
                  <a:pt x="464" y="383"/>
                </a:cubicBezTo>
                <a:cubicBezTo>
                  <a:pt x="469" y="383"/>
                  <a:pt x="474" y="383"/>
                  <a:pt x="478" y="382"/>
                </a:cubicBezTo>
                <a:cubicBezTo>
                  <a:pt x="553" y="537"/>
                  <a:pt x="553" y="537"/>
                  <a:pt x="553" y="537"/>
                </a:cubicBezTo>
                <a:cubicBezTo>
                  <a:pt x="533" y="547"/>
                  <a:pt x="519" y="568"/>
                  <a:pt x="519" y="592"/>
                </a:cubicBezTo>
                <a:cubicBezTo>
                  <a:pt x="519" y="625"/>
                  <a:pt x="546" y="653"/>
                  <a:pt x="580" y="653"/>
                </a:cubicBezTo>
                <a:cubicBezTo>
                  <a:pt x="613" y="653"/>
                  <a:pt x="641" y="625"/>
                  <a:pt x="641" y="592"/>
                </a:cubicBezTo>
                <a:cubicBezTo>
                  <a:pt x="641" y="558"/>
                  <a:pt x="613" y="531"/>
                  <a:pt x="580" y="531"/>
                </a:cubicBezTo>
                <a:close/>
                <a:moveTo>
                  <a:pt x="108" y="592"/>
                </a:moveTo>
                <a:cubicBezTo>
                  <a:pt x="108" y="618"/>
                  <a:pt x="87" y="639"/>
                  <a:pt x="61" y="639"/>
                </a:cubicBezTo>
                <a:cubicBezTo>
                  <a:pt x="35" y="639"/>
                  <a:pt x="14" y="618"/>
                  <a:pt x="14" y="592"/>
                </a:cubicBezTo>
                <a:cubicBezTo>
                  <a:pt x="14" y="566"/>
                  <a:pt x="35" y="545"/>
                  <a:pt x="61" y="545"/>
                </a:cubicBezTo>
                <a:cubicBezTo>
                  <a:pt x="87" y="545"/>
                  <a:pt x="108" y="566"/>
                  <a:pt x="108" y="592"/>
                </a:cubicBezTo>
                <a:close/>
                <a:moveTo>
                  <a:pt x="281" y="592"/>
                </a:moveTo>
                <a:cubicBezTo>
                  <a:pt x="281" y="618"/>
                  <a:pt x="260" y="639"/>
                  <a:pt x="234" y="639"/>
                </a:cubicBezTo>
                <a:cubicBezTo>
                  <a:pt x="208" y="639"/>
                  <a:pt x="187" y="618"/>
                  <a:pt x="187" y="592"/>
                </a:cubicBezTo>
                <a:cubicBezTo>
                  <a:pt x="187" y="566"/>
                  <a:pt x="208" y="545"/>
                  <a:pt x="234" y="545"/>
                </a:cubicBezTo>
                <a:cubicBezTo>
                  <a:pt x="260" y="545"/>
                  <a:pt x="281" y="566"/>
                  <a:pt x="281" y="592"/>
                </a:cubicBezTo>
                <a:close/>
                <a:moveTo>
                  <a:pt x="223" y="323"/>
                </a:moveTo>
                <a:cubicBezTo>
                  <a:pt x="223" y="348"/>
                  <a:pt x="202" y="369"/>
                  <a:pt x="176" y="369"/>
                </a:cubicBezTo>
                <a:cubicBezTo>
                  <a:pt x="150" y="369"/>
                  <a:pt x="129" y="348"/>
                  <a:pt x="129" y="323"/>
                </a:cubicBezTo>
                <a:cubicBezTo>
                  <a:pt x="129" y="297"/>
                  <a:pt x="150" y="276"/>
                  <a:pt x="176" y="276"/>
                </a:cubicBezTo>
                <a:cubicBezTo>
                  <a:pt x="202" y="276"/>
                  <a:pt x="223" y="297"/>
                  <a:pt x="223" y="323"/>
                </a:cubicBezTo>
                <a:close/>
                <a:moveTo>
                  <a:pt x="273" y="61"/>
                </a:moveTo>
                <a:cubicBezTo>
                  <a:pt x="273" y="35"/>
                  <a:pt x="294" y="14"/>
                  <a:pt x="320" y="14"/>
                </a:cubicBezTo>
                <a:cubicBezTo>
                  <a:pt x="346" y="14"/>
                  <a:pt x="367" y="35"/>
                  <a:pt x="367" y="61"/>
                </a:cubicBezTo>
                <a:cubicBezTo>
                  <a:pt x="367" y="87"/>
                  <a:pt x="346" y="108"/>
                  <a:pt x="320" y="108"/>
                </a:cubicBezTo>
                <a:cubicBezTo>
                  <a:pt x="294" y="108"/>
                  <a:pt x="273" y="87"/>
                  <a:pt x="273" y="61"/>
                </a:cubicBezTo>
                <a:close/>
                <a:moveTo>
                  <a:pt x="454" y="592"/>
                </a:moveTo>
                <a:cubicBezTo>
                  <a:pt x="454" y="618"/>
                  <a:pt x="433" y="639"/>
                  <a:pt x="407" y="639"/>
                </a:cubicBezTo>
                <a:cubicBezTo>
                  <a:pt x="381" y="639"/>
                  <a:pt x="360" y="618"/>
                  <a:pt x="360" y="592"/>
                </a:cubicBezTo>
                <a:cubicBezTo>
                  <a:pt x="360" y="566"/>
                  <a:pt x="381" y="545"/>
                  <a:pt x="407" y="545"/>
                </a:cubicBezTo>
                <a:cubicBezTo>
                  <a:pt x="433" y="545"/>
                  <a:pt x="454" y="566"/>
                  <a:pt x="454" y="592"/>
                </a:cubicBezTo>
                <a:close/>
                <a:moveTo>
                  <a:pt x="418" y="323"/>
                </a:moveTo>
                <a:cubicBezTo>
                  <a:pt x="418" y="297"/>
                  <a:pt x="439" y="276"/>
                  <a:pt x="464" y="276"/>
                </a:cubicBezTo>
                <a:cubicBezTo>
                  <a:pt x="490" y="276"/>
                  <a:pt x="511" y="297"/>
                  <a:pt x="511" y="323"/>
                </a:cubicBezTo>
                <a:cubicBezTo>
                  <a:pt x="511" y="348"/>
                  <a:pt x="490" y="369"/>
                  <a:pt x="464" y="369"/>
                </a:cubicBezTo>
                <a:cubicBezTo>
                  <a:pt x="439" y="369"/>
                  <a:pt x="418" y="348"/>
                  <a:pt x="418" y="323"/>
                </a:cubicBezTo>
                <a:close/>
                <a:moveTo>
                  <a:pt x="580" y="639"/>
                </a:moveTo>
                <a:cubicBezTo>
                  <a:pt x="554" y="639"/>
                  <a:pt x="533" y="618"/>
                  <a:pt x="533" y="592"/>
                </a:cubicBezTo>
                <a:cubicBezTo>
                  <a:pt x="533" y="566"/>
                  <a:pt x="554" y="545"/>
                  <a:pt x="580" y="545"/>
                </a:cubicBezTo>
                <a:cubicBezTo>
                  <a:pt x="606" y="545"/>
                  <a:pt x="627" y="566"/>
                  <a:pt x="627" y="592"/>
                </a:cubicBezTo>
                <a:cubicBezTo>
                  <a:pt x="627" y="618"/>
                  <a:pt x="606" y="639"/>
                  <a:pt x="580" y="63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4191887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6667">
                                          <p:cBhvr additive="base">
                                            <p:cTn id="7" dur="900" fill="hold"/>
                                            <p:tgtEl>
                                              <p:spTgt spid="26"/>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8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2" fill="hold" nodeType="withEffect">
                                      <p:stCondLst>
                                        <p:cond delay="60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300"/>
                                            <p:tgtEl>
                                              <p:spTgt spid="56"/>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300"/>
                                            <p:tgtEl>
                                              <p:spTgt spid="46"/>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300"/>
                                            <p:tgtEl>
                                              <p:spTgt spid="48"/>
                                            </p:tgtEl>
                                          </p:cBhvr>
                                        </p:animEffect>
                                      </p:childTnLst>
                                    </p:cTn>
                                  </p:par>
                                  <p:par>
                                    <p:cTn id="27" presetID="10" presetClass="entr" presetSubtype="0" fill="hold" nodeType="withEffect">
                                      <p:stCondLst>
                                        <p:cond delay="90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300"/>
                                            <p:tgtEl>
                                              <p:spTgt spid="49"/>
                                            </p:tgtEl>
                                          </p:cBhvr>
                                        </p:animEffect>
                                      </p:childTnLst>
                                    </p:cTn>
                                  </p:par>
                                  <p:par>
                                    <p:cTn id="30" presetID="22" presetClass="entr" presetSubtype="2" fill="hold" nodeType="withEffect">
                                      <p:stCondLst>
                                        <p:cond delay="900"/>
                                      </p:stCondLst>
                                      <p:childTnLst>
                                        <p:set>
                                          <p:cBhvr>
                                            <p:cTn id="31" dur="1" fill="hold">
                                              <p:stCondLst>
                                                <p:cond delay="0"/>
                                              </p:stCondLst>
                                            </p:cTn>
                                            <p:tgtEl>
                                              <p:spTgt spid="55"/>
                                            </p:tgtEl>
                                            <p:attrNameLst>
                                              <p:attrName>style.visibility</p:attrName>
                                            </p:attrNameLst>
                                          </p:cBhvr>
                                          <p:to>
                                            <p:strVal val="visible"/>
                                          </p:to>
                                        </p:set>
                                        <p:animEffect transition="in" filter="wipe(right)">
                                          <p:cBhvr>
                                            <p:cTn id="32" dur="200"/>
                                            <p:tgtEl>
                                              <p:spTgt spid="55"/>
                                            </p:tgtEl>
                                          </p:cBhvr>
                                        </p:animEffect>
                                      </p:childTnLst>
                                    </p:cTn>
                                  </p:par>
                                  <p:par>
                                    <p:cTn id="33" presetID="10" presetClass="entr" presetSubtype="0" fill="hold" grpId="0" nodeType="withEffect">
                                      <p:stCondLst>
                                        <p:cond delay="11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300"/>
                                            <p:tgtEl>
                                              <p:spTgt spid="37"/>
                                            </p:tgtEl>
                                          </p:cBhvr>
                                        </p:animEffect>
                                      </p:childTnLst>
                                    </p:cTn>
                                  </p:par>
                                  <p:par>
                                    <p:cTn id="36" presetID="10" presetClass="entr" presetSubtype="0" fill="hold" grpId="0" nodeType="withEffect">
                                      <p:stCondLst>
                                        <p:cond delay="11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300"/>
                                            <p:tgtEl>
                                              <p:spTgt spid="41"/>
                                            </p:tgtEl>
                                          </p:cBhvr>
                                        </p:animEffect>
                                      </p:childTnLst>
                                    </p:cTn>
                                  </p:par>
                                  <p:par>
                                    <p:cTn id="39" presetID="22" presetClass="entr" presetSubtype="8" fill="hold" nodeType="withEffect">
                                      <p:stCondLst>
                                        <p:cond delay="110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200"/>
                                            <p:tgtEl>
                                              <p:spTgt spid="51"/>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300"/>
                                            <p:tgtEl>
                                              <p:spTgt spid="40"/>
                                            </p:tgtEl>
                                          </p:cBhvr>
                                        </p:animEffect>
                                      </p:childTnLst>
                                    </p:cTn>
                                  </p:par>
                                  <p:par>
                                    <p:cTn id="45" presetID="10" presetClass="entr" presetSubtype="0" fill="hold" grpId="0" nodeType="withEffect">
                                      <p:stCondLst>
                                        <p:cond delay="13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300"/>
                                            <p:tgtEl>
                                              <p:spTgt spid="38"/>
                                            </p:tgtEl>
                                          </p:cBhvr>
                                        </p:animEffect>
                                      </p:childTnLst>
                                    </p:cTn>
                                  </p:par>
                                  <p:par>
                                    <p:cTn id="48" presetID="22" presetClass="entr" presetSubtype="8" fill="hold" nodeType="withEffect">
                                      <p:stCondLst>
                                        <p:cond delay="130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200"/>
                                            <p:tgtEl>
                                              <p:spTgt spid="52"/>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300"/>
                                            <p:tgtEl>
                                              <p:spTgt spid="42"/>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P spid="40" grpId="0" animBg="1"/>
          <p:bldP spid="41" grpId="0" animBg="1"/>
          <p:bldP spid="42" grpId="0" animBg="1"/>
          <p:bldP spid="46" grpId="0"/>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900" fill="hold"/>
                                            <p:tgtEl>
                                              <p:spTgt spid="26"/>
                                            </p:tgtEl>
                                            <p:attrNameLst>
                                              <p:attrName>ppt_x</p:attrName>
                                            </p:attrNameLst>
                                          </p:cBhvr>
                                          <p:tavLst>
                                            <p:tav tm="0">
                                              <p:val>
                                                <p:strVal val="#ppt_x"/>
                                              </p:val>
                                            </p:tav>
                                            <p:tav tm="100000">
                                              <p:val>
                                                <p:strVal val="#ppt_x"/>
                                              </p:val>
                                            </p:tav>
                                          </p:tavLst>
                                        </p:anim>
                                        <p:anim calcmode="lin" valueType="num">
                                          <p:cBhvr additive="base">
                                            <p:cTn id="8" dur="900" fill="hold"/>
                                            <p:tgtEl>
                                              <p:spTgt spid="2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8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2" fill="hold" nodeType="withEffect">
                                      <p:stCondLst>
                                        <p:cond delay="60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300"/>
                                            <p:tgtEl>
                                              <p:spTgt spid="56"/>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300"/>
                                            <p:tgtEl>
                                              <p:spTgt spid="46"/>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300"/>
                                            <p:tgtEl>
                                              <p:spTgt spid="48"/>
                                            </p:tgtEl>
                                          </p:cBhvr>
                                        </p:animEffect>
                                      </p:childTnLst>
                                    </p:cTn>
                                  </p:par>
                                  <p:par>
                                    <p:cTn id="27" presetID="10" presetClass="entr" presetSubtype="0" fill="hold" nodeType="withEffect">
                                      <p:stCondLst>
                                        <p:cond delay="90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300"/>
                                            <p:tgtEl>
                                              <p:spTgt spid="49"/>
                                            </p:tgtEl>
                                          </p:cBhvr>
                                        </p:animEffect>
                                      </p:childTnLst>
                                    </p:cTn>
                                  </p:par>
                                  <p:par>
                                    <p:cTn id="30" presetID="22" presetClass="entr" presetSubtype="2" fill="hold" nodeType="withEffect">
                                      <p:stCondLst>
                                        <p:cond delay="900"/>
                                      </p:stCondLst>
                                      <p:childTnLst>
                                        <p:set>
                                          <p:cBhvr>
                                            <p:cTn id="31" dur="1" fill="hold">
                                              <p:stCondLst>
                                                <p:cond delay="0"/>
                                              </p:stCondLst>
                                            </p:cTn>
                                            <p:tgtEl>
                                              <p:spTgt spid="55"/>
                                            </p:tgtEl>
                                            <p:attrNameLst>
                                              <p:attrName>style.visibility</p:attrName>
                                            </p:attrNameLst>
                                          </p:cBhvr>
                                          <p:to>
                                            <p:strVal val="visible"/>
                                          </p:to>
                                        </p:set>
                                        <p:animEffect transition="in" filter="wipe(right)">
                                          <p:cBhvr>
                                            <p:cTn id="32" dur="200"/>
                                            <p:tgtEl>
                                              <p:spTgt spid="55"/>
                                            </p:tgtEl>
                                          </p:cBhvr>
                                        </p:animEffect>
                                      </p:childTnLst>
                                    </p:cTn>
                                  </p:par>
                                  <p:par>
                                    <p:cTn id="33" presetID="10" presetClass="entr" presetSubtype="0" fill="hold" grpId="0" nodeType="withEffect">
                                      <p:stCondLst>
                                        <p:cond delay="11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300"/>
                                            <p:tgtEl>
                                              <p:spTgt spid="37"/>
                                            </p:tgtEl>
                                          </p:cBhvr>
                                        </p:animEffect>
                                      </p:childTnLst>
                                    </p:cTn>
                                  </p:par>
                                  <p:par>
                                    <p:cTn id="36" presetID="10" presetClass="entr" presetSubtype="0" fill="hold" grpId="0" nodeType="withEffect">
                                      <p:stCondLst>
                                        <p:cond delay="11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300"/>
                                            <p:tgtEl>
                                              <p:spTgt spid="41"/>
                                            </p:tgtEl>
                                          </p:cBhvr>
                                        </p:animEffect>
                                      </p:childTnLst>
                                    </p:cTn>
                                  </p:par>
                                  <p:par>
                                    <p:cTn id="39" presetID="22" presetClass="entr" presetSubtype="8" fill="hold" nodeType="withEffect">
                                      <p:stCondLst>
                                        <p:cond delay="110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200"/>
                                            <p:tgtEl>
                                              <p:spTgt spid="51"/>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300"/>
                                            <p:tgtEl>
                                              <p:spTgt spid="40"/>
                                            </p:tgtEl>
                                          </p:cBhvr>
                                        </p:animEffect>
                                      </p:childTnLst>
                                    </p:cTn>
                                  </p:par>
                                  <p:par>
                                    <p:cTn id="45" presetID="10" presetClass="entr" presetSubtype="0" fill="hold" grpId="0" nodeType="withEffect">
                                      <p:stCondLst>
                                        <p:cond delay="13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300"/>
                                            <p:tgtEl>
                                              <p:spTgt spid="38"/>
                                            </p:tgtEl>
                                          </p:cBhvr>
                                        </p:animEffect>
                                      </p:childTnLst>
                                    </p:cTn>
                                  </p:par>
                                  <p:par>
                                    <p:cTn id="48" presetID="22" presetClass="entr" presetSubtype="8" fill="hold" nodeType="withEffect">
                                      <p:stCondLst>
                                        <p:cond delay="130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200"/>
                                            <p:tgtEl>
                                              <p:spTgt spid="52"/>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300"/>
                                            <p:tgtEl>
                                              <p:spTgt spid="42"/>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P spid="40" grpId="0" animBg="1"/>
          <p:bldP spid="41" grpId="0" animBg="1"/>
          <p:bldP spid="42" grpId="0" animBg="1"/>
          <p:bldP spid="46" grpId="0"/>
          <p:bldP spid="4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04948" y="5146510"/>
            <a:ext cx="1608899" cy="1016532"/>
          </a:xfrm>
          <a:prstGeom prst="rect">
            <a:avLst/>
          </a:prstGeom>
        </p:spPr>
      </p:pic>
      <p:sp>
        <p:nvSpPr>
          <p:cNvPr id="2" name="Title 1"/>
          <p:cNvSpPr>
            <a:spLocks noGrp="1"/>
          </p:cNvSpPr>
          <p:nvPr>
            <p:ph type="title"/>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3600" dirty="0">
                <a:solidFill>
                  <a:schemeClr val="bg1"/>
                </a:solidFill>
              </a:rPr>
              <a:t>Contact &amp; Funding Support</a:t>
            </a:r>
          </a:p>
        </p:txBody>
      </p:sp>
      <p:sp>
        <p:nvSpPr>
          <p:cNvPr id="5" name="Text Placeholder 4"/>
          <p:cNvSpPr>
            <a:spLocks noGrp="1"/>
          </p:cNvSpPr>
          <p:nvPr>
            <p:ph type="body" sz="quarter" idx="14"/>
          </p:nvPr>
        </p:nvSpPr>
        <p:spPr/>
        <p:txBody>
          <a:bodyPr/>
          <a:lstStyle/>
          <a:p>
            <a:r>
              <a:rPr lang="en-US" sz="2800" dirty="0"/>
              <a:t>Jennifer L Skeem, PhD</a:t>
            </a:r>
          </a:p>
          <a:p>
            <a:r>
              <a:rPr lang="en-US" sz="2000" dirty="0"/>
              <a:t>jenskeem@berkeley.edu</a:t>
            </a:r>
          </a:p>
          <a:p>
            <a:r>
              <a:rPr lang="en-US" sz="2000" dirty="0"/>
              <a:t>risk-resilience.berkeley.edu/</a:t>
            </a:r>
          </a:p>
        </p:txBody>
      </p:sp>
      <p:pic>
        <p:nvPicPr>
          <p:cNvPr id="9" name="Picture Placeholder 8"/>
          <p:cNvPicPr>
            <a:picLocks noGrp="1" noChangeAspect="1"/>
          </p:cNvPicPr>
          <p:nvPr>
            <p:ph type="pic" sz="quarter" idx="10"/>
          </p:nvPr>
        </p:nvPicPr>
        <p:blipFill rotWithShape="1">
          <a:blip r:embed="rId3" cstate="hqprint">
            <a:extLst>
              <a:ext uri="{BEBA8EAE-BF5A-486C-A8C5-ECC9F3942E4B}">
                <a14:imgProps xmlns:a14="http://schemas.microsoft.com/office/drawing/2010/main">
                  <a14:imgLayer r:embed="rId4">
                    <a14:imgEffect>
                      <a14:colorTemperature colorTemp="5327"/>
                    </a14:imgEffect>
                  </a14:imgLayer>
                </a14:imgProps>
              </a:ext>
              <a:ext uri="{28A0092B-C50C-407E-A947-70E740481C1C}">
                <a14:useLocalDpi xmlns:a14="http://schemas.microsoft.com/office/drawing/2010/main"/>
              </a:ext>
            </a:extLst>
          </a:blip>
          <a:srcRect/>
          <a:stretch/>
        </p:blipFill>
        <p:spPr>
          <a:xfrm>
            <a:off x="914400" y="1396999"/>
            <a:ext cx="5085589" cy="3407439"/>
          </a:xfrm>
          <a:prstGeom prst="rect">
            <a:avLst/>
          </a:prstGeom>
        </p:spPr>
      </p:pic>
      <p:pic>
        <p:nvPicPr>
          <p:cNvPr id="10" name="Picture 9"/>
          <p:cNvPicPr>
            <a:picLocks noChangeAspect="1"/>
          </p:cNvPicPr>
          <p:nvPr/>
        </p:nvPicPr>
        <p:blipFill>
          <a:blip r:embed="rId5">
            <a:grayscl/>
          </a:blip>
          <a:stretch>
            <a:fillRect/>
          </a:stretch>
        </p:blipFill>
        <p:spPr>
          <a:xfrm>
            <a:off x="9471833" y="1475210"/>
            <a:ext cx="1605163" cy="578437"/>
          </a:xfrm>
          <a:prstGeom prst="rect">
            <a:avLst/>
          </a:prstGeom>
        </p:spPr>
      </p:pic>
      <p:pic>
        <p:nvPicPr>
          <p:cNvPr id="11" name="Picture 10"/>
          <p:cNvPicPr>
            <a:picLocks noChangeAspect="1"/>
          </p:cNvPicPr>
          <p:nvPr/>
        </p:nvPicPr>
        <p:blipFill>
          <a:blip r:embed="rId6"/>
          <a:stretch>
            <a:fillRect/>
          </a:stretch>
        </p:blipFill>
        <p:spPr>
          <a:xfrm>
            <a:off x="6528401" y="3444539"/>
            <a:ext cx="2457693" cy="376497"/>
          </a:xfrm>
          <a:prstGeom prst="rect">
            <a:avLst/>
          </a:prstGeom>
        </p:spPr>
      </p:pic>
      <p:pic>
        <p:nvPicPr>
          <p:cNvPr id="14" name="Picture 13"/>
          <p:cNvPicPr>
            <a:picLocks noChangeAspect="1"/>
          </p:cNvPicPr>
          <p:nvPr/>
        </p:nvPicPr>
        <p:blipFill>
          <a:blip r:embed="rId7">
            <a:grayscl/>
            <a:extLst>
              <a:ext uri="{BEBA8EAE-BF5A-486C-A8C5-ECC9F3942E4B}">
                <a14:imgProps xmlns:a14="http://schemas.microsoft.com/office/drawing/2010/main">
                  <a14:imgLayer r:embed="rId8">
                    <a14:imgEffect>
                      <a14:colorTemperature colorTemp="5797"/>
                    </a14:imgEffect>
                    <a14:imgEffect>
                      <a14:brightnessContrast bright="4000" contrast="2000"/>
                    </a14:imgEffect>
                  </a14:imgLayer>
                </a14:imgProps>
              </a:ext>
            </a:extLst>
          </a:blip>
          <a:stretch>
            <a:fillRect/>
          </a:stretch>
        </p:blipFill>
        <p:spPr>
          <a:xfrm>
            <a:off x="9753130" y="2483047"/>
            <a:ext cx="1042569" cy="1042569"/>
          </a:xfrm>
          <a:prstGeom prst="rect">
            <a:avLst/>
          </a:prstGeom>
        </p:spPr>
      </p:pic>
      <p:pic>
        <p:nvPicPr>
          <p:cNvPr id="16" name="Picture 15"/>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076887" y="2477986"/>
            <a:ext cx="1360721" cy="626226"/>
          </a:xfrm>
          <a:prstGeom prst="rect">
            <a:avLst/>
          </a:prstGeom>
        </p:spPr>
      </p:pic>
      <p:pic>
        <p:nvPicPr>
          <p:cNvPr id="18" name="Picture 17"/>
          <p:cNvPicPr>
            <a:picLocks noChangeAspect="1"/>
          </p:cNvPicPr>
          <p:nvPr/>
        </p:nvPicPr>
        <p:blipFill>
          <a:blip r:embed="rId10"/>
          <a:stretch>
            <a:fillRect/>
          </a:stretch>
        </p:blipFill>
        <p:spPr>
          <a:xfrm>
            <a:off x="7030577" y="1427504"/>
            <a:ext cx="1453340" cy="710155"/>
          </a:xfrm>
          <a:prstGeom prst="rect">
            <a:avLst/>
          </a:prstGeom>
        </p:spPr>
      </p:pic>
      <p:pic>
        <p:nvPicPr>
          <p:cNvPr id="20" name="Picture 19"/>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947772" y="4161363"/>
            <a:ext cx="1618950" cy="501706"/>
          </a:xfrm>
          <a:prstGeom prst="rect">
            <a:avLst/>
          </a:prstGeom>
          <a:blipFill dpi="0" rotWithShape="1">
            <a:blip r:embed="rId11" cstate="hqprint">
              <a:alphaModFix amt="59000"/>
              <a:extLst>
                <a:ext uri="{28A0092B-C50C-407E-A947-70E740481C1C}">
                  <a14:useLocalDpi xmlns:a14="http://schemas.microsoft.com/office/drawing/2010/main"/>
                </a:ext>
              </a:extLst>
            </a:blip>
            <a:srcRect/>
            <a:stretch>
              <a:fillRect/>
            </a:stretch>
          </a:blipFill>
        </p:spPr>
      </p:pic>
      <p:pic>
        <p:nvPicPr>
          <p:cNvPr id="22" name="Picture 21"/>
          <p:cNvPicPr>
            <a:picLocks noChangeAspect="1"/>
          </p:cNvPicPr>
          <p:nvPr/>
        </p:nvPicPr>
        <p:blipFill rotWithShape="1">
          <a:blip r:embed="rId12" cstate="hqprint">
            <a:extLst>
              <a:ext uri="{28A0092B-C50C-407E-A947-70E740481C1C}">
                <a14:useLocalDpi xmlns:a14="http://schemas.microsoft.com/office/drawing/2010/main"/>
              </a:ext>
            </a:extLst>
          </a:blip>
          <a:srcRect l="1334" t="8971" r="3665" b="-4369"/>
          <a:stretch/>
        </p:blipFill>
        <p:spPr>
          <a:xfrm>
            <a:off x="9405734" y="3955016"/>
            <a:ext cx="1737360" cy="914400"/>
          </a:xfrm>
          <a:prstGeom prst="rect">
            <a:avLst/>
          </a:prstGeom>
          <a:effectLst/>
        </p:spPr>
      </p:pic>
    </p:spTree>
    <p:extLst>
      <p:ext uri="{BB962C8B-B14F-4D97-AF65-F5344CB8AC3E}">
        <p14:creationId xmlns:p14="http://schemas.microsoft.com/office/powerpoint/2010/main" val="244481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838202"/>
            <a:ext cx="3105150" cy="553821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600" b="1" dirty="0">
                <a:solidFill>
                  <a:schemeClr val="accent5">
                    <a:lumMod val="75000"/>
                  </a:schemeClr>
                </a:solidFill>
              </a:rPr>
              <a:t>“High risk, not hopeless”</a:t>
            </a:r>
          </a:p>
          <a:p>
            <a:pPr algn="ctr"/>
            <a:endParaRPr lang="en-US" sz="2800" dirty="0"/>
          </a:p>
          <a:p>
            <a:pPr algn="ctr"/>
            <a:r>
              <a:rPr lang="en-US" sz="2800" dirty="0"/>
              <a:t>Intensive treatment reduces ASB for juveniles with CU</a:t>
            </a:r>
            <a:r>
              <a:rPr lang="en-GB" sz="2800" dirty="0"/>
              <a:t> </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021932245"/>
              </p:ext>
            </p:extLst>
          </p:nvPr>
        </p:nvGraphicFramePr>
        <p:xfrm>
          <a:off x="3615881" y="292141"/>
          <a:ext cx="7851189" cy="6834187"/>
        </p:xfrm>
        <a:graphic>
          <a:graphicData uri="http://schemas.openxmlformats.org/presentationml/2006/ole">
            <mc:AlternateContent xmlns:mc="http://schemas.openxmlformats.org/markup-compatibility/2006">
              <mc:Choice xmlns:v="urn:schemas-microsoft-com:vml" Requires="v">
                <p:oleObj spid="_x0000_s110593" name="Document" r:id="rId3" imgW="5638800" imgH="5334000" progId="Word.Document.12">
                  <p:embed/>
                </p:oleObj>
              </mc:Choice>
              <mc:Fallback>
                <p:oleObj name="Document" r:id="rId3" imgW="5638800" imgH="5334000" progId="Word.Document.12">
                  <p:embed/>
                  <p:pic>
                    <p:nvPicPr>
                      <p:cNvPr id="4" name="Object 3"/>
                      <p:cNvPicPr/>
                      <p:nvPr/>
                    </p:nvPicPr>
                    <p:blipFill>
                      <a:blip r:embed="rId4"/>
                      <a:stretch>
                        <a:fillRect/>
                      </a:stretch>
                    </p:blipFill>
                    <p:spPr>
                      <a:xfrm>
                        <a:off x="3615881" y="292141"/>
                        <a:ext cx="7851189" cy="6834187"/>
                      </a:xfrm>
                      <a:prstGeom prst="rect">
                        <a:avLst/>
                      </a:prstGeom>
                    </p:spPr>
                  </p:pic>
                </p:oleObj>
              </mc:Fallback>
            </mc:AlternateContent>
          </a:graphicData>
        </a:graphic>
      </p:graphicFrame>
      <p:sp>
        <p:nvSpPr>
          <p:cNvPr id="9" name="Title 4"/>
          <p:cNvSpPr>
            <a:spLocks noGrp="1"/>
          </p:cNvSpPr>
          <p:nvPr>
            <p:ph type="title"/>
          </p:nvPr>
        </p:nvSpPr>
        <p:spPr>
          <a:xfrm>
            <a:off x="457200" y="5669280"/>
            <a:ext cx="3438080" cy="1264920"/>
          </a:xfrm>
        </p:spPr>
        <p:txBody>
          <a:bodyPr>
            <a:normAutofit/>
          </a:bodyPr>
          <a:lstStyle/>
          <a:p>
            <a:r>
              <a:rPr lang="en-US" sz="2000" dirty="0" err="1"/>
              <a:t>Skeem</a:t>
            </a:r>
            <a:r>
              <a:rPr lang="en-US" sz="2000" dirty="0"/>
              <a:t> &amp; </a:t>
            </a:r>
            <a:r>
              <a:rPr lang="en-US" sz="2000" dirty="0" err="1"/>
              <a:t>Polaschek</a:t>
            </a:r>
            <a:r>
              <a:rPr lang="en-US" sz="2000" dirty="0"/>
              <a:t> (in press)</a:t>
            </a:r>
          </a:p>
        </p:txBody>
      </p:sp>
    </p:spTree>
    <p:extLst>
      <p:ext uri="{BB962C8B-B14F-4D97-AF65-F5344CB8AC3E}">
        <p14:creationId xmlns:p14="http://schemas.microsoft.com/office/powerpoint/2010/main" val="55843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600" dirty="0">
                <a:solidFill>
                  <a:schemeClr val="accent5">
                    <a:lumMod val="75000"/>
                  </a:schemeClr>
                </a:solidFill>
              </a:rPr>
              <a:t>Traditional view of high-risk people</a:t>
            </a:r>
          </a:p>
        </p:txBody>
      </p:sp>
      <p:sp>
        <p:nvSpPr>
          <p:cNvPr id="11" name="Text Placeholder 10"/>
          <p:cNvSpPr>
            <a:spLocks noGrp="1"/>
          </p:cNvSpPr>
          <p:nvPr>
            <p:ph type="body" sz="quarter" idx="10"/>
          </p:nvPr>
        </p:nvSpPr>
        <p:spPr>
          <a:xfrm>
            <a:off x="914400" y="933450"/>
            <a:ext cx="10363200" cy="406400"/>
          </a:xfrm>
        </p:spPr>
        <p:txBody>
          <a:bodyPr>
            <a:normAutofit/>
          </a:bodyPr>
          <a:lstStyle/>
          <a:p>
            <a:r>
              <a:rPr lang="en-US" sz="2400" dirty="0">
                <a:solidFill>
                  <a:schemeClr val="accent5">
                    <a:lumMod val="75000"/>
                  </a:schemeClr>
                </a:solidFill>
              </a:rPr>
              <a:t>One small, unique, invariant group</a:t>
            </a:r>
          </a:p>
        </p:txBody>
      </p:sp>
      <p:pic>
        <p:nvPicPr>
          <p:cNvPr id="12" name="Content Placeholder 7"/>
          <p:cNvPicPr>
            <a:picLocks noGrp="1" noChangeAspect="1"/>
          </p:cNvPicPr>
          <p:nvPr>
            <p:ph idx="1"/>
          </p:nvPr>
        </p:nvPicPr>
        <p:blipFill>
          <a:blip r:embed="rId3" cstate="hqprint">
            <a:extLst>
              <a:ext uri="{28A0092B-C50C-407E-A947-70E740481C1C}">
                <a14:useLocalDpi xmlns:a14="http://schemas.microsoft.com/office/drawing/2010/main"/>
              </a:ext>
            </a:extLst>
          </a:blip>
          <a:srcRect/>
          <a:stretch>
            <a:fillRect/>
          </a:stretch>
        </p:blipFill>
        <p:spPr>
          <a:xfrm>
            <a:off x="1888435" y="1543987"/>
            <a:ext cx="8415130" cy="4986792"/>
          </a:xfrm>
        </p:spPr>
      </p:pic>
      <p:sp>
        <p:nvSpPr>
          <p:cNvPr id="18" name="TextBox 17"/>
          <p:cNvSpPr txBox="1"/>
          <p:nvPr/>
        </p:nvSpPr>
        <p:spPr>
          <a:xfrm>
            <a:off x="10303565" y="6534428"/>
            <a:ext cx="4453117" cy="307777"/>
          </a:xfrm>
          <a:prstGeom prst="rect">
            <a:avLst/>
          </a:prstGeom>
          <a:noFill/>
        </p:spPr>
        <p:txBody>
          <a:bodyPr wrap="square" rtlCol="0">
            <a:spAutoFit/>
          </a:bodyPr>
          <a:lstStyle/>
          <a:p>
            <a:pPr defTabSz="457200"/>
            <a:r>
              <a:rPr lang="en-US" sz="1400" dirty="0">
                <a:solidFill>
                  <a:prstClr val="black"/>
                </a:solidFill>
                <a:latin typeface="Arial Narrow" panose="020B0606020202030204" pitchFamily="34" charset="0"/>
                <a:cs typeface="Calibri" panose="020F0502020204030204" pitchFamily="34" charset="0"/>
              </a:rPr>
              <a:t>(Moffitt, 1993)</a:t>
            </a:r>
          </a:p>
        </p:txBody>
      </p:sp>
      <p:sp>
        <p:nvSpPr>
          <p:cNvPr id="19" name="Speech Bubble: Oval 18"/>
          <p:cNvSpPr/>
          <p:nvPr/>
        </p:nvSpPr>
        <p:spPr>
          <a:xfrm>
            <a:off x="8418439" y="3021494"/>
            <a:ext cx="3611227" cy="2076620"/>
          </a:xfrm>
          <a:prstGeom prst="wedgeEllipseCallou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i="1" dirty="0"/>
              <a:t>Similar (not =to):</a:t>
            </a:r>
          </a:p>
          <a:p>
            <a:pPr algn="ctr"/>
            <a:r>
              <a:rPr lang="en-US" b="1" dirty="0"/>
              <a:t>Early onset</a:t>
            </a:r>
          </a:p>
          <a:p>
            <a:pPr algn="ctr"/>
            <a:r>
              <a:rPr lang="en-US" b="1" dirty="0"/>
              <a:t>Serious &amp; violent</a:t>
            </a:r>
          </a:p>
          <a:p>
            <a:pPr algn="ctr"/>
            <a:r>
              <a:rPr lang="en-US" b="1" dirty="0"/>
              <a:t>Psychopathic/CU</a:t>
            </a:r>
          </a:p>
        </p:txBody>
      </p:sp>
    </p:spTree>
    <p:extLst>
      <p:ext uri="{BB962C8B-B14F-4D97-AF65-F5344CB8AC3E}">
        <p14:creationId xmlns:p14="http://schemas.microsoft.com/office/powerpoint/2010/main" val="22600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75000"/>
                  </a:schemeClr>
                </a:solidFill>
              </a:rPr>
              <a:t>Epidemiological evidence of variance</a:t>
            </a:r>
          </a:p>
        </p:txBody>
      </p:sp>
      <p:sp>
        <p:nvSpPr>
          <p:cNvPr id="4" name="Text Placeholder 3"/>
          <p:cNvSpPr>
            <a:spLocks noGrp="1"/>
          </p:cNvSpPr>
          <p:nvPr>
            <p:ph type="body" sz="quarter" idx="10"/>
          </p:nvPr>
        </p:nvSpPr>
        <p:spPr/>
        <p:txBody>
          <a:bodyPr>
            <a:normAutofit/>
          </a:bodyPr>
          <a:lstStyle/>
          <a:p>
            <a:r>
              <a:rPr lang="en-US" sz="2400" dirty="0">
                <a:solidFill>
                  <a:schemeClr val="accent5">
                    <a:lumMod val="75000"/>
                  </a:schemeClr>
                </a:solidFill>
              </a:rPr>
              <a:t>Early onset more likely to desist than persist</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613606" y="1715512"/>
            <a:ext cx="11424885" cy="4371168"/>
          </a:xfrm>
          <a:prstGeom prst="rect">
            <a:avLst/>
          </a:prstGeom>
        </p:spPr>
      </p:pic>
      <p:sp>
        <p:nvSpPr>
          <p:cNvPr id="6" name="TextBox 5"/>
          <p:cNvSpPr txBox="1"/>
          <p:nvPr/>
        </p:nvSpPr>
        <p:spPr>
          <a:xfrm>
            <a:off x="9259622" y="6449559"/>
            <a:ext cx="4453117" cy="307777"/>
          </a:xfrm>
          <a:prstGeom prst="rect">
            <a:avLst/>
          </a:prstGeom>
          <a:noFill/>
        </p:spPr>
        <p:txBody>
          <a:bodyPr wrap="square" rtlCol="0">
            <a:spAutoFit/>
          </a:bodyPr>
          <a:lstStyle/>
          <a:p>
            <a:pPr defTabSz="457200"/>
            <a:r>
              <a:rPr lang="en-US" sz="1400" dirty="0">
                <a:solidFill>
                  <a:prstClr val="black"/>
                </a:solidFill>
                <a:latin typeface="Arial Narrow" panose="020B0606020202030204" pitchFamily="34" charset="0"/>
                <a:cs typeface="Calibri" panose="020F0502020204030204" pitchFamily="34" charset="0"/>
              </a:rPr>
              <a:t>Dunedin data:  Odgers et al (2008)</a:t>
            </a:r>
          </a:p>
        </p:txBody>
      </p:sp>
      <p:sp>
        <p:nvSpPr>
          <p:cNvPr id="3" name="Rectangle 2"/>
          <p:cNvSpPr/>
          <p:nvPr/>
        </p:nvSpPr>
        <p:spPr>
          <a:xfrm>
            <a:off x="10911385" y="1835624"/>
            <a:ext cx="805218" cy="327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46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75000"/>
                  </a:schemeClr>
                </a:solidFill>
              </a:rPr>
              <a:t>Revising the traditional view</a:t>
            </a:r>
          </a:p>
        </p:txBody>
      </p:sp>
      <p:sp>
        <p:nvSpPr>
          <p:cNvPr id="72" name="Text Placeholder 71"/>
          <p:cNvSpPr>
            <a:spLocks noGrp="1"/>
          </p:cNvSpPr>
          <p:nvPr>
            <p:ph type="body" sz="quarter" idx="10"/>
          </p:nvPr>
        </p:nvSpPr>
        <p:spPr>
          <a:xfrm>
            <a:off x="914400" y="933450"/>
            <a:ext cx="10363200" cy="406400"/>
          </a:xfrm>
        </p:spPr>
        <p:txBody>
          <a:bodyPr>
            <a:normAutofit/>
          </a:bodyPr>
          <a:lstStyle/>
          <a:p>
            <a:r>
              <a:rPr lang="en-US" sz="2400" dirty="0">
                <a:solidFill>
                  <a:schemeClr val="accent5">
                    <a:lumMod val="75000"/>
                  </a:schemeClr>
                </a:solidFill>
              </a:rPr>
              <a:t>High risk people differ in degree—not in kind—from lower risk counterparts</a:t>
            </a:r>
          </a:p>
        </p:txBody>
      </p:sp>
      <p:sp>
        <p:nvSpPr>
          <p:cNvPr id="51" name="TextBox 50"/>
          <p:cNvSpPr txBox="1"/>
          <p:nvPr/>
        </p:nvSpPr>
        <p:spPr>
          <a:xfrm>
            <a:off x="945138" y="2301548"/>
            <a:ext cx="4635500" cy="3108543"/>
          </a:xfrm>
          <a:prstGeom prst="rect">
            <a:avLst/>
          </a:prstGeom>
          <a:noFill/>
        </p:spPr>
        <p:txBody>
          <a:bodyPr wrap="square" rtlCol="0">
            <a:spAutoFit/>
          </a:bodyPr>
          <a:lstStyle/>
          <a:p>
            <a:r>
              <a:rPr lang="en-US" sz="2800" dirty="0"/>
              <a:t>Similar causal factors—with varying timing and intensity—distinguish offenders from non-offenders, early starters from late starters, and </a:t>
            </a:r>
            <a:r>
              <a:rPr lang="en-US" sz="2800" dirty="0" err="1"/>
              <a:t>persisters</a:t>
            </a:r>
            <a:r>
              <a:rPr lang="en-US" sz="2800" dirty="0"/>
              <a:t> from </a:t>
            </a:r>
            <a:r>
              <a:rPr lang="en-US" sz="2800" dirty="0" err="1"/>
              <a:t>desisters</a:t>
            </a:r>
            <a:endParaRPr lang="en-US" sz="2800" dirty="0"/>
          </a:p>
        </p:txBody>
      </p:sp>
      <p:grpSp>
        <p:nvGrpSpPr>
          <p:cNvPr id="6" name="Group 5"/>
          <p:cNvGrpSpPr/>
          <p:nvPr/>
        </p:nvGrpSpPr>
        <p:grpSpPr>
          <a:xfrm>
            <a:off x="8738634" y="3147626"/>
            <a:ext cx="457200" cy="457200"/>
            <a:chOff x="7946962" y="1352549"/>
            <a:chExt cx="533399" cy="533399"/>
          </a:xfrm>
          <a:solidFill>
            <a:schemeClr val="accent6"/>
          </a:solidFill>
        </p:grpSpPr>
        <p:sp>
          <p:nvSpPr>
            <p:cNvPr id="7" name="Teardrop 6"/>
            <p:cNvSpPr/>
            <p:nvPr/>
          </p:nvSpPr>
          <p:spPr>
            <a:xfrm rot="8100000">
              <a:off x="7946962" y="1352549"/>
              <a:ext cx="533399" cy="533399"/>
            </a:xfrm>
            <a:prstGeom prst="teardrop">
              <a:avLst>
                <a:gd name="adj" fmla="val 13061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00" dirty="0"/>
            </a:p>
          </p:txBody>
        </p:sp>
        <p:sp>
          <p:nvSpPr>
            <p:cNvPr id="8" name="Oval 7"/>
            <p:cNvSpPr/>
            <p:nvPr/>
          </p:nvSpPr>
          <p:spPr>
            <a:xfrm>
              <a:off x="8028891" y="1428750"/>
              <a:ext cx="381000" cy="38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grpSp>
        <p:nvGrpSpPr>
          <p:cNvPr id="9" name="Group 8"/>
          <p:cNvGrpSpPr/>
          <p:nvPr/>
        </p:nvGrpSpPr>
        <p:grpSpPr>
          <a:xfrm>
            <a:off x="10186502" y="2558005"/>
            <a:ext cx="311279" cy="322027"/>
            <a:chOff x="7952682" y="1352549"/>
            <a:chExt cx="533399" cy="533399"/>
          </a:xfrm>
        </p:grpSpPr>
        <p:sp>
          <p:nvSpPr>
            <p:cNvPr id="10" name="Teardrop 9"/>
            <p:cNvSpPr/>
            <p:nvPr/>
          </p:nvSpPr>
          <p:spPr>
            <a:xfrm rot="8100000">
              <a:off x="7952682" y="1352549"/>
              <a:ext cx="533399" cy="533399"/>
            </a:xfrm>
            <a:prstGeom prst="teardrop">
              <a:avLst>
                <a:gd name="adj" fmla="val 1306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00"/>
            </a:p>
          </p:txBody>
        </p:sp>
        <p:sp>
          <p:nvSpPr>
            <p:cNvPr id="11" name="Oval 10"/>
            <p:cNvSpPr/>
            <p:nvPr/>
          </p:nvSpPr>
          <p:spPr>
            <a:xfrm>
              <a:off x="8028891" y="1428750"/>
              <a:ext cx="381000" cy="381000"/>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grpSp>
        <p:nvGrpSpPr>
          <p:cNvPr id="12" name="Group 11"/>
          <p:cNvGrpSpPr/>
          <p:nvPr/>
        </p:nvGrpSpPr>
        <p:grpSpPr>
          <a:xfrm>
            <a:off x="8312723" y="4272096"/>
            <a:ext cx="457200" cy="457200"/>
            <a:chOff x="7952682" y="1352549"/>
            <a:chExt cx="533399" cy="533399"/>
          </a:xfrm>
          <a:solidFill>
            <a:schemeClr val="accent6"/>
          </a:solidFill>
        </p:grpSpPr>
        <p:sp>
          <p:nvSpPr>
            <p:cNvPr id="13" name="Teardrop 12"/>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00" dirty="0"/>
            </a:p>
          </p:txBody>
        </p:sp>
        <p:sp>
          <p:nvSpPr>
            <p:cNvPr id="14" name="Oval 13"/>
            <p:cNvSpPr/>
            <p:nvPr/>
          </p:nvSpPr>
          <p:spPr>
            <a:xfrm>
              <a:off x="8028891" y="1428750"/>
              <a:ext cx="381000" cy="381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sp>
        <p:nvSpPr>
          <p:cNvPr id="15" name="TextBox 14"/>
          <p:cNvSpPr txBox="1"/>
          <p:nvPr/>
        </p:nvSpPr>
        <p:spPr>
          <a:xfrm rot="16200000">
            <a:off x="4193099" y="3789692"/>
            <a:ext cx="3430950" cy="461665"/>
          </a:xfrm>
          <a:prstGeom prst="rect">
            <a:avLst/>
          </a:prstGeom>
          <a:noFill/>
        </p:spPr>
        <p:txBody>
          <a:bodyPr wrap="square" lIns="0" rIns="0" rtlCol="0">
            <a:spAutoFit/>
          </a:bodyPr>
          <a:lstStyle/>
          <a:p>
            <a:r>
              <a:rPr lang="en-US" dirty="0"/>
              <a:t>Environmental risks</a:t>
            </a:r>
          </a:p>
        </p:txBody>
      </p:sp>
      <p:sp>
        <p:nvSpPr>
          <p:cNvPr id="16" name="TextBox 15"/>
          <p:cNvSpPr txBox="1"/>
          <p:nvPr/>
        </p:nvSpPr>
        <p:spPr>
          <a:xfrm>
            <a:off x="6211859" y="5820609"/>
            <a:ext cx="4020675" cy="461665"/>
          </a:xfrm>
          <a:prstGeom prst="rect">
            <a:avLst/>
          </a:prstGeom>
          <a:noFill/>
        </p:spPr>
        <p:txBody>
          <a:bodyPr wrap="square" lIns="0" rIns="0" rtlCol="0">
            <a:spAutoFit/>
          </a:bodyPr>
          <a:lstStyle/>
          <a:p>
            <a:r>
              <a:rPr lang="en-US" dirty="0"/>
              <a:t>Individual risks </a:t>
            </a:r>
          </a:p>
        </p:txBody>
      </p:sp>
      <p:grpSp>
        <p:nvGrpSpPr>
          <p:cNvPr id="17" name="Group 16"/>
          <p:cNvGrpSpPr/>
          <p:nvPr/>
        </p:nvGrpSpPr>
        <p:grpSpPr>
          <a:xfrm>
            <a:off x="6186591" y="2301550"/>
            <a:ext cx="4762779" cy="3519059"/>
            <a:chOff x="5257800" y="2038350"/>
            <a:chExt cx="2209800" cy="2143731"/>
          </a:xfrm>
        </p:grpSpPr>
        <p:grpSp>
          <p:nvGrpSpPr>
            <p:cNvPr id="18" name="Group 17"/>
            <p:cNvGrpSpPr/>
            <p:nvPr/>
          </p:nvGrpSpPr>
          <p:grpSpPr>
            <a:xfrm>
              <a:off x="5257800" y="2038350"/>
              <a:ext cx="2209800" cy="2143731"/>
              <a:chOff x="5257800" y="2038350"/>
              <a:chExt cx="2209800" cy="2143731"/>
            </a:xfrm>
          </p:grpSpPr>
          <p:cxnSp>
            <p:nvCxnSpPr>
              <p:cNvPr id="23" name="Straight Connector 22"/>
              <p:cNvCxnSpPr/>
              <p:nvPr/>
            </p:nvCxnSpPr>
            <p:spPr>
              <a:xfrm>
                <a:off x="6348622" y="2048481"/>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257800" y="2038350"/>
              <a:ext cx="2209800" cy="2133600"/>
              <a:chOff x="5295900" y="2038350"/>
              <a:chExt cx="2133600" cy="2209800"/>
            </a:xfrm>
          </p:grpSpPr>
          <p:cxnSp>
            <p:nvCxnSpPr>
              <p:cNvPr id="20" name="Straight Connector 19"/>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26" name="TextBox 25"/>
          <p:cNvSpPr txBox="1"/>
          <p:nvPr/>
        </p:nvSpPr>
        <p:spPr>
          <a:xfrm>
            <a:off x="6186591" y="1948617"/>
            <a:ext cx="1300741" cy="338554"/>
          </a:xfrm>
          <a:prstGeom prst="rect">
            <a:avLst/>
          </a:prstGeom>
          <a:noFill/>
        </p:spPr>
        <p:txBody>
          <a:bodyPr wrap="square" lIns="0" rIns="0" rtlCol="0">
            <a:spAutoFit/>
          </a:bodyPr>
          <a:lstStyle/>
          <a:p>
            <a:r>
              <a:rPr lang="en-US" sz="1600" dirty="0"/>
              <a:t>Low individual</a:t>
            </a:r>
          </a:p>
        </p:txBody>
      </p:sp>
      <p:sp>
        <p:nvSpPr>
          <p:cNvPr id="27" name="TextBox 26"/>
          <p:cNvSpPr txBox="1"/>
          <p:nvPr/>
        </p:nvSpPr>
        <p:spPr>
          <a:xfrm>
            <a:off x="8568606" y="1948617"/>
            <a:ext cx="1352934" cy="338554"/>
          </a:xfrm>
          <a:prstGeom prst="rect">
            <a:avLst/>
          </a:prstGeom>
          <a:noFill/>
        </p:spPr>
        <p:txBody>
          <a:bodyPr wrap="square" lIns="0" rIns="0" rtlCol="0">
            <a:spAutoFit/>
          </a:bodyPr>
          <a:lstStyle/>
          <a:p>
            <a:r>
              <a:rPr lang="en-US" sz="1600" dirty="0"/>
              <a:t>High individual</a:t>
            </a:r>
          </a:p>
        </p:txBody>
      </p:sp>
      <p:sp>
        <p:nvSpPr>
          <p:cNvPr id="28" name="TextBox 27"/>
          <p:cNvSpPr txBox="1"/>
          <p:nvPr/>
        </p:nvSpPr>
        <p:spPr>
          <a:xfrm rot="5400000">
            <a:off x="10065435" y="2537311"/>
            <a:ext cx="2085776" cy="338554"/>
          </a:xfrm>
          <a:prstGeom prst="rect">
            <a:avLst/>
          </a:prstGeom>
          <a:noFill/>
        </p:spPr>
        <p:txBody>
          <a:bodyPr wrap="square" lIns="0" rIns="0" rtlCol="0">
            <a:spAutoFit/>
          </a:bodyPr>
          <a:lstStyle/>
          <a:p>
            <a:pPr algn="r"/>
            <a:r>
              <a:rPr lang="en-US" sz="1600" dirty="0"/>
              <a:t>High  environ.</a:t>
            </a:r>
          </a:p>
        </p:txBody>
      </p:sp>
      <p:sp>
        <p:nvSpPr>
          <p:cNvPr id="29" name="TextBox 28"/>
          <p:cNvSpPr txBox="1"/>
          <p:nvPr/>
        </p:nvSpPr>
        <p:spPr>
          <a:xfrm rot="5400000">
            <a:off x="10524200" y="4535692"/>
            <a:ext cx="1165192" cy="338554"/>
          </a:xfrm>
          <a:prstGeom prst="rect">
            <a:avLst/>
          </a:prstGeom>
          <a:noFill/>
        </p:spPr>
        <p:txBody>
          <a:bodyPr wrap="square" lIns="0" rIns="0" rtlCol="0">
            <a:spAutoFit/>
          </a:bodyPr>
          <a:lstStyle/>
          <a:p>
            <a:pPr algn="r"/>
            <a:r>
              <a:rPr lang="en-US" sz="1600" dirty="0"/>
              <a:t>Low environ.</a:t>
            </a:r>
          </a:p>
        </p:txBody>
      </p:sp>
      <p:sp>
        <p:nvSpPr>
          <p:cNvPr id="30" name="Right Arrow 29"/>
          <p:cNvSpPr/>
          <p:nvPr/>
        </p:nvSpPr>
        <p:spPr>
          <a:xfrm rot="16200000">
            <a:off x="4398344" y="3893801"/>
            <a:ext cx="3550265" cy="365760"/>
          </a:xfrm>
          <a:prstGeom prst="rightArrow">
            <a:avLst>
              <a:gd name="adj1" fmla="val 26191"/>
              <a:gd name="adj2"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31" name="Right Arrow 39"/>
          <p:cNvSpPr/>
          <p:nvPr/>
        </p:nvSpPr>
        <p:spPr>
          <a:xfrm>
            <a:off x="6125909" y="5626570"/>
            <a:ext cx="4823460" cy="362320"/>
          </a:xfrm>
          <a:prstGeom prst="rightArrow">
            <a:avLst>
              <a:gd name="adj1" fmla="val 26191"/>
              <a:gd name="adj2"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
        <p:nvSpPr>
          <p:cNvPr id="32" name="TextBox 31"/>
          <p:cNvSpPr txBox="1"/>
          <p:nvPr/>
        </p:nvSpPr>
        <p:spPr>
          <a:xfrm>
            <a:off x="8903267" y="2975217"/>
            <a:ext cx="1984477" cy="369332"/>
          </a:xfrm>
          <a:prstGeom prst="rect">
            <a:avLst/>
          </a:prstGeom>
          <a:noFill/>
        </p:spPr>
        <p:txBody>
          <a:bodyPr wrap="square" lIns="0" rIns="0" rtlCol="0">
            <a:spAutoFit/>
          </a:bodyPr>
          <a:lstStyle/>
          <a:p>
            <a:pPr algn="r"/>
            <a:r>
              <a:rPr lang="en-US" sz="1800" dirty="0"/>
              <a:t>Child persistent</a:t>
            </a:r>
          </a:p>
        </p:txBody>
      </p:sp>
      <p:sp>
        <p:nvSpPr>
          <p:cNvPr id="33" name="TextBox 32"/>
          <p:cNvSpPr txBox="1"/>
          <p:nvPr/>
        </p:nvSpPr>
        <p:spPr>
          <a:xfrm>
            <a:off x="7229954" y="3746753"/>
            <a:ext cx="2652349" cy="369332"/>
          </a:xfrm>
          <a:prstGeom prst="rect">
            <a:avLst/>
          </a:prstGeom>
          <a:noFill/>
        </p:spPr>
        <p:txBody>
          <a:bodyPr wrap="square" lIns="0" rIns="0" rtlCol="0">
            <a:spAutoFit/>
          </a:bodyPr>
          <a:lstStyle/>
          <a:p>
            <a:pPr algn="r"/>
            <a:r>
              <a:rPr lang="en-US" sz="1800" dirty="0"/>
              <a:t>Adolescent persistent</a:t>
            </a:r>
          </a:p>
        </p:txBody>
      </p:sp>
      <p:sp>
        <p:nvSpPr>
          <p:cNvPr id="34" name="TextBox 33"/>
          <p:cNvSpPr txBox="1"/>
          <p:nvPr/>
        </p:nvSpPr>
        <p:spPr>
          <a:xfrm>
            <a:off x="7614116" y="4881306"/>
            <a:ext cx="2252478" cy="369332"/>
          </a:xfrm>
          <a:prstGeom prst="rect">
            <a:avLst/>
          </a:prstGeom>
          <a:noFill/>
        </p:spPr>
        <p:txBody>
          <a:bodyPr wrap="square" lIns="0" rIns="0" rtlCol="0">
            <a:spAutoFit/>
          </a:bodyPr>
          <a:lstStyle/>
          <a:p>
            <a:r>
              <a:rPr lang="en-US" sz="1800" dirty="0"/>
              <a:t>Adolescent limited</a:t>
            </a:r>
          </a:p>
        </p:txBody>
      </p:sp>
      <p:grpSp>
        <p:nvGrpSpPr>
          <p:cNvPr id="36" name="Group 35"/>
          <p:cNvGrpSpPr/>
          <p:nvPr/>
        </p:nvGrpSpPr>
        <p:grpSpPr>
          <a:xfrm>
            <a:off x="9990196" y="3655870"/>
            <a:ext cx="457200" cy="457200"/>
            <a:chOff x="7952682" y="1352549"/>
            <a:chExt cx="533399" cy="533399"/>
          </a:xfrm>
        </p:grpSpPr>
        <p:sp>
          <p:nvSpPr>
            <p:cNvPr id="37" name="Teardrop 36"/>
            <p:cNvSpPr/>
            <p:nvPr/>
          </p:nvSpPr>
          <p:spPr>
            <a:xfrm rot="8100000">
              <a:off x="7952682" y="1352549"/>
              <a:ext cx="533399" cy="533399"/>
            </a:xfrm>
            <a:prstGeom prst="teardrop">
              <a:avLst>
                <a:gd name="adj" fmla="val 1306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00"/>
            </a:p>
          </p:txBody>
        </p:sp>
        <p:sp>
          <p:nvSpPr>
            <p:cNvPr id="38" name="Oval 37"/>
            <p:cNvSpPr/>
            <p:nvPr/>
          </p:nvSpPr>
          <p:spPr>
            <a:xfrm>
              <a:off x="8028891" y="1428750"/>
              <a:ext cx="381000" cy="381000"/>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sp>
        <p:nvSpPr>
          <p:cNvPr id="39" name="TextBox 38"/>
          <p:cNvSpPr txBox="1"/>
          <p:nvPr/>
        </p:nvSpPr>
        <p:spPr>
          <a:xfrm>
            <a:off x="9311939" y="4326727"/>
            <a:ext cx="1514413" cy="369332"/>
          </a:xfrm>
          <a:prstGeom prst="rect">
            <a:avLst/>
          </a:prstGeom>
          <a:noFill/>
        </p:spPr>
        <p:txBody>
          <a:bodyPr wrap="square" lIns="0" rIns="0" rtlCol="0">
            <a:spAutoFit/>
          </a:bodyPr>
          <a:lstStyle/>
          <a:p>
            <a:pPr algn="r"/>
            <a:r>
              <a:rPr lang="en-US" sz="1800" dirty="0"/>
              <a:t>Child limited</a:t>
            </a:r>
          </a:p>
        </p:txBody>
      </p:sp>
      <p:grpSp>
        <p:nvGrpSpPr>
          <p:cNvPr id="40" name="Group 39"/>
          <p:cNvGrpSpPr/>
          <p:nvPr/>
        </p:nvGrpSpPr>
        <p:grpSpPr>
          <a:xfrm>
            <a:off x="6821337" y="4420193"/>
            <a:ext cx="592169" cy="592169"/>
            <a:chOff x="7952682" y="1352549"/>
            <a:chExt cx="533399" cy="533399"/>
          </a:xfrm>
          <a:solidFill>
            <a:schemeClr val="tx2"/>
          </a:solidFill>
        </p:grpSpPr>
        <p:sp>
          <p:nvSpPr>
            <p:cNvPr id="41" name="Teardrop 40"/>
            <p:cNvSpPr/>
            <p:nvPr/>
          </p:nvSpPr>
          <p:spPr>
            <a:xfrm rot="8100000">
              <a:off x="7952682" y="1352549"/>
              <a:ext cx="533399" cy="533399"/>
            </a:xfrm>
            <a:prstGeom prst="teardrop">
              <a:avLst>
                <a:gd name="adj" fmla="val 13061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800"/>
            </a:p>
          </p:txBody>
        </p:sp>
        <p:sp>
          <p:nvSpPr>
            <p:cNvPr id="42" name="Oval 41"/>
            <p:cNvSpPr/>
            <p:nvPr/>
          </p:nvSpPr>
          <p:spPr>
            <a:xfrm>
              <a:off x="8028891" y="1428750"/>
              <a:ext cx="381000" cy="381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sp>
        <p:nvSpPr>
          <p:cNvPr id="43" name="TextBox 42"/>
          <p:cNvSpPr txBox="1"/>
          <p:nvPr/>
        </p:nvSpPr>
        <p:spPr>
          <a:xfrm>
            <a:off x="6064031" y="5277489"/>
            <a:ext cx="2027017" cy="369332"/>
          </a:xfrm>
          <a:prstGeom prst="rect">
            <a:avLst/>
          </a:prstGeom>
          <a:noFill/>
        </p:spPr>
        <p:txBody>
          <a:bodyPr wrap="square" lIns="0" rIns="0" rtlCol="0">
            <a:spAutoFit/>
          </a:bodyPr>
          <a:lstStyle/>
          <a:p>
            <a:pPr algn="r"/>
            <a:r>
              <a:rPr lang="en-US" sz="1800" dirty="0"/>
              <a:t>Experimentation</a:t>
            </a:r>
          </a:p>
        </p:txBody>
      </p:sp>
      <p:sp>
        <p:nvSpPr>
          <p:cNvPr id="44" name="TextBox 43"/>
          <p:cNvSpPr txBox="1"/>
          <p:nvPr/>
        </p:nvSpPr>
        <p:spPr>
          <a:xfrm>
            <a:off x="8864613" y="6512193"/>
            <a:ext cx="4453117" cy="307777"/>
          </a:xfrm>
          <a:prstGeom prst="rect">
            <a:avLst/>
          </a:prstGeom>
          <a:noFill/>
        </p:spPr>
        <p:txBody>
          <a:bodyPr wrap="square" rtlCol="0">
            <a:spAutoFit/>
          </a:bodyPr>
          <a:lstStyle/>
          <a:p>
            <a:pPr defTabSz="457200"/>
            <a:r>
              <a:rPr lang="en-US" sz="1400" dirty="0">
                <a:solidFill>
                  <a:prstClr val="black"/>
                </a:solidFill>
                <a:cs typeface="Calibri" panose="020F0502020204030204" pitchFamily="34" charset="0"/>
              </a:rPr>
              <a:t>Adapted from Fairchild et al. (2014)</a:t>
            </a:r>
          </a:p>
        </p:txBody>
      </p:sp>
    </p:spTree>
    <p:extLst>
      <p:ext uri="{BB962C8B-B14F-4D97-AF65-F5344CB8AC3E}">
        <p14:creationId xmlns:p14="http://schemas.microsoft.com/office/powerpoint/2010/main" val="10127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6" grpId="0"/>
      <p:bldP spid="27" grpId="0"/>
      <p:bldP spid="28" grpId="0"/>
      <p:bldP spid="29" grpId="0"/>
      <p:bldP spid="30" grpId="0" animBg="1"/>
      <p:bldP spid="31" grpId="0" animBg="1"/>
      <p:bldP spid="32" grpId="0"/>
      <p:bldP spid="33" grpId="0"/>
      <p:bldP spid="34" grpId="0"/>
      <p:bldP spid="39"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874" y="2273862"/>
            <a:ext cx="4976600" cy="1092509"/>
          </a:xfrm>
        </p:spPr>
        <p:txBody>
          <a:bodyPr>
            <a:noAutofit/>
          </a:bodyPr>
          <a:lstStyle/>
          <a:p>
            <a:r>
              <a:rPr lang="en-US" sz="3600" dirty="0">
                <a:solidFill>
                  <a:schemeClr val="accent5">
                    <a:lumMod val="75000"/>
                  </a:schemeClr>
                </a:solidFill>
              </a:rPr>
              <a:t>Revisions at the frontier…</a:t>
            </a:r>
            <a:br>
              <a:rPr lang="en-US" sz="3600" dirty="0">
                <a:solidFill>
                  <a:schemeClr val="accent5">
                    <a:lumMod val="75000"/>
                  </a:schemeClr>
                </a:solidFill>
              </a:rPr>
            </a:br>
            <a:br>
              <a:rPr lang="en-US" sz="3600" dirty="0">
                <a:solidFill>
                  <a:schemeClr val="accent5">
                    <a:lumMod val="75000"/>
                  </a:schemeClr>
                </a:solidFill>
              </a:rPr>
            </a:br>
            <a:r>
              <a:rPr lang="en-US" sz="3200" dirty="0">
                <a:solidFill>
                  <a:schemeClr val="accent1">
                    <a:lumMod val="75000"/>
                  </a:schemeClr>
                </a:solidFill>
              </a:rPr>
              <a:t>Psychopathy and violence</a:t>
            </a:r>
          </a:p>
        </p:txBody>
      </p:sp>
      <p:pic>
        <p:nvPicPr>
          <p:cNvPr id="8" name="Content Placeholder 7"/>
          <p:cNvPicPr>
            <a:picLocks noGrp="1" noChangeAspect="1"/>
          </p:cNvPicPr>
          <p:nvPr>
            <p:ph sz="half" idx="4294967295"/>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25000"/>
                    </a14:imgEffect>
                    <a14:imgEffect>
                      <a14:brightnessContrast contrast="15000"/>
                    </a14:imgEffect>
                  </a14:imgLayer>
                </a14:imgProps>
              </a:ext>
            </a:extLst>
          </a:blip>
          <a:stretch>
            <a:fillRect/>
          </a:stretch>
        </p:blipFill>
        <p:spPr>
          <a:xfrm>
            <a:off x="6603100" y="-20456"/>
            <a:ext cx="5702187" cy="7030490"/>
          </a:xfrm>
          <a:prstGeom prst="rect">
            <a:avLst/>
          </a:prstGeom>
        </p:spPr>
      </p:pic>
      <p:sp>
        <p:nvSpPr>
          <p:cNvPr id="10" name="TextBox 9"/>
          <p:cNvSpPr txBox="1"/>
          <p:nvPr/>
        </p:nvSpPr>
        <p:spPr>
          <a:xfrm>
            <a:off x="7599956" y="4515025"/>
            <a:ext cx="4515356" cy="830997"/>
          </a:xfrm>
          <a:prstGeom prst="rect">
            <a:avLst/>
          </a:prstGeom>
          <a:noFill/>
        </p:spPr>
        <p:txBody>
          <a:bodyPr wrap="square" rtlCol="0">
            <a:spAutoFit/>
          </a:bodyPr>
          <a:lstStyle/>
          <a:p>
            <a:r>
              <a:rPr lang="en-US" dirty="0">
                <a:solidFill>
                  <a:schemeClr val="bg1"/>
                </a:solidFill>
                <a:latin typeface="Britannic Bold" panose="020B0903060703020204" pitchFamily="34" charset="0"/>
              </a:rPr>
              <a:t>“Where the psychopath goes, violence will surely follow”</a:t>
            </a:r>
          </a:p>
        </p:txBody>
      </p:sp>
      <p:sp>
        <p:nvSpPr>
          <p:cNvPr id="11" name="TextBox 10"/>
          <p:cNvSpPr txBox="1"/>
          <p:nvPr/>
        </p:nvSpPr>
        <p:spPr>
          <a:xfrm>
            <a:off x="1043874" y="5934670"/>
            <a:ext cx="5075632" cy="923330"/>
          </a:xfrm>
          <a:prstGeom prst="rect">
            <a:avLst/>
          </a:prstGeom>
          <a:noFill/>
        </p:spPr>
        <p:txBody>
          <a:bodyPr wrap="square" rtlCol="0">
            <a:spAutoFit/>
          </a:bodyPr>
          <a:lstStyle/>
          <a:p>
            <a:r>
              <a:rPr lang="en-US" sz="1800" dirty="0">
                <a:solidFill>
                  <a:schemeClr val="bg1">
                    <a:lumMod val="50000"/>
                  </a:schemeClr>
                </a:solidFill>
              </a:rPr>
              <a:t>Skeem, </a:t>
            </a:r>
            <a:r>
              <a:rPr lang="en-US" sz="1800" dirty="0" err="1">
                <a:solidFill>
                  <a:schemeClr val="bg1">
                    <a:lumMod val="50000"/>
                  </a:schemeClr>
                </a:solidFill>
              </a:rPr>
              <a:t>Polaschek</a:t>
            </a:r>
            <a:r>
              <a:rPr lang="en-US" sz="1800" dirty="0">
                <a:solidFill>
                  <a:schemeClr val="bg1">
                    <a:lumMod val="50000"/>
                  </a:schemeClr>
                </a:solidFill>
              </a:rPr>
              <a:t>, Patrick, &amp; Lilienfeld (2011).  </a:t>
            </a:r>
            <a:r>
              <a:rPr lang="en-US" sz="1800" i="1" dirty="0">
                <a:solidFill>
                  <a:schemeClr val="bg1">
                    <a:lumMod val="50000"/>
                  </a:schemeClr>
                </a:solidFill>
              </a:rPr>
              <a:t>Psych Science in the Public Interest.  </a:t>
            </a:r>
            <a:endParaRPr lang="en-US" sz="1800" dirty="0">
              <a:solidFill>
                <a:schemeClr val="bg1">
                  <a:lumMod val="50000"/>
                </a:schemeClr>
              </a:solidFill>
            </a:endParaRPr>
          </a:p>
          <a:p>
            <a:endParaRPr lang="en-US" sz="1800" dirty="0">
              <a:solidFill>
                <a:schemeClr val="bg1">
                  <a:lumMod val="50000"/>
                </a:schemeClr>
              </a:solidFill>
            </a:endParaRPr>
          </a:p>
        </p:txBody>
      </p:sp>
    </p:spTree>
    <p:extLst>
      <p:ext uri="{BB962C8B-B14F-4D97-AF65-F5344CB8AC3E}">
        <p14:creationId xmlns:p14="http://schemas.microsoft.com/office/powerpoint/2010/main" val="4568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30749341"/>
              </p:ext>
            </p:extLst>
          </p:nvPr>
        </p:nvGraphicFramePr>
        <p:xfrm>
          <a:off x="914400" y="1803399"/>
          <a:ext cx="6705600" cy="49048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8016213" y="1803399"/>
            <a:ext cx="3385465" cy="3786923"/>
          </a:xfrm>
          <a:prstGeom prst="rect">
            <a:avLst/>
          </a:prstGeom>
          <a:solidFill>
            <a:srgbClr val="7F7F7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243840" tIns="121920" rIns="243840" bIns="121920" rtlCol="0" anchor="t" anchorCtr="0"/>
          <a:lstStyle/>
          <a:p>
            <a:pPr>
              <a:spcAft>
                <a:spcPts val="1200"/>
              </a:spcAft>
            </a:pPr>
            <a:r>
              <a:rPr lang="en-US" dirty="0">
                <a:solidFill>
                  <a:schemeClr val="tx1">
                    <a:lumMod val="75000"/>
                  </a:schemeClr>
                </a:solidFill>
              </a:rPr>
              <a:t>PCL scores “permit the social deviance component…to be separated from the cluster of personality traits that are fundamental” to psychopathy </a:t>
            </a:r>
          </a:p>
          <a:p>
            <a:pPr>
              <a:spcAft>
                <a:spcPts val="1200"/>
              </a:spcAft>
            </a:pPr>
            <a:r>
              <a:rPr lang="en-US" dirty="0">
                <a:solidFill>
                  <a:schemeClr val="tx1">
                    <a:lumMod val="75000"/>
                  </a:schemeClr>
                </a:solidFill>
              </a:rPr>
              <a:t>	- R. Hare </a:t>
            </a:r>
          </a:p>
        </p:txBody>
      </p:sp>
      <p:sp>
        <p:nvSpPr>
          <p:cNvPr id="12" name="Title 1"/>
          <p:cNvSpPr>
            <a:spLocks noGrp="1"/>
          </p:cNvSpPr>
          <p:nvPr>
            <p:ph type="title"/>
          </p:nvPr>
        </p:nvSpPr>
        <p:spPr>
          <a:xfrm>
            <a:off x="914400" y="312329"/>
            <a:ext cx="10363200" cy="817561"/>
          </a:xfrm>
        </p:spPr>
        <p:txBody>
          <a:bodyPr>
            <a:noAutofit/>
          </a:bodyPr>
          <a:lstStyle/>
          <a:p>
            <a:r>
              <a:rPr lang="en-US" sz="3600" dirty="0">
                <a:solidFill>
                  <a:schemeClr val="accent5">
                    <a:lumMod val="75000"/>
                  </a:schemeClr>
                </a:solidFill>
              </a:rPr>
              <a:t>Psychopathy </a:t>
            </a:r>
            <a:r>
              <a:rPr lang="en-US" sz="3600" i="1" dirty="0">
                <a:solidFill>
                  <a:schemeClr val="accent5">
                    <a:lumMod val="75000"/>
                  </a:schemeClr>
                </a:solidFill>
              </a:rPr>
              <a:t>per se </a:t>
            </a:r>
            <a:r>
              <a:rPr lang="en-US" sz="3600" dirty="0">
                <a:solidFill>
                  <a:schemeClr val="accent5">
                    <a:lumMod val="75000"/>
                  </a:schemeClr>
                </a:solidFill>
              </a:rPr>
              <a:t>has no special powers in predicting violence</a:t>
            </a:r>
          </a:p>
        </p:txBody>
      </p:sp>
      <p:sp>
        <p:nvSpPr>
          <p:cNvPr id="14" name="TextBox 13"/>
          <p:cNvSpPr txBox="1"/>
          <p:nvPr/>
        </p:nvSpPr>
        <p:spPr>
          <a:xfrm>
            <a:off x="2813079" y="2128786"/>
            <a:ext cx="857756" cy="461665"/>
          </a:xfrm>
          <a:prstGeom prst="rect">
            <a:avLst/>
          </a:prstGeom>
          <a:noFill/>
        </p:spPr>
        <p:txBody>
          <a:bodyPr wrap="square" rtlCol="0">
            <a:spAutoFit/>
          </a:bodyPr>
          <a:lstStyle/>
          <a:p>
            <a:r>
              <a:rPr lang="en-US" dirty="0"/>
              <a:t>***</a:t>
            </a:r>
          </a:p>
        </p:txBody>
      </p:sp>
      <p:sp>
        <p:nvSpPr>
          <p:cNvPr id="15" name="TextBox 14"/>
          <p:cNvSpPr txBox="1"/>
          <p:nvPr/>
        </p:nvSpPr>
        <p:spPr>
          <a:xfrm>
            <a:off x="4445225" y="3220854"/>
            <a:ext cx="857756" cy="461665"/>
          </a:xfrm>
          <a:prstGeom prst="rect">
            <a:avLst/>
          </a:prstGeom>
          <a:noFill/>
        </p:spPr>
        <p:txBody>
          <a:bodyPr wrap="square" rtlCol="0">
            <a:spAutoFit/>
          </a:bodyPr>
          <a:lstStyle/>
          <a:p>
            <a:pPr algn="ctr"/>
            <a:r>
              <a:rPr lang="en-US" dirty="0"/>
              <a:t>*</a:t>
            </a:r>
          </a:p>
        </p:txBody>
      </p:sp>
      <p:sp>
        <p:nvSpPr>
          <p:cNvPr id="16" name="TextBox 15"/>
          <p:cNvSpPr txBox="1"/>
          <p:nvPr/>
        </p:nvSpPr>
        <p:spPr>
          <a:xfrm>
            <a:off x="8016213" y="5793899"/>
            <a:ext cx="3385465" cy="923330"/>
          </a:xfrm>
          <a:prstGeom prst="rect">
            <a:avLst/>
          </a:prstGeom>
          <a:noFill/>
        </p:spPr>
        <p:txBody>
          <a:bodyPr wrap="square" rtlCol="0">
            <a:spAutoFit/>
          </a:bodyPr>
          <a:lstStyle/>
          <a:p>
            <a:r>
              <a:rPr lang="en-US" sz="1800" dirty="0" err="1">
                <a:solidFill>
                  <a:schemeClr val="tx1">
                    <a:lumMod val="60000"/>
                    <a:lumOff val="40000"/>
                  </a:schemeClr>
                </a:solidFill>
              </a:rPr>
              <a:t>Metanalysis</a:t>
            </a:r>
            <a:r>
              <a:rPr lang="en-US" sz="1800" dirty="0">
                <a:solidFill>
                  <a:schemeClr val="tx1">
                    <a:lumMod val="60000"/>
                    <a:lumOff val="40000"/>
                  </a:schemeClr>
                </a:solidFill>
              </a:rPr>
              <a:t>: 10,055 offenders</a:t>
            </a:r>
          </a:p>
          <a:p>
            <a:r>
              <a:rPr lang="en-US" sz="1800" dirty="0" err="1">
                <a:solidFill>
                  <a:schemeClr val="tx1">
                    <a:lumMod val="60000"/>
                    <a:lumOff val="40000"/>
                  </a:schemeClr>
                </a:solidFill>
              </a:rPr>
              <a:t>Kenneally</a:t>
            </a:r>
            <a:r>
              <a:rPr lang="en-US" sz="1800" dirty="0">
                <a:solidFill>
                  <a:schemeClr val="tx1">
                    <a:lumMod val="60000"/>
                    <a:lumOff val="40000"/>
                  </a:schemeClr>
                </a:solidFill>
              </a:rPr>
              <a:t>, Skeem, et al. (2010).  </a:t>
            </a:r>
            <a:r>
              <a:rPr lang="en-US" sz="1800" i="1" dirty="0">
                <a:solidFill>
                  <a:schemeClr val="tx1">
                    <a:lumMod val="60000"/>
                    <a:lumOff val="40000"/>
                  </a:schemeClr>
                </a:solidFill>
              </a:rPr>
              <a:t>Psych Assessment</a:t>
            </a:r>
            <a:endParaRPr lang="en-US" sz="1800" dirty="0">
              <a:solidFill>
                <a:schemeClr val="tx1">
                  <a:lumMod val="60000"/>
                  <a:lumOff val="40000"/>
                </a:schemeClr>
              </a:solidFill>
            </a:endParaRPr>
          </a:p>
        </p:txBody>
      </p:sp>
    </p:spTree>
    <p:extLst>
      <p:ext uri="{BB962C8B-B14F-4D97-AF65-F5344CB8AC3E}">
        <p14:creationId xmlns:p14="http://schemas.microsoft.com/office/powerpoint/2010/main" val="6303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12"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rot="10800000">
            <a:off x="4531572" y="2642572"/>
            <a:ext cx="3245887" cy="2150256"/>
          </a:xfrm>
          <a:custGeom>
            <a:avLst/>
            <a:gdLst>
              <a:gd name="T0" fmla="*/ 357 w 357"/>
              <a:gd name="T1" fmla="*/ 13 h 236"/>
              <a:gd name="T2" fmla="*/ 314 w 357"/>
              <a:gd name="T3" fmla="*/ 0 h 236"/>
              <a:gd name="T4" fmla="*/ 317 w 357"/>
              <a:gd name="T5" fmla="*/ 12 h 236"/>
              <a:gd name="T6" fmla="*/ 178 w 357"/>
              <a:gd name="T7" fmla="*/ 113 h 236"/>
              <a:gd name="T8" fmla="*/ 0 w 357"/>
              <a:gd name="T9" fmla="*/ 220 h 236"/>
              <a:gd name="T10" fmla="*/ 1 w 357"/>
              <a:gd name="T11" fmla="*/ 236 h 236"/>
              <a:gd name="T12" fmla="*/ 191 w 357"/>
              <a:gd name="T13" fmla="*/ 124 h 236"/>
              <a:gd name="T14" fmla="*/ 321 w 357"/>
              <a:gd name="T15" fmla="*/ 29 h 236"/>
              <a:gd name="T16" fmla="*/ 324 w 357"/>
              <a:gd name="T17" fmla="*/ 44 h 236"/>
              <a:gd name="T18" fmla="*/ 357 w 357"/>
              <a:gd name="T19" fmla="*/ 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36">
                <a:moveTo>
                  <a:pt x="357" y="13"/>
                </a:moveTo>
                <a:cubicBezTo>
                  <a:pt x="314" y="0"/>
                  <a:pt x="314" y="0"/>
                  <a:pt x="314" y="0"/>
                </a:cubicBezTo>
                <a:cubicBezTo>
                  <a:pt x="317" y="12"/>
                  <a:pt x="317" y="12"/>
                  <a:pt x="317" y="12"/>
                </a:cubicBezTo>
                <a:cubicBezTo>
                  <a:pt x="277" y="25"/>
                  <a:pt x="224" y="54"/>
                  <a:pt x="178" y="113"/>
                </a:cubicBezTo>
                <a:cubicBezTo>
                  <a:pt x="131" y="174"/>
                  <a:pt x="66" y="213"/>
                  <a:pt x="0" y="220"/>
                </a:cubicBezTo>
                <a:cubicBezTo>
                  <a:pt x="1" y="236"/>
                  <a:pt x="1" y="236"/>
                  <a:pt x="1" y="236"/>
                </a:cubicBezTo>
                <a:cubicBezTo>
                  <a:pt x="72" y="229"/>
                  <a:pt x="142" y="188"/>
                  <a:pt x="191" y="124"/>
                </a:cubicBezTo>
                <a:cubicBezTo>
                  <a:pt x="235" y="68"/>
                  <a:pt x="283" y="41"/>
                  <a:pt x="321" y="29"/>
                </a:cubicBezTo>
                <a:cubicBezTo>
                  <a:pt x="324" y="44"/>
                  <a:pt x="324" y="44"/>
                  <a:pt x="324" y="44"/>
                </a:cubicBezTo>
                <a:lnTo>
                  <a:pt x="357" y="13"/>
                </a:lnTo>
                <a:close/>
              </a:path>
            </a:pathLst>
          </a:custGeom>
          <a:gradFill>
            <a:gsLst>
              <a:gs pos="47000">
                <a:schemeClr val="bg1">
                  <a:lumMod val="65000"/>
                </a:schemeClr>
              </a:gs>
              <a:gs pos="30000">
                <a:schemeClr val="bg1">
                  <a:lumMod val="75000"/>
                </a:schemeClr>
              </a:gs>
              <a:gs pos="65000">
                <a:schemeClr val="bg1">
                  <a:lumMod val="75000"/>
                </a:schemeClr>
              </a:gs>
            </a:gsLst>
            <a:lin ang="156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rot="10800000">
            <a:off x="8332322" y="2779928"/>
            <a:ext cx="890601" cy="829092"/>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rot="10800000">
            <a:off x="8223400" y="3933056"/>
            <a:ext cx="908541" cy="729140"/>
          </a:xfrm>
          <a:custGeom>
            <a:avLst/>
            <a:gdLst>
              <a:gd name="T0" fmla="*/ 100 w 100"/>
              <a:gd name="T1" fmla="*/ 17 h 80"/>
              <a:gd name="T2" fmla="*/ 97 w 100"/>
              <a:gd name="T3" fmla="*/ 0 h 80"/>
              <a:gd name="T4" fmla="*/ 14 w 100"/>
              <a:gd name="T5" fmla="*/ 43 h 80"/>
              <a:gd name="T6" fmla="*/ 3 w 100"/>
              <a:gd name="T7" fmla="*/ 36 h 80"/>
              <a:gd name="T8" fmla="*/ 0 w 100"/>
              <a:gd name="T9" fmla="*/ 80 h 80"/>
              <a:gd name="T10" fmla="*/ 40 w 100"/>
              <a:gd name="T11" fmla="*/ 60 h 80"/>
              <a:gd name="T12" fmla="*/ 28 w 100"/>
              <a:gd name="T13" fmla="*/ 52 h 80"/>
              <a:gd name="T14" fmla="*/ 100 w 100"/>
              <a:gd name="T15" fmla="*/ 17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80">
                <a:moveTo>
                  <a:pt x="100" y="17"/>
                </a:moveTo>
                <a:cubicBezTo>
                  <a:pt x="97" y="0"/>
                  <a:pt x="97" y="0"/>
                  <a:pt x="97" y="0"/>
                </a:cubicBezTo>
                <a:cubicBezTo>
                  <a:pt x="62" y="6"/>
                  <a:pt x="33" y="21"/>
                  <a:pt x="14" y="43"/>
                </a:cubicBezTo>
                <a:cubicBezTo>
                  <a:pt x="3" y="36"/>
                  <a:pt x="3" y="36"/>
                  <a:pt x="3" y="36"/>
                </a:cubicBezTo>
                <a:cubicBezTo>
                  <a:pt x="0" y="80"/>
                  <a:pt x="0" y="80"/>
                  <a:pt x="0" y="80"/>
                </a:cubicBezTo>
                <a:cubicBezTo>
                  <a:pt x="40" y="60"/>
                  <a:pt x="40" y="60"/>
                  <a:pt x="40" y="60"/>
                </a:cubicBezTo>
                <a:cubicBezTo>
                  <a:pt x="28" y="52"/>
                  <a:pt x="28" y="52"/>
                  <a:pt x="28" y="52"/>
                </a:cubicBezTo>
                <a:cubicBezTo>
                  <a:pt x="45" y="34"/>
                  <a:pt x="70" y="22"/>
                  <a:pt x="100" y="1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rot="10800000">
            <a:off x="4421369" y="2642571"/>
            <a:ext cx="3238198" cy="2159227"/>
          </a:xfrm>
          <a:custGeom>
            <a:avLst/>
            <a:gdLst>
              <a:gd name="T0" fmla="*/ 178 w 356"/>
              <a:gd name="T1" fmla="*/ 114 h 237"/>
              <a:gd name="T2" fmla="*/ 40 w 356"/>
              <a:gd name="T3" fmla="*/ 13 h 237"/>
              <a:gd name="T4" fmla="*/ 43 w 356"/>
              <a:gd name="T5" fmla="*/ 0 h 237"/>
              <a:gd name="T6" fmla="*/ 0 w 356"/>
              <a:gd name="T7" fmla="*/ 11 h 237"/>
              <a:gd name="T8" fmla="*/ 32 w 356"/>
              <a:gd name="T9" fmla="*/ 43 h 237"/>
              <a:gd name="T10" fmla="*/ 35 w 356"/>
              <a:gd name="T11" fmla="*/ 29 h 237"/>
              <a:gd name="T12" fmla="*/ 165 w 356"/>
              <a:gd name="T13" fmla="*/ 125 h 237"/>
              <a:gd name="T14" fmla="*/ 354 w 356"/>
              <a:gd name="T15" fmla="*/ 237 h 237"/>
              <a:gd name="T16" fmla="*/ 356 w 356"/>
              <a:gd name="T17" fmla="*/ 220 h 237"/>
              <a:gd name="T18" fmla="*/ 178 w 356"/>
              <a:gd name="T19" fmla="*/ 11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37">
                <a:moveTo>
                  <a:pt x="178" y="114"/>
                </a:moveTo>
                <a:cubicBezTo>
                  <a:pt x="132" y="54"/>
                  <a:pt x="79" y="26"/>
                  <a:pt x="40" y="13"/>
                </a:cubicBezTo>
                <a:cubicBezTo>
                  <a:pt x="43" y="0"/>
                  <a:pt x="43" y="0"/>
                  <a:pt x="43" y="0"/>
                </a:cubicBezTo>
                <a:cubicBezTo>
                  <a:pt x="0" y="11"/>
                  <a:pt x="0" y="11"/>
                  <a:pt x="0" y="11"/>
                </a:cubicBezTo>
                <a:cubicBezTo>
                  <a:pt x="32" y="43"/>
                  <a:pt x="32" y="43"/>
                  <a:pt x="32" y="43"/>
                </a:cubicBezTo>
                <a:cubicBezTo>
                  <a:pt x="35" y="29"/>
                  <a:pt x="35" y="29"/>
                  <a:pt x="35" y="29"/>
                </a:cubicBezTo>
                <a:cubicBezTo>
                  <a:pt x="72" y="42"/>
                  <a:pt x="121" y="68"/>
                  <a:pt x="165" y="125"/>
                </a:cubicBezTo>
                <a:cubicBezTo>
                  <a:pt x="214" y="189"/>
                  <a:pt x="283" y="230"/>
                  <a:pt x="354" y="237"/>
                </a:cubicBezTo>
                <a:cubicBezTo>
                  <a:pt x="356" y="220"/>
                  <a:pt x="356" y="220"/>
                  <a:pt x="356" y="220"/>
                </a:cubicBezTo>
                <a:cubicBezTo>
                  <a:pt x="290" y="213"/>
                  <a:pt x="225" y="175"/>
                  <a:pt x="178" y="11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rot="10800000">
            <a:off x="2940024" y="2715069"/>
            <a:ext cx="917511" cy="1037966"/>
          </a:xfrm>
          <a:custGeom>
            <a:avLst/>
            <a:gdLst>
              <a:gd name="T0" fmla="*/ 101 w 101"/>
              <a:gd name="T1" fmla="*/ 0 h 114"/>
              <a:gd name="T2" fmla="*/ 84 w 101"/>
              <a:gd name="T3" fmla="*/ 0 h 114"/>
              <a:gd name="T4" fmla="*/ 31 w 101"/>
              <a:gd name="T5" fmla="*/ 85 h 114"/>
              <a:gd name="T6" fmla="*/ 26 w 101"/>
              <a:gd name="T7" fmla="*/ 73 h 114"/>
              <a:gd name="T8" fmla="*/ 0 w 101"/>
              <a:gd name="T9" fmla="*/ 109 h 114"/>
              <a:gd name="T10" fmla="*/ 44 w 101"/>
              <a:gd name="T11" fmla="*/ 114 h 114"/>
              <a:gd name="T12" fmla="*/ 38 w 101"/>
              <a:gd name="T13" fmla="*/ 100 h 114"/>
              <a:gd name="T14" fmla="*/ 101 w 101"/>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14">
                <a:moveTo>
                  <a:pt x="101" y="0"/>
                </a:moveTo>
                <a:cubicBezTo>
                  <a:pt x="84" y="0"/>
                  <a:pt x="84" y="0"/>
                  <a:pt x="84" y="0"/>
                </a:cubicBezTo>
                <a:cubicBezTo>
                  <a:pt x="84" y="37"/>
                  <a:pt x="65" y="67"/>
                  <a:pt x="31" y="85"/>
                </a:cubicBezTo>
                <a:cubicBezTo>
                  <a:pt x="26" y="73"/>
                  <a:pt x="26" y="73"/>
                  <a:pt x="26" y="73"/>
                </a:cubicBezTo>
                <a:cubicBezTo>
                  <a:pt x="0" y="109"/>
                  <a:pt x="0" y="109"/>
                  <a:pt x="0" y="109"/>
                </a:cubicBezTo>
                <a:cubicBezTo>
                  <a:pt x="44" y="114"/>
                  <a:pt x="44" y="114"/>
                  <a:pt x="44" y="114"/>
                </a:cubicBezTo>
                <a:cubicBezTo>
                  <a:pt x="38" y="100"/>
                  <a:pt x="38" y="100"/>
                  <a:pt x="38" y="100"/>
                </a:cubicBezTo>
                <a:cubicBezTo>
                  <a:pt x="78" y="80"/>
                  <a:pt x="101" y="44"/>
                  <a:pt x="101"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p:nvSpPr>
        <p:spPr bwMode="auto">
          <a:xfrm rot="10800000">
            <a:off x="3075857" y="4005064"/>
            <a:ext cx="863690" cy="729140"/>
          </a:xfrm>
          <a:custGeom>
            <a:avLst/>
            <a:gdLst>
              <a:gd name="T0" fmla="*/ 83 w 95"/>
              <a:gd name="T1" fmla="*/ 42 h 80"/>
              <a:gd name="T2" fmla="*/ 3 w 95"/>
              <a:gd name="T3" fmla="*/ 0 h 80"/>
              <a:gd name="T4" fmla="*/ 0 w 95"/>
              <a:gd name="T5" fmla="*/ 17 h 80"/>
              <a:gd name="T6" fmla="*/ 67 w 95"/>
              <a:gd name="T7" fmla="*/ 51 h 80"/>
              <a:gd name="T8" fmla="*/ 56 w 95"/>
              <a:gd name="T9" fmla="*/ 57 h 80"/>
              <a:gd name="T10" fmla="*/ 94 w 95"/>
              <a:gd name="T11" fmla="*/ 80 h 80"/>
              <a:gd name="T12" fmla="*/ 95 w 95"/>
              <a:gd name="T13" fmla="*/ 35 h 80"/>
              <a:gd name="T14" fmla="*/ 83 w 95"/>
              <a:gd name="T15" fmla="*/ 4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0">
                <a:moveTo>
                  <a:pt x="83" y="42"/>
                </a:moveTo>
                <a:cubicBezTo>
                  <a:pt x="64" y="21"/>
                  <a:pt x="36" y="6"/>
                  <a:pt x="3" y="0"/>
                </a:cubicBezTo>
                <a:cubicBezTo>
                  <a:pt x="0" y="17"/>
                  <a:pt x="0" y="17"/>
                  <a:pt x="0" y="17"/>
                </a:cubicBezTo>
                <a:cubicBezTo>
                  <a:pt x="28" y="22"/>
                  <a:pt x="51" y="34"/>
                  <a:pt x="67" y="51"/>
                </a:cubicBezTo>
                <a:cubicBezTo>
                  <a:pt x="56" y="57"/>
                  <a:pt x="56" y="57"/>
                  <a:pt x="56" y="57"/>
                </a:cubicBezTo>
                <a:cubicBezTo>
                  <a:pt x="94" y="80"/>
                  <a:pt x="94" y="80"/>
                  <a:pt x="94" y="80"/>
                </a:cubicBezTo>
                <a:cubicBezTo>
                  <a:pt x="95" y="35"/>
                  <a:pt x="95" y="35"/>
                  <a:pt x="95" y="35"/>
                </a:cubicBezTo>
                <a:lnTo>
                  <a:pt x="83" y="4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7" name="Oval 11"/>
          <p:cNvSpPr>
            <a:spLocks noChangeArrowheads="1"/>
          </p:cNvSpPr>
          <p:nvPr/>
        </p:nvSpPr>
        <p:spPr bwMode="auto">
          <a:xfrm>
            <a:off x="7654213" y="4317072"/>
            <a:ext cx="861540" cy="875216"/>
          </a:xfrm>
          <a:prstGeom prst="ellipse">
            <a:avLst/>
          </a:prstGeom>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8" name="Oval 12"/>
          <p:cNvSpPr>
            <a:spLocks noChangeArrowheads="1"/>
          </p:cNvSpPr>
          <p:nvPr/>
        </p:nvSpPr>
        <p:spPr bwMode="auto">
          <a:xfrm>
            <a:off x="3637811" y="4262683"/>
            <a:ext cx="873506" cy="875216"/>
          </a:xfrm>
          <a:prstGeom prst="ellipse">
            <a:avLst/>
          </a:prstGeom>
          <a:ln w="19050"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31" name="Oval 15"/>
          <p:cNvSpPr>
            <a:spLocks noChangeArrowheads="1"/>
          </p:cNvSpPr>
          <p:nvPr/>
        </p:nvSpPr>
        <p:spPr bwMode="auto">
          <a:xfrm>
            <a:off x="7482629" y="2261564"/>
            <a:ext cx="861540" cy="863250"/>
          </a:xfrm>
          <a:prstGeom prst="ellipse">
            <a:avLst/>
          </a:prstGeom>
          <a:ln w="190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32" name="Oval 16"/>
          <p:cNvSpPr>
            <a:spLocks noChangeArrowheads="1"/>
          </p:cNvSpPr>
          <p:nvPr/>
        </p:nvSpPr>
        <p:spPr bwMode="auto">
          <a:xfrm>
            <a:off x="3861011" y="2261564"/>
            <a:ext cx="873506" cy="863250"/>
          </a:xfrm>
          <a:prstGeom prst="ellipse">
            <a:avLst/>
          </a:prstGeom>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41"/>
          <p:cNvSpPr/>
          <p:nvPr/>
        </p:nvSpPr>
        <p:spPr>
          <a:xfrm>
            <a:off x="2174241" y="1381314"/>
            <a:ext cx="3727152" cy="657359"/>
          </a:xfrm>
          <a:prstGeom prst="rect">
            <a:avLst/>
          </a:prstGeom>
        </p:spPr>
        <p:txBody>
          <a:bodyPr wrap="square" lIns="0" tIns="0" rIns="0" bIns="0">
            <a:spAutoFit/>
          </a:bodyPr>
          <a:lstStyle/>
          <a:p>
            <a:pPr algn="r">
              <a:lnSpc>
                <a:spcPct val="89000"/>
              </a:lnSpc>
            </a:pPr>
            <a:r>
              <a:rPr lang="en-US" dirty="0"/>
              <a:t>Why has this person done these terrible things?</a:t>
            </a:r>
          </a:p>
        </p:txBody>
      </p:sp>
      <p:sp>
        <p:nvSpPr>
          <p:cNvPr id="43" name="Rectangle 42"/>
          <p:cNvSpPr/>
          <p:nvPr/>
        </p:nvSpPr>
        <p:spPr>
          <a:xfrm>
            <a:off x="6854746" y="1374422"/>
            <a:ext cx="3322013" cy="986039"/>
          </a:xfrm>
          <a:prstGeom prst="rect">
            <a:avLst/>
          </a:prstGeom>
        </p:spPr>
        <p:txBody>
          <a:bodyPr wrap="square" lIns="0" tIns="0" rIns="0" bIns="0">
            <a:spAutoFit/>
          </a:bodyPr>
          <a:lstStyle/>
          <a:p>
            <a:pPr>
              <a:lnSpc>
                <a:spcPct val="89000"/>
              </a:lnSpc>
            </a:pPr>
            <a:r>
              <a:rPr lang="en-US" dirty="0"/>
              <a:t>And how do you know he’s a psychopath?</a:t>
            </a:r>
          </a:p>
          <a:p>
            <a:pPr>
              <a:lnSpc>
                <a:spcPct val="89000"/>
              </a:lnSpc>
            </a:pPr>
            <a:endParaRPr lang="en-US" dirty="0"/>
          </a:p>
        </p:txBody>
      </p:sp>
      <p:sp>
        <p:nvSpPr>
          <p:cNvPr id="44" name="Rectangle 43"/>
          <p:cNvSpPr/>
          <p:nvPr/>
        </p:nvSpPr>
        <p:spPr>
          <a:xfrm>
            <a:off x="2338967" y="5328513"/>
            <a:ext cx="3201160" cy="657359"/>
          </a:xfrm>
          <a:prstGeom prst="rect">
            <a:avLst/>
          </a:prstGeom>
        </p:spPr>
        <p:txBody>
          <a:bodyPr wrap="square" lIns="0" tIns="0" rIns="0" bIns="0">
            <a:spAutoFit/>
          </a:bodyPr>
          <a:lstStyle/>
          <a:p>
            <a:pPr algn="r">
              <a:lnSpc>
                <a:spcPct val="89000"/>
              </a:lnSpc>
            </a:pPr>
            <a:r>
              <a:rPr lang="en-US" dirty="0"/>
              <a:t>Because he’s done these terrible things</a:t>
            </a:r>
          </a:p>
        </p:txBody>
      </p:sp>
      <p:sp>
        <p:nvSpPr>
          <p:cNvPr id="45" name="Rectangle 44"/>
          <p:cNvSpPr/>
          <p:nvPr/>
        </p:nvSpPr>
        <p:spPr>
          <a:xfrm>
            <a:off x="7756707" y="5261433"/>
            <a:ext cx="2524893" cy="657359"/>
          </a:xfrm>
          <a:prstGeom prst="rect">
            <a:avLst/>
          </a:prstGeom>
        </p:spPr>
        <p:txBody>
          <a:bodyPr wrap="square" lIns="0" tIns="0" rIns="0" bIns="0">
            <a:spAutoFit/>
          </a:bodyPr>
          <a:lstStyle/>
          <a:p>
            <a:pPr>
              <a:lnSpc>
                <a:spcPct val="89000"/>
              </a:lnSpc>
            </a:pPr>
            <a:r>
              <a:rPr lang="en-US" dirty="0"/>
              <a:t>Because he’s a psychopath</a:t>
            </a:r>
          </a:p>
        </p:txBody>
      </p:sp>
      <p:sp>
        <p:nvSpPr>
          <p:cNvPr id="50" name="Freeform 78"/>
          <p:cNvSpPr>
            <a:spLocks noEditPoints="1"/>
          </p:cNvSpPr>
          <p:nvPr/>
        </p:nvSpPr>
        <p:spPr bwMode="auto">
          <a:xfrm>
            <a:off x="7874381" y="4478135"/>
            <a:ext cx="448819" cy="451202"/>
          </a:xfrm>
          <a:custGeom>
            <a:avLst/>
            <a:gdLst>
              <a:gd name="T0" fmla="*/ 135 w 631"/>
              <a:gd name="T1" fmla="*/ 621 h 635"/>
              <a:gd name="T2" fmla="*/ 79 w 631"/>
              <a:gd name="T3" fmla="*/ 595 h 635"/>
              <a:gd name="T4" fmla="*/ 14 w 631"/>
              <a:gd name="T5" fmla="*/ 595 h 635"/>
              <a:gd name="T6" fmla="*/ 14 w 631"/>
              <a:gd name="T7" fmla="*/ 530 h 635"/>
              <a:gd name="T8" fmla="*/ 294 w 631"/>
              <a:gd name="T9" fmla="*/ 49 h 635"/>
              <a:gd name="T10" fmla="*/ 544 w 631"/>
              <a:gd name="T11" fmla="*/ 65 h 635"/>
              <a:gd name="T12" fmla="*/ 448 w 631"/>
              <a:gd name="T13" fmla="*/ 363 h 635"/>
              <a:gd name="T14" fmla="*/ 346 w 631"/>
              <a:gd name="T15" fmla="*/ 328 h 635"/>
              <a:gd name="T16" fmla="*/ 273 w 631"/>
              <a:gd name="T17" fmla="*/ 483 h 635"/>
              <a:gd name="T18" fmla="*/ 273 w 631"/>
              <a:gd name="T19" fmla="*/ 547 h 635"/>
              <a:gd name="T20" fmla="*/ 167 w 631"/>
              <a:gd name="T21" fmla="*/ 635 h 635"/>
              <a:gd name="T22" fmla="*/ 94 w 631"/>
              <a:gd name="T23" fmla="*/ 563 h 635"/>
              <a:gd name="T24" fmla="*/ 145 w 631"/>
              <a:gd name="T25" fmla="*/ 611 h 635"/>
              <a:gd name="T26" fmla="*/ 189 w 631"/>
              <a:gd name="T27" fmla="*/ 611 h 635"/>
              <a:gd name="T28" fmla="*/ 273 w 631"/>
              <a:gd name="T29" fmla="*/ 515 h 635"/>
              <a:gd name="T30" fmla="*/ 218 w 631"/>
              <a:gd name="T31" fmla="*/ 447 h 635"/>
              <a:gd name="T32" fmla="*/ 218 w 631"/>
              <a:gd name="T33" fmla="*/ 437 h 635"/>
              <a:gd name="T34" fmla="*/ 349 w 631"/>
              <a:gd name="T35" fmla="*/ 313 h 635"/>
              <a:gd name="T36" fmla="*/ 448 w 631"/>
              <a:gd name="T37" fmla="*/ 349 h 635"/>
              <a:gd name="T38" fmla="*/ 534 w 631"/>
              <a:gd name="T39" fmla="*/ 75 h 635"/>
              <a:gd name="T40" fmla="*/ 304 w 631"/>
              <a:gd name="T41" fmla="*/ 58 h 635"/>
              <a:gd name="T42" fmla="*/ 295 w 631"/>
              <a:gd name="T43" fmla="*/ 268 h 635"/>
              <a:gd name="T44" fmla="*/ 14 w 631"/>
              <a:gd name="T45" fmla="*/ 562 h 635"/>
              <a:gd name="T46" fmla="*/ 46 w 631"/>
              <a:gd name="T47" fmla="*/ 594 h 635"/>
              <a:gd name="T48" fmla="*/ 89 w 631"/>
              <a:gd name="T49" fmla="*/ 565 h 635"/>
              <a:gd name="T50" fmla="*/ 448 w 631"/>
              <a:gd name="T51" fmla="*/ 285 h 635"/>
              <a:gd name="T52" fmla="*/ 350 w 631"/>
              <a:gd name="T53" fmla="*/ 104 h 635"/>
              <a:gd name="T54" fmla="*/ 488 w 631"/>
              <a:gd name="T55" fmla="*/ 120 h 635"/>
              <a:gd name="T56" fmla="*/ 504 w 631"/>
              <a:gd name="T57" fmla="*/ 259 h 635"/>
              <a:gd name="T58" fmla="*/ 406 w 631"/>
              <a:gd name="T59" fmla="*/ 93 h 635"/>
              <a:gd name="T60" fmla="*/ 376 w 631"/>
              <a:gd name="T61" fmla="*/ 233 h 635"/>
              <a:gd name="T62" fmla="*/ 514 w 631"/>
              <a:gd name="T63" fmla="*/ 186 h 635"/>
              <a:gd name="T64" fmla="*/ 406 w 631"/>
              <a:gd name="T65" fmla="*/ 9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1" h="635">
                <a:moveTo>
                  <a:pt x="167" y="635"/>
                </a:moveTo>
                <a:cubicBezTo>
                  <a:pt x="155" y="635"/>
                  <a:pt x="143" y="630"/>
                  <a:pt x="135" y="621"/>
                </a:cubicBezTo>
                <a:cubicBezTo>
                  <a:pt x="94" y="580"/>
                  <a:pt x="94" y="580"/>
                  <a:pt x="94" y="580"/>
                </a:cubicBezTo>
                <a:cubicBezTo>
                  <a:pt x="79" y="595"/>
                  <a:pt x="79" y="595"/>
                  <a:pt x="79" y="595"/>
                </a:cubicBezTo>
                <a:cubicBezTo>
                  <a:pt x="70" y="604"/>
                  <a:pt x="59" y="608"/>
                  <a:pt x="46" y="608"/>
                </a:cubicBezTo>
                <a:cubicBezTo>
                  <a:pt x="34" y="608"/>
                  <a:pt x="22" y="604"/>
                  <a:pt x="14" y="595"/>
                </a:cubicBezTo>
                <a:cubicBezTo>
                  <a:pt x="5" y="586"/>
                  <a:pt x="0" y="575"/>
                  <a:pt x="0" y="562"/>
                </a:cubicBezTo>
                <a:cubicBezTo>
                  <a:pt x="0" y="550"/>
                  <a:pt x="5" y="538"/>
                  <a:pt x="14" y="530"/>
                </a:cubicBezTo>
                <a:cubicBezTo>
                  <a:pt x="281" y="262"/>
                  <a:pt x="281" y="262"/>
                  <a:pt x="281" y="262"/>
                </a:cubicBezTo>
                <a:cubicBezTo>
                  <a:pt x="230" y="189"/>
                  <a:pt x="235" y="108"/>
                  <a:pt x="294" y="49"/>
                </a:cubicBezTo>
                <a:cubicBezTo>
                  <a:pt x="326" y="17"/>
                  <a:pt x="364" y="0"/>
                  <a:pt x="406" y="0"/>
                </a:cubicBezTo>
                <a:cubicBezTo>
                  <a:pt x="453" y="0"/>
                  <a:pt x="503" y="23"/>
                  <a:pt x="544" y="65"/>
                </a:cubicBezTo>
                <a:cubicBezTo>
                  <a:pt x="625" y="145"/>
                  <a:pt x="631" y="243"/>
                  <a:pt x="560" y="314"/>
                </a:cubicBezTo>
                <a:cubicBezTo>
                  <a:pt x="528" y="346"/>
                  <a:pt x="489" y="363"/>
                  <a:pt x="448" y="363"/>
                </a:cubicBezTo>
                <a:cubicBezTo>
                  <a:pt x="448" y="363"/>
                  <a:pt x="448" y="363"/>
                  <a:pt x="448" y="363"/>
                </a:cubicBezTo>
                <a:cubicBezTo>
                  <a:pt x="414" y="363"/>
                  <a:pt x="379" y="351"/>
                  <a:pt x="346" y="328"/>
                </a:cubicBezTo>
                <a:cubicBezTo>
                  <a:pt x="232" y="442"/>
                  <a:pt x="232" y="442"/>
                  <a:pt x="232" y="442"/>
                </a:cubicBezTo>
                <a:cubicBezTo>
                  <a:pt x="273" y="483"/>
                  <a:pt x="273" y="483"/>
                  <a:pt x="273" y="483"/>
                </a:cubicBezTo>
                <a:cubicBezTo>
                  <a:pt x="282" y="491"/>
                  <a:pt x="287" y="503"/>
                  <a:pt x="287" y="515"/>
                </a:cubicBezTo>
                <a:cubicBezTo>
                  <a:pt x="287" y="527"/>
                  <a:pt x="282" y="538"/>
                  <a:pt x="273" y="547"/>
                </a:cubicBezTo>
                <a:cubicBezTo>
                  <a:pt x="199" y="621"/>
                  <a:pt x="199" y="621"/>
                  <a:pt x="199" y="621"/>
                </a:cubicBezTo>
                <a:cubicBezTo>
                  <a:pt x="191" y="630"/>
                  <a:pt x="179" y="635"/>
                  <a:pt x="167" y="635"/>
                </a:cubicBezTo>
                <a:close/>
                <a:moveTo>
                  <a:pt x="94" y="563"/>
                </a:moveTo>
                <a:cubicBezTo>
                  <a:pt x="94" y="563"/>
                  <a:pt x="94" y="563"/>
                  <a:pt x="94" y="563"/>
                </a:cubicBezTo>
                <a:cubicBezTo>
                  <a:pt x="96" y="563"/>
                  <a:pt x="97" y="564"/>
                  <a:pt x="99" y="565"/>
                </a:cubicBezTo>
                <a:cubicBezTo>
                  <a:pt x="145" y="611"/>
                  <a:pt x="145" y="611"/>
                  <a:pt x="145" y="611"/>
                </a:cubicBezTo>
                <a:cubicBezTo>
                  <a:pt x="151" y="617"/>
                  <a:pt x="159" y="621"/>
                  <a:pt x="167" y="621"/>
                </a:cubicBezTo>
                <a:cubicBezTo>
                  <a:pt x="175" y="621"/>
                  <a:pt x="183" y="617"/>
                  <a:pt x="189" y="611"/>
                </a:cubicBezTo>
                <a:cubicBezTo>
                  <a:pt x="263" y="537"/>
                  <a:pt x="263" y="537"/>
                  <a:pt x="263" y="537"/>
                </a:cubicBezTo>
                <a:cubicBezTo>
                  <a:pt x="269" y="531"/>
                  <a:pt x="273" y="523"/>
                  <a:pt x="273" y="515"/>
                </a:cubicBezTo>
                <a:cubicBezTo>
                  <a:pt x="273" y="506"/>
                  <a:pt x="269" y="498"/>
                  <a:pt x="263" y="493"/>
                </a:cubicBezTo>
                <a:cubicBezTo>
                  <a:pt x="218" y="447"/>
                  <a:pt x="218" y="447"/>
                  <a:pt x="218" y="447"/>
                </a:cubicBezTo>
                <a:cubicBezTo>
                  <a:pt x="216" y="445"/>
                  <a:pt x="215" y="443"/>
                  <a:pt x="215" y="442"/>
                </a:cubicBezTo>
                <a:cubicBezTo>
                  <a:pt x="215" y="440"/>
                  <a:pt x="216" y="438"/>
                  <a:pt x="218" y="437"/>
                </a:cubicBezTo>
                <a:cubicBezTo>
                  <a:pt x="340" y="314"/>
                  <a:pt x="340" y="314"/>
                  <a:pt x="340" y="314"/>
                </a:cubicBezTo>
                <a:cubicBezTo>
                  <a:pt x="343" y="312"/>
                  <a:pt x="346" y="311"/>
                  <a:pt x="349" y="313"/>
                </a:cubicBezTo>
                <a:cubicBezTo>
                  <a:pt x="381" y="337"/>
                  <a:pt x="415" y="349"/>
                  <a:pt x="448" y="349"/>
                </a:cubicBezTo>
                <a:cubicBezTo>
                  <a:pt x="448" y="349"/>
                  <a:pt x="448" y="349"/>
                  <a:pt x="448" y="349"/>
                </a:cubicBezTo>
                <a:cubicBezTo>
                  <a:pt x="486" y="349"/>
                  <a:pt x="521" y="334"/>
                  <a:pt x="550" y="304"/>
                </a:cubicBezTo>
                <a:cubicBezTo>
                  <a:pt x="615" y="239"/>
                  <a:pt x="609" y="149"/>
                  <a:pt x="534" y="75"/>
                </a:cubicBezTo>
                <a:cubicBezTo>
                  <a:pt x="495" y="36"/>
                  <a:pt x="450" y="14"/>
                  <a:pt x="406" y="14"/>
                </a:cubicBezTo>
                <a:cubicBezTo>
                  <a:pt x="368" y="14"/>
                  <a:pt x="333" y="30"/>
                  <a:pt x="304" y="58"/>
                </a:cubicBezTo>
                <a:cubicBezTo>
                  <a:pt x="249" y="114"/>
                  <a:pt x="246" y="191"/>
                  <a:pt x="295" y="259"/>
                </a:cubicBezTo>
                <a:cubicBezTo>
                  <a:pt x="297" y="262"/>
                  <a:pt x="297" y="266"/>
                  <a:pt x="295" y="268"/>
                </a:cubicBezTo>
                <a:cubicBezTo>
                  <a:pt x="23" y="539"/>
                  <a:pt x="23" y="539"/>
                  <a:pt x="23" y="539"/>
                </a:cubicBezTo>
                <a:cubicBezTo>
                  <a:pt x="17" y="546"/>
                  <a:pt x="14" y="554"/>
                  <a:pt x="14" y="562"/>
                </a:cubicBezTo>
                <a:cubicBezTo>
                  <a:pt x="14" y="571"/>
                  <a:pt x="17" y="579"/>
                  <a:pt x="23" y="585"/>
                </a:cubicBezTo>
                <a:cubicBezTo>
                  <a:pt x="30" y="591"/>
                  <a:pt x="38" y="594"/>
                  <a:pt x="46" y="594"/>
                </a:cubicBezTo>
                <a:cubicBezTo>
                  <a:pt x="55" y="594"/>
                  <a:pt x="63" y="591"/>
                  <a:pt x="69" y="585"/>
                </a:cubicBezTo>
                <a:cubicBezTo>
                  <a:pt x="89" y="565"/>
                  <a:pt x="89" y="565"/>
                  <a:pt x="89" y="565"/>
                </a:cubicBezTo>
                <a:cubicBezTo>
                  <a:pt x="90" y="564"/>
                  <a:pt x="92" y="563"/>
                  <a:pt x="94" y="563"/>
                </a:cubicBezTo>
                <a:close/>
                <a:moveTo>
                  <a:pt x="448" y="285"/>
                </a:moveTo>
                <a:cubicBezTo>
                  <a:pt x="421" y="285"/>
                  <a:pt x="394" y="271"/>
                  <a:pt x="366" y="243"/>
                </a:cubicBezTo>
                <a:cubicBezTo>
                  <a:pt x="296" y="173"/>
                  <a:pt x="331" y="122"/>
                  <a:pt x="350" y="104"/>
                </a:cubicBezTo>
                <a:cubicBezTo>
                  <a:pt x="367" y="87"/>
                  <a:pt x="386" y="79"/>
                  <a:pt x="406" y="79"/>
                </a:cubicBezTo>
                <a:cubicBezTo>
                  <a:pt x="442" y="79"/>
                  <a:pt x="473" y="105"/>
                  <a:pt x="488" y="120"/>
                </a:cubicBezTo>
                <a:cubicBezTo>
                  <a:pt x="509" y="141"/>
                  <a:pt x="523" y="162"/>
                  <a:pt x="528" y="183"/>
                </a:cubicBezTo>
                <a:cubicBezTo>
                  <a:pt x="535" y="210"/>
                  <a:pt x="527" y="236"/>
                  <a:pt x="504" y="259"/>
                </a:cubicBezTo>
                <a:cubicBezTo>
                  <a:pt x="487" y="276"/>
                  <a:pt x="468" y="285"/>
                  <a:pt x="448" y="285"/>
                </a:cubicBezTo>
                <a:close/>
                <a:moveTo>
                  <a:pt x="406" y="93"/>
                </a:moveTo>
                <a:cubicBezTo>
                  <a:pt x="389" y="93"/>
                  <a:pt x="374" y="100"/>
                  <a:pt x="360" y="114"/>
                </a:cubicBezTo>
                <a:cubicBezTo>
                  <a:pt x="341" y="133"/>
                  <a:pt x="317" y="174"/>
                  <a:pt x="376" y="233"/>
                </a:cubicBezTo>
                <a:cubicBezTo>
                  <a:pt x="420" y="277"/>
                  <a:pt x="460" y="283"/>
                  <a:pt x="495" y="249"/>
                </a:cubicBezTo>
                <a:cubicBezTo>
                  <a:pt x="514" y="229"/>
                  <a:pt x="520" y="209"/>
                  <a:pt x="514" y="186"/>
                </a:cubicBezTo>
                <a:cubicBezTo>
                  <a:pt x="510" y="168"/>
                  <a:pt x="498" y="149"/>
                  <a:pt x="478" y="130"/>
                </a:cubicBezTo>
                <a:cubicBezTo>
                  <a:pt x="465" y="116"/>
                  <a:pt x="437" y="93"/>
                  <a:pt x="406" y="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8"/>
          <p:cNvSpPr>
            <a:spLocks noEditPoints="1"/>
          </p:cNvSpPr>
          <p:nvPr/>
        </p:nvSpPr>
        <p:spPr bwMode="auto">
          <a:xfrm>
            <a:off x="3880899" y="4464913"/>
            <a:ext cx="448819" cy="451202"/>
          </a:xfrm>
          <a:custGeom>
            <a:avLst/>
            <a:gdLst>
              <a:gd name="T0" fmla="*/ 135 w 631"/>
              <a:gd name="T1" fmla="*/ 621 h 635"/>
              <a:gd name="T2" fmla="*/ 79 w 631"/>
              <a:gd name="T3" fmla="*/ 595 h 635"/>
              <a:gd name="T4" fmla="*/ 14 w 631"/>
              <a:gd name="T5" fmla="*/ 595 h 635"/>
              <a:gd name="T6" fmla="*/ 14 w 631"/>
              <a:gd name="T7" fmla="*/ 530 h 635"/>
              <a:gd name="T8" fmla="*/ 294 w 631"/>
              <a:gd name="T9" fmla="*/ 49 h 635"/>
              <a:gd name="T10" fmla="*/ 544 w 631"/>
              <a:gd name="T11" fmla="*/ 65 h 635"/>
              <a:gd name="T12" fmla="*/ 448 w 631"/>
              <a:gd name="T13" fmla="*/ 363 h 635"/>
              <a:gd name="T14" fmla="*/ 346 w 631"/>
              <a:gd name="T15" fmla="*/ 328 h 635"/>
              <a:gd name="T16" fmla="*/ 273 w 631"/>
              <a:gd name="T17" fmla="*/ 483 h 635"/>
              <a:gd name="T18" fmla="*/ 273 w 631"/>
              <a:gd name="T19" fmla="*/ 547 h 635"/>
              <a:gd name="T20" fmla="*/ 167 w 631"/>
              <a:gd name="T21" fmla="*/ 635 h 635"/>
              <a:gd name="T22" fmla="*/ 94 w 631"/>
              <a:gd name="T23" fmla="*/ 563 h 635"/>
              <a:gd name="T24" fmla="*/ 145 w 631"/>
              <a:gd name="T25" fmla="*/ 611 h 635"/>
              <a:gd name="T26" fmla="*/ 189 w 631"/>
              <a:gd name="T27" fmla="*/ 611 h 635"/>
              <a:gd name="T28" fmla="*/ 273 w 631"/>
              <a:gd name="T29" fmla="*/ 515 h 635"/>
              <a:gd name="T30" fmla="*/ 218 w 631"/>
              <a:gd name="T31" fmla="*/ 447 h 635"/>
              <a:gd name="T32" fmla="*/ 218 w 631"/>
              <a:gd name="T33" fmla="*/ 437 h 635"/>
              <a:gd name="T34" fmla="*/ 349 w 631"/>
              <a:gd name="T35" fmla="*/ 313 h 635"/>
              <a:gd name="T36" fmla="*/ 448 w 631"/>
              <a:gd name="T37" fmla="*/ 349 h 635"/>
              <a:gd name="T38" fmla="*/ 534 w 631"/>
              <a:gd name="T39" fmla="*/ 75 h 635"/>
              <a:gd name="T40" fmla="*/ 304 w 631"/>
              <a:gd name="T41" fmla="*/ 58 h 635"/>
              <a:gd name="T42" fmla="*/ 295 w 631"/>
              <a:gd name="T43" fmla="*/ 268 h 635"/>
              <a:gd name="T44" fmla="*/ 14 w 631"/>
              <a:gd name="T45" fmla="*/ 562 h 635"/>
              <a:gd name="T46" fmla="*/ 46 w 631"/>
              <a:gd name="T47" fmla="*/ 594 h 635"/>
              <a:gd name="T48" fmla="*/ 89 w 631"/>
              <a:gd name="T49" fmla="*/ 565 h 635"/>
              <a:gd name="T50" fmla="*/ 448 w 631"/>
              <a:gd name="T51" fmla="*/ 285 h 635"/>
              <a:gd name="T52" fmla="*/ 350 w 631"/>
              <a:gd name="T53" fmla="*/ 104 h 635"/>
              <a:gd name="T54" fmla="*/ 488 w 631"/>
              <a:gd name="T55" fmla="*/ 120 h 635"/>
              <a:gd name="T56" fmla="*/ 504 w 631"/>
              <a:gd name="T57" fmla="*/ 259 h 635"/>
              <a:gd name="T58" fmla="*/ 406 w 631"/>
              <a:gd name="T59" fmla="*/ 93 h 635"/>
              <a:gd name="T60" fmla="*/ 376 w 631"/>
              <a:gd name="T61" fmla="*/ 233 h 635"/>
              <a:gd name="T62" fmla="*/ 514 w 631"/>
              <a:gd name="T63" fmla="*/ 186 h 635"/>
              <a:gd name="T64" fmla="*/ 406 w 631"/>
              <a:gd name="T65" fmla="*/ 9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1" h="635">
                <a:moveTo>
                  <a:pt x="167" y="635"/>
                </a:moveTo>
                <a:cubicBezTo>
                  <a:pt x="155" y="635"/>
                  <a:pt x="143" y="630"/>
                  <a:pt x="135" y="621"/>
                </a:cubicBezTo>
                <a:cubicBezTo>
                  <a:pt x="94" y="580"/>
                  <a:pt x="94" y="580"/>
                  <a:pt x="94" y="580"/>
                </a:cubicBezTo>
                <a:cubicBezTo>
                  <a:pt x="79" y="595"/>
                  <a:pt x="79" y="595"/>
                  <a:pt x="79" y="595"/>
                </a:cubicBezTo>
                <a:cubicBezTo>
                  <a:pt x="70" y="604"/>
                  <a:pt x="59" y="608"/>
                  <a:pt x="46" y="608"/>
                </a:cubicBezTo>
                <a:cubicBezTo>
                  <a:pt x="34" y="608"/>
                  <a:pt x="22" y="604"/>
                  <a:pt x="14" y="595"/>
                </a:cubicBezTo>
                <a:cubicBezTo>
                  <a:pt x="5" y="586"/>
                  <a:pt x="0" y="575"/>
                  <a:pt x="0" y="562"/>
                </a:cubicBezTo>
                <a:cubicBezTo>
                  <a:pt x="0" y="550"/>
                  <a:pt x="5" y="538"/>
                  <a:pt x="14" y="530"/>
                </a:cubicBezTo>
                <a:cubicBezTo>
                  <a:pt x="281" y="262"/>
                  <a:pt x="281" y="262"/>
                  <a:pt x="281" y="262"/>
                </a:cubicBezTo>
                <a:cubicBezTo>
                  <a:pt x="230" y="189"/>
                  <a:pt x="235" y="108"/>
                  <a:pt x="294" y="49"/>
                </a:cubicBezTo>
                <a:cubicBezTo>
                  <a:pt x="326" y="17"/>
                  <a:pt x="364" y="0"/>
                  <a:pt x="406" y="0"/>
                </a:cubicBezTo>
                <a:cubicBezTo>
                  <a:pt x="453" y="0"/>
                  <a:pt x="503" y="23"/>
                  <a:pt x="544" y="65"/>
                </a:cubicBezTo>
                <a:cubicBezTo>
                  <a:pt x="625" y="145"/>
                  <a:pt x="631" y="243"/>
                  <a:pt x="560" y="314"/>
                </a:cubicBezTo>
                <a:cubicBezTo>
                  <a:pt x="528" y="346"/>
                  <a:pt x="489" y="363"/>
                  <a:pt x="448" y="363"/>
                </a:cubicBezTo>
                <a:cubicBezTo>
                  <a:pt x="448" y="363"/>
                  <a:pt x="448" y="363"/>
                  <a:pt x="448" y="363"/>
                </a:cubicBezTo>
                <a:cubicBezTo>
                  <a:pt x="414" y="363"/>
                  <a:pt x="379" y="351"/>
                  <a:pt x="346" y="328"/>
                </a:cubicBezTo>
                <a:cubicBezTo>
                  <a:pt x="232" y="442"/>
                  <a:pt x="232" y="442"/>
                  <a:pt x="232" y="442"/>
                </a:cubicBezTo>
                <a:cubicBezTo>
                  <a:pt x="273" y="483"/>
                  <a:pt x="273" y="483"/>
                  <a:pt x="273" y="483"/>
                </a:cubicBezTo>
                <a:cubicBezTo>
                  <a:pt x="282" y="491"/>
                  <a:pt x="287" y="503"/>
                  <a:pt x="287" y="515"/>
                </a:cubicBezTo>
                <a:cubicBezTo>
                  <a:pt x="287" y="527"/>
                  <a:pt x="282" y="538"/>
                  <a:pt x="273" y="547"/>
                </a:cubicBezTo>
                <a:cubicBezTo>
                  <a:pt x="199" y="621"/>
                  <a:pt x="199" y="621"/>
                  <a:pt x="199" y="621"/>
                </a:cubicBezTo>
                <a:cubicBezTo>
                  <a:pt x="191" y="630"/>
                  <a:pt x="179" y="635"/>
                  <a:pt x="167" y="635"/>
                </a:cubicBezTo>
                <a:close/>
                <a:moveTo>
                  <a:pt x="94" y="563"/>
                </a:moveTo>
                <a:cubicBezTo>
                  <a:pt x="94" y="563"/>
                  <a:pt x="94" y="563"/>
                  <a:pt x="94" y="563"/>
                </a:cubicBezTo>
                <a:cubicBezTo>
                  <a:pt x="96" y="563"/>
                  <a:pt x="97" y="564"/>
                  <a:pt x="99" y="565"/>
                </a:cubicBezTo>
                <a:cubicBezTo>
                  <a:pt x="145" y="611"/>
                  <a:pt x="145" y="611"/>
                  <a:pt x="145" y="611"/>
                </a:cubicBezTo>
                <a:cubicBezTo>
                  <a:pt x="151" y="617"/>
                  <a:pt x="159" y="621"/>
                  <a:pt x="167" y="621"/>
                </a:cubicBezTo>
                <a:cubicBezTo>
                  <a:pt x="175" y="621"/>
                  <a:pt x="183" y="617"/>
                  <a:pt x="189" y="611"/>
                </a:cubicBezTo>
                <a:cubicBezTo>
                  <a:pt x="263" y="537"/>
                  <a:pt x="263" y="537"/>
                  <a:pt x="263" y="537"/>
                </a:cubicBezTo>
                <a:cubicBezTo>
                  <a:pt x="269" y="531"/>
                  <a:pt x="273" y="523"/>
                  <a:pt x="273" y="515"/>
                </a:cubicBezTo>
                <a:cubicBezTo>
                  <a:pt x="273" y="506"/>
                  <a:pt x="269" y="498"/>
                  <a:pt x="263" y="493"/>
                </a:cubicBezTo>
                <a:cubicBezTo>
                  <a:pt x="218" y="447"/>
                  <a:pt x="218" y="447"/>
                  <a:pt x="218" y="447"/>
                </a:cubicBezTo>
                <a:cubicBezTo>
                  <a:pt x="216" y="445"/>
                  <a:pt x="215" y="443"/>
                  <a:pt x="215" y="442"/>
                </a:cubicBezTo>
                <a:cubicBezTo>
                  <a:pt x="215" y="440"/>
                  <a:pt x="216" y="438"/>
                  <a:pt x="218" y="437"/>
                </a:cubicBezTo>
                <a:cubicBezTo>
                  <a:pt x="340" y="314"/>
                  <a:pt x="340" y="314"/>
                  <a:pt x="340" y="314"/>
                </a:cubicBezTo>
                <a:cubicBezTo>
                  <a:pt x="343" y="312"/>
                  <a:pt x="346" y="311"/>
                  <a:pt x="349" y="313"/>
                </a:cubicBezTo>
                <a:cubicBezTo>
                  <a:pt x="381" y="337"/>
                  <a:pt x="415" y="349"/>
                  <a:pt x="448" y="349"/>
                </a:cubicBezTo>
                <a:cubicBezTo>
                  <a:pt x="448" y="349"/>
                  <a:pt x="448" y="349"/>
                  <a:pt x="448" y="349"/>
                </a:cubicBezTo>
                <a:cubicBezTo>
                  <a:pt x="486" y="349"/>
                  <a:pt x="521" y="334"/>
                  <a:pt x="550" y="304"/>
                </a:cubicBezTo>
                <a:cubicBezTo>
                  <a:pt x="615" y="239"/>
                  <a:pt x="609" y="149"/>
                  <a:pt x="534" y="75"/>
                </a:cubicBezTo>
                <a:cubicBezTo>
                  <a:pt x="495" y="36"/>
                  <a:pt x="450" y="14"/>
                  <a:pt x="406" y="14"/>
                </a:cubicBezTo>
                <a:cubicBezTo>
                  <a:pt x="368" y="14"/>
                  <a:pt x="333" y="30"/>
                  <a:pt x="304" y="58"/>
                </a:cubicBezTo>
                <a:cubicBezTo>
                  <a:pt x="249" y="114"/>
                  <a:pt x="246" y="191"/>
                  <a:pt x="295" y="259"/>
                </a:cubicBezTo>
                <a:cubicBezTo>
                  <a:pt x="297" y="262"/>
                  <a:pt x="297" y="266"/>
                  <a:pt x="295" y="268"/>
                </a:cubicBezTo>
                <a:cubicBezTo>
                  <a:pt x="23" y="539"/>
                  <a:pt x="23" y="539"/>
                  <a:pt x="23" y="539"/>
                </a:cubicBezTo>
                <a:cubicBezTo>
                  <a:pt x="17" y="546"/>
                  <a:pt x="14" y="554"/>
                  <a:pt x="14" y="562"/>
                </a:cubicBezTo>
                <a:cubicBezTo>
                  <a:pt x="14" y="571"/>
                  <a:pt x="17" y="579"/>
                  <a:pt x="23" y="585"/>
                </a:cubicBezTo>
                <a:cubicBezTo>
                  <a:pt x="30" y="591"/>
                  <a:pt x="38" y="594"/>
                  <a:pt x="46" y="594"/>
                </a:cubicBezTo>
                <a:cubicBezTo>
                  <a:pt x="55" y="594"/>
                  <a:pt x="63" y="591"/>
                  <a:pt x="69" y="585"/>
                </a:cubicBezTo>
                <a:cubicBezTo>
                  <a:pt x="89" y="565"/>
                  <a:pt x="89" y="565"/>
                  <a:pt x="89" y="565"/>
                </a:cubicBezTo>
                <a:cubicBezTo>
                  <a:pt x="90" y="564"/>
                  <a:pt x="92" y="563"/>
                  <a:pt x="94" y="563"/>
                </a:cubicBezTo>
                <a:close/>
                <a:moveTo>
                  <a:pt x="448" y="285"/>
                </a:moveTo>
                <a:cubicBezTo>
                  <a:pt x="421" y="285"/>
                  <a:pt x="394" y="271"/>
                  <a:pt x="366" y="243"/>
                </a:cubicBezTo>
                <a:cubicBezTo>
                  <a:pt x="296" y="173"/>
                  <a:pt x="331" y="122"/>
                  <a:pt x="350" y="104"/>
                </a:cubicBezTo>
                <a:cubicBezTo>
                  <a:pt x="367" y="87"/>
                  <a:pt x="386" y="79"/>
                  <a:pt x="406" y="79"/>
                </a:cubicBezTo>
                <a:cubicBezTo>
                  <a:pt x="442" y="79"/>
                  <a:pt x="473" y="105"/>
                  <a:pt x="488" y="120"/>
                </a:cubicBezTo>
                <a:cubicBezTo>
                  <a:pt x="509" y="141"/>
                  <a:pt x="523" y="162"/>
                  <a:pt x="528" y="183"/>
                </a:cubicBezTo>
                <a:cubicBezTo>
                  <a:pt x="535" y="210"/>
                  <a:pt x="527" y="236"/>
                  <a:pt x="504" y="259"/>
                </a:cubicBezTo>
                <a:cubicBezTo>
                  <a:pt x="487" y="276"/>
                  <a:pt x="468" y="285"/>
                  <a:pt x="448" y="285"/>
                </a:cubicBezTo>
                <a:close/>
                <a:moveTo>
                  <a:pt x="406" y="93"/>
                </a:moveTo>
                <a:cubicBezTo>
                  <a:pt x="389" y="93"/>
                  <a:pt x="374" y="100"/>
                  <a:pt x="360" y="114"/>
                </a:cubicBezTo>
                <a:cubicBezTo>
                  <a:pt x="341" y="133"/>
                  <a:pt x="317" y="174"/>
                  <a:pt x="376" y="233"/>
                </a:cubicBezTo>
                <a:cubicBezTo>
                  <a:pt x="420" y="277"/>
                  <a:pt x="460" y="283"/>
                  <a:pt x="495" y="249"/>
                </a:cubicBezTo>
                <a:cubicBezTo>
                  <a:pt x="514" y="229"/>
                  <a:pt x="520" y="209"/>
                  <a:pt x="514" y="186"/>
                </a:cubicBezTo>
                <a:cubicBezTo>
                  <a:pt x="510" y="168"/>
                  <a:pt x="498" y="149"/>
                  <a:pt x="478" y="130"/>
                </a:cubicBezTo>
                <a:cubicBezTo>
                  <a:pt x="465" y="116"/>
                  <a:pt x="437" y="93"/>
                  <a:pt x="406" y="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stretch>
            <a:fillRect/>
          </a:stretch>
        </p:blipFill>
        <p:spPr>
          <a:xfrm>
            <a:off x="4125642" y="2419680"/>
            <a:ext cx="323116" cy="597460"/>
          </a:xfrm>
          <a:prstGeom prst="rect">
            <a:avLst/>
          </a:prstGeom>
        </p:spPr>
      </p:pic>
      <p:pic>
        <p:nvPicPr>
          <p:cNvPr id="22" name="Picture 21"/>
          <p:cNvPicPr>
            <a:picLocks noChangeAspect="1"/>
          </p:cNvPicPr>
          <p:nvPr/>
        </p:nvPicPr>
        <p:blipFill>
          <a:blip r:embed="rId3"/>
          <a:stretch>
            <a:fillRect/>
          </a:stretch>
        </p:blipFill>
        <p:spPr>
          <a:xfrm>
            <a:off x="7732162" y="2416339"/>
            <a:ext cx="323116" cy="597460"/>
          </a:xfrm>
          <a:prstGeom prst="rect">
            <a:avLst/>
          </a:prstGeom>
        </p:spPr>
      </p:pic>
    </p:spTree>
    <p:extLst>
      <p:ext uri="{BB962C8B-B14F-4D97-AF65-F5344CB8AC3E}">
        <p14:creationId xmlns:p14="http://schemas.microsoft.com/office/powerpoint/2010/main" val="38797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
                                        <p:tgtEl>
                                          <p:spTgt spid="43"/>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496273166"/>
              </p:ext>
            </p:extLst>
          </p:nvPr>
        </p:nvGraphicFramePr>
        <p:xfrm>
          <a:off x="272469" y="1569477"/>
          <a:ext cx="8120743" cy="425994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914400" y="279961"/>
            <a:ext cx="10363200" cy="817561"/>
          </a:xfrm>
        </p:spPr>
        <p:txBody>
          <a:bodyPr>
            <a:noAutofit/>
          </a:bodyPr>
          <a:lstStyle/>
          <a:p>
            <a:r>
              <a:rPr lang="en-US" sz="3600" dirty="0">
                <a:solidFill>
                  <a:schemeClr val="accent5">
                    <a:lumMod val="75000"/>
                  </a:schemeClr>
                </a:solidFill>
              </a:rPr>
              <a:t>Psychopathy measures actually capture </a:t>
            </a:r>
            <a:br>
              <a:rPr lang="en-US" sz="3600" dirty="0">
                <a:solidFill>
                  <a:schemeClr val="accent5">
                    <a:lumMod val="75000"/>
                  </a:schemeClr>
                </a:solidFill>
              </a:rPr>
            </a:br>
            <a:r>
              <a:rPr lang="en-US" sz="3600" i="1" dirty="0">
                <a:solidFill>
                  <a:schemeClr val="accent5">
                    <a:lumMod val="75000"/>
                  </a:schemeClr>
                </a:solidFill>
              </a:rPr>
              <a:t>multiple</a:t>
            </a:r>
            <a:r>
              <a:rPr lang="en-US" sz="3600" dirty="0">
                <a:solidFill>
                  <a:schemeClr val="accent5">
                    <a:lumMod val="75000"/>
                  </a:schemeClr>
                </a:solidFill>
              </a:rPr>
              <a:t> high-risk constellations</a:t>
            </a:r>
          </a:p>
        </p:txBody>
      </p:sp>
      <p:cxnSp>
        <p:nvCxnSpPr>
          <p:cNvPr id="5" name="Straight Arrow Connector 4"/>
          <p:cNvCxnSpPr>
            <a:cxnSpLocks/>
          </p:cNvCxnSpPr>
          <p:nvPr/>
        </p:nvCxnSpPr>
        <p:spPr>
          <a:xfrm>
            <a:off x="1083212" y="3634135"/>
            <a:ext cx="5632707" cy="1"/>
          </a:xfrm>
          <a:prstGeom prst="straightConnector1">
            <a:avLst/>
          </a:prstGeom>
          <a:ln w="3175" cmpd="sng">
            <a:solidFill>
              <a:schemeClr val="tx1">
                <a:lumMod val="60000"/>
                <a:lumOff val="40000"/>
              </a:schemeClr>
            </a:solidFill>
            <a:prstDash val="solid"/>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332808" y="2151873"/>
            <a:ext cx="1377398" cy="584775"/>
          </a:xfrm>
          <a:prstGeom prst="rect">
            <a:avLst/>
          </a:prstGeom>
          <a:noFill/>
        </p:spPr>
        <p:txBody>
          <a:bodyPr wrap="square" rtlCol="0">
            <a:spAutoFit/>
          </a:bodyPr>
          <a:lstStyle/>
          <a:p>
            <a:r>
              <a:rPr lang="en-US" sz="3200" dirty="0"/>
              <a:t>92%</a:t>
            </a:r>
          </a:p>
        </p:txBody>
      </p:sp>
      <p:sp>
        <p:nvSpPr>
          <p:cNvPr id="12" name="TextBox 11"/>
          <p:cNvSpPr txBox="1"/>
          <p:nvPr/>
        </p:nvSpPr>
        <p:spPr>
          <a:xfrm>
            <a:off x="9332808" y="3269082"/>
            <a:ext cx="1377398" cy="584775"/>
          </a:xfrm>
          <a:prstGeom prst="rect">
            <a:avLst/>
          </a:prstGeom>
          <a:noFill/>
        </p:spPr>
        <p:txBody>
          <a:bodyPr wrap="square" rtlCol="0">
            <a:spAutoFit/>
          </a:bodyPr>
          <a:lstStyle/>
          <a:p>
            <a:r>
              <a:rPr lang="en-US" sz="3200" dirty="0"/>
              <a:t>69%</a:t>
            </a:r>
          </a:p>
        </p:txBody>
      </p:sp>
      <p:graphicFrame>
        <p:nvGraphicFramePr>
          <p:cNvPr id="15" name="Content Placeholder 3"/>
          <p:cNvGraphicFramePr>
            <a:graphicFrameLocks/>
          </p:cNvGraphicFramePr>
          <p:nvPr>
            <p:extLst>
              <p:ext uri="{D42A27DB-BD31-4B8C-83A1-F6EECF244321}">
                <p14:modId xmlns:p14="http://schemas.microsoft.com/office/powerpoint/2010/main" val="1558658895"/>
              </p:ext>
            </p:extLst>
          </p:nvPr>
        </p:nvGraphicFramePr>
        <p:xfrm>
          <a:off x="7878684" y="4139736"/>
          <a:ext cx="2142760" cy="115091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9377681" y="4454697"/>
            <a:ext cx="1377398" cy="584775"/>
          </a:xfrm>
          <a:prstGeom prst="rect">
            <a:avLst/>
          </a:prstGeom>
          <a:noFill/>
        </p:spPr>
        <p:txBody>
          <a:bodyPr wrap="square" rtlCol="0">
            <a:spAutoFit/>
          </a:bodyPr>
          <a:lstStyle/>
          <a:p>
            <a:r>
              <a:rPr lang="en-US" sz="3200" dirty="0"/>
              <a:t>55%</a:t>
            </a:r>
          </a:p>
        </p:txBody>
      </p:sp>
      <p:graphicFrame>
        <p:nvGraphicFramePr>
          <p:cNvPr id="19" name="Content Placeholder 3"/>
          <p:cNvGraphicFramePr>
            <a:graphicFrameLocks/>
          </p:cNvGraphicFramePr>
          <p:nvPr>
            <p:extLst>
              <p:ext uri="{D42A27DB-BD31-4B8C-83A1-F6EECF244321}">
                <p14:modId xmlns:p14="http://schemas.microsoft.com/office/powerpoint/2010/main" val="4166206060"/>
              </p:ext>
            </p:extLst>
          </p:nvPr>
        </p:nvGraphicFramePr>
        <p:xfrm>
          <a:off x="8337453" y="1832990"/>
          <a:ext cx="1141490" cy="1215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ontent Placeholder 3"/>
          <p:cNvGraphicFramePr>
            <a:graphicFrameLocks/>
          </p:cNvGraphicFramePr>
          <p:nvPr>
            <p:extLst>
              <p:ext uri="{D42A27DB-BD31-4B8C-83A1-F6EECF244321}">
                <p14:modId xmlns:p14="http://schemas.microsoft.com/office/powerpoint/2010/main" val="1324608008"/>
              </p:ext>
            </p:extLst>
          </p:nvPr>
        </p:nvGraphicFramePr>
        <p:xfrm>
          <a:off x="7999828" y="2977162"/>
          <a:ext cx="1931744" cy="1149239"/>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10463412" y="2401343"/>
            <a:ext cx="1360715" cy="2308324"/>
          </a:xfrm>
          <a:prstGeom prst="rect">
            <a:avLst/>
          </a:prstGeom>
          <a:noFill/>
        </p:spPr>
        <p:txBody>
          <a:bodyPr wrap="square" rtlCol="0">
            <a:spAutoFit/>
          </a:bodyPr>
          <a:lstStyle/>
          <a:p>
            <a:pPr algn="ctr"/>
            <a:r>
              <a:rPr lang="en-US" dirty="0"/>
              <a:t>Involved in </a:t>
            </a:r>
            <a:r>
              <a:rPr lang="en-US" dirty="0" err="1"/>
              <a:t>violencewithin</a:t>
            </a:r>
            <a:r>
              <a:rPr lang="en-US" dirty="0"/>
              <a:t> two years</a:t>
            </a:r>
          </a:p>
        </p:txBody>
      </p:sp>
      <p:sp>
        <p:nvSpPr>
          <p:cNvPr id="21" name="TextBox 20"/>
          <p:cNvSpPr txBox="1"/>
          <p:nvPr/>
        </p:nvSpPr>
        <p:spPr>
          <a:xfrm>
            <a:off x="8236187" y="5791278"/>
            <a:ext cx="3592285" cy="923330"/>
          </a:xfrm>
          <a:prstGeom prst="rect">
            <a:avLst/>
          </a:prstGeom>
          <a:noFill/>
        </p:spPr>
        <p:txBody>
          <a:bodyPr wrap="square" rtlCol="0">
            <a:spAutoFit/>
          </a:bodyPr>
          <a:lstStyle/>
          <a:p>
            <a:r>
              <a:rPr lang="en-US" sz="1800" dirty="0">
                <a:solidFill>
                  <a:schemeClr val="tx1">
                    <a:lumMod val="60000"/>
                    <a:lumOff val="40000"/>
                  </a:schemeClr>
                </a:solidFill>
              </a:rPr>
              <a:t>Long. multimethod: N=200, </a:t>
            </a:r>
            <a:r>
              <a:rPr lang="en-US" sz="1800" i="1" dirty="0">
                <a:solidFill>
                  <a:schemeClr val="tx1">
                    <a:lumMod val="60000"/>
                    <a:lumOff val="40000"/>
                  </a:schemeClr>
                </a:solidFill>
              </a:rPr>
              <a:t>M age </a:t>
            </a:r>
            <a:r>
              <a:rPr lang="en-US" sz="1800" dirty="0">
                <a:solidFill>
                  <a:schemeClr val="tx1">
                    <a:lumMod val="60000"/>
                    <a:lumOff val="40000"/>
                  </a:schemeClr>
                </a:solidFill>
              </a:rPr>
              <a:t>=16 y.  </a:t>
            </a:r>
            <a:r>
              <a:rPr lang="en-US" sz="1800" dirty="0" err="1">
                <a:solidFill>
                  <a:schemeClr val="tx1">
                    <a:lumMod val="60000"/>
                    <a:lumOff val="40000"/>
                  </a:schemeClr>
                </a:solidFill>
              </a:rPr>
              <a:t>Kimonis</a:t>
            </a:r>
            <a:r>
              <a:rPr lang="en-US" sz="1800" dirty="0">
                <a:solidFill>
                  <a:schemeClr val="tx1">
                    <a:lumMod val="60000"/>
                    <a:lumOff val="40000"/>
                  </a:schemeClr>
                </a:solidFill>
              </a:rPr>
              <a:t>, Skeem, et al. (2011).  </a:t>
            </a:r>
            <a:r>
              <a:rPr lang="en-US" sz="1800" i="1" dirty="0">
                <a:solidFill>
                  <a:schemeClr val="tx1">
                    <a:lumMod val="60000"/>
                    <a:lumOff val="40000"/>
                  </a:schemeClr>
                </a:solidFill>
              </a:rPr>
              <a:t>Law &amp; Human </a:t>
            </a:r>
            <a:r>
              <a:rPr lang="en-US" sz="1800" i="1" dirty="0" err="1">
                <a:solidFill>
                  <a:schemeClr val="tx1">
                    <a:lumMod val="60000"/>
                    <a:lumOff val="40000"/>
                  </a:schemeClr>
                </a:solidFill>
              </a:rPr>
              <a:t>Behav</a:t>
            </a:r>
            <a:endParaRPr lang="en-US" sz="1800" dirty="0">
              <a:solidFill>
                <a:schemeClr val="tx1">
                  <a:lumMod val="60000"/>
                  <a:lumOff val="40000"/>
                </a:schemeClr>
              </a:solidFill>
            </a:endParaRPr>
          </a:p>
        </p:txBody>
      </p:sp>
    </p:spTree>
    <p:extLst>
      <p:ext uri="{BB962C8B-B14F-4D97-AF65-F5344CB8AC3E}">
        <p14:creationId xmlns:p14="http://schemas.microsoft.com/office/powerpoint/2010/main" val="36441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10" grpId="0"/>
      <p:bldP spid="12" grpId="0"/>
      <p:bldGraphic spid="15" grpId="0">
        <p:bldAsOne/>
      </p:bldGraphic>
      <p:bldP spid="16" grpId="0"/>
      <p:bldGraphic spid="19" grpId="0">
        <p:bldAsOne/>
      </p:bldGraphic>
      <p:bldGraphic spid="20" grpId="0">
        <p:bldAsOne/>
      </p:bldGraphic>
      <p:bldP spid="4" grpId="0"/>
    </p:bldLst>
  </p:timing>
</p:sld>
</file>

<file path=ppt/theme/theme1.xml><?xml version="1.0" encoding="utf-8"?>
<a:theme xmlns:a="http://schemas.openxmlformats.org/drawingml/2006/main" name="1_Office Theme">
  <a:themeElements>
    <a:clrScheme name="i9_Multicolored">
      <a:dk1>
        <a:srgbClr val="57565A"/>
      </a:dk1>
      <a:lt1>
        <a:sysClr val="window" lastClr="FFFFFF"/>
      </a:lt1>
      <a:dk2>
        <a:srgbClr val="21B169"/>
      </a:dk2>
      <a:lt2>
        <a:srgbClr val="CF423F"/>
      </a:lt2>
      <a:accent1>
        <a:srgbClr val="4DB3C7"/>
      </a:accent1>
      <a:accent2>
        <a:srgbClr val="85CA46"/>
      </a:accent2>
      <a:accent3>
        <a:srgbClr val="F49D00"/>
      </a:accent3>
      <a:accent4>
        <a:srgbClr val="D2326B"/>
      </a:accent4>
      <a:accent5>
        <a:srgbClr val="1D6E9B"/>
      </a:accent5>
      <a:accent6>
        <a:srgbClr val="6850B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14420</TotalTime>
  <Words>3843</Words>
  <Application>Microsoft Office PowerPoint</Application>
  <PresentationFormat>Widescreen</PresentationFormat>
  <Paragraphs>283</Paragraphs>
  <Slides>24</Slides>
  <Notes>21</Notes>
  <HiddenSlides>4</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Violence Prevention</vt:lpstr>
      <vt:lpstr>Addressing two myths to maximize crime reduction</vt:lpstr>
      <vt:lpstr>Traditional view of high-risk people</vt:lpstr>
      <vt:lpstr>Epidemiological evidence of variance</vt:lpstr>
      <vt:lpstr>Revising the traditional view</vt:lpstr>
      <vt:lpstr>Revisions at the frontier…  Psychopathy and violence</vt:lpstr>
      <vt:lpstr>Psychopathy per se has no special powers in predicting violence</vt:lpstr>
      <vt:lpstr>PowerPoint Presentation</vt:lpstr>
      <vt:lpstr>Psychopathy measures actually capture  multiple high-risk constellations</vt:lpstr>
      <vt:lpstr>From category to dimensions</vt:lpstr>
      <vt:lpstr>From category to dimensions</vt:lpstr>
      <vt:lpstr>Addressing two myths to maximize crime reduction</vt:lpstr>
      <vt:lpstr>Testing assumptions about treatability</vt:lpstr>
      <vt:lpstr>Of ‘psychopathic’ youth, those who receive intensive treatment are much less likely to recidivate violently</vt:lpstr>
      <vt:lpstr>Psychopathic and high risk offenders share risk profiles and treatment needs</vt:lpstr>
      <vt:lpstr>Do results generalize across treatment types?</vt:lpstr>
      <vt:lpstr>Ample opportunity to realize the risk principle</vt:lpstr>
      <vt:lpstr>From intervention to prevention:  Adolescence as an age of opportunity</vt:lpstr>
      <vt:lpstr>Toward developmentally “wise” early intervention</vt:lpstr>
      <vt:lpstr>Transition to adolescence as period of social-affective engagement &amp; goal flexibility</vt:lpstr>
      <vt:lpstr>Goal: Inform policy-level violence prevention</vt:lpstr>
      <vt:lpstr>Core Message &amp; Practice Recommendations</vt:lpstr>
      <vt:lpstr>Contact &amp; Funding Support</vt:lpstr>
      <vt:lpstr>Skeem &amp; Polaschek (in press)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Skeem</dc:creator>
  <cp:lastModifiedBy>O'Hear, Michael</cp:lastModifiedBy>
  <cp:revision>363</cp:revision>
  <dcterms:created xsi:type="dcterms:W3CDTF">2017-02-16T23:08:29Z</dcterms:created>
  <dcterms:modified xsi:type="dcterms:W3CDTF">2019-07-12T20:32:11Z</dcterms:modified>
</cp:coreProperties>
</file>