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unknown"/>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58"/>
  </p:notesMasterIdLst>
  <p:handoutMasterIdLst>
    <p:handoutMasterId r:id="rId59"/>
  </p:handoutMasterIdLst>
  <p:sldIdLst>
    <p:sldId id="256" r:id="rId2"/>
    <p:sldId id="339" r:id="rId3"/>
    <p:sldId id="394" r:id="rId4"/>
    <p:sldId id="338" r:id="rId5"/>
    <p:sldId id="346" r:id="rId6"/>
    <p:sldId id="337" r:id="rId7"/>
    <p:sldId id="353" r:id="rId8"/>
    <p:sldId id="341" r:id="rId9"/>
    <p:sldId id="355" r:id="rId10"/>
    <p:sldId id="381" r:id="rId11"/>
    <p:sldId id="349" r:id="rId12"/>
    <p:sldId id="340" r:id="rId13"/>
    <p:sldId id="343" r:id="rId14"/>
    <p:sldId id="357" r:id="rId15"/>
    <p:sldId id="344" r:id="rId16"/>
    <p:sldId id="364" r:id="rId17"/>
    <p:sldId id="365" r:id="rId18"/>
    <p:sldId id="389" r:id="rId19"/>
    <p:sldId id="350" r:id="rId20"/>
    <p:sldId id="366" r:id="rId21"/>
    <p:sldId id="371" r:id="rId22"/>
    <p:sldId id="372" r:id="rId23"/>
    <p:sldId id="380" r:id="rId24"/>
    <p:sldId id="345" r:id="rId25"/>
    <p:sldId id="363" r:id="rId26"/>
    <p:sldId id="369" r:id="rId27"/>
    <p:sldId id="367" r:id="rId28"/>
    <p:sldId id="375" r:id="rId29"/>
    <p:sldId id="377" r:id="rId30"/>
    <p:sldId id="370" r:id="rId31"/>
    <p:sldId id="384" r:id="rId32"/>
    <p:sldId id="385" r:id="rId33"/>
    <p:sldId id="386" r:id="rId34"/>
    <p:sldId id="390" r:id="rId35"/>
    <p:sldId id="348" r:id="rId36"/>
    <p:sldId id="358" r:id="rId37"/>
    <p:sldId id="391" r:id="rId38"/>
    <p:sldId id="360" r:id="rId39"/>
    <p:sldId id="359" r:id="rId40"/>
    <p:sldId id="387" r:id="rId41"/>
    <p:sldId id="361" r:id="rId42"/>
    <p:sldId id="368" r:id="rId43"/>
    <p:sldId id="393" r:id="rId44"/>
    <p:sldId id="373" r:id="rId45"/>
    <p:sldId id="374" r:id="rId46"/>
    <p:sldId id="376" r:id="rId47"/>
    <p:sldId id="378" r:id="rId48"/>
    <p:sldId id="382" r:id="rId49"/>
    <p:sldId id="379" r:id="rId50"/>
    <p:sldId id="388" r:id="rId51"/>
    <p:sldId id="342" r:id="rId52"/>
    <p:sldId id="383" r:id="rId53"/>
    <p:sldId id="362" r:id="rId54"/>
    <p:sldId id="392" r:id="rId55"/>
    <p:sldId id="351" r:id="rId56"/>
    <p:sldId id="352" r:id="rId57"/>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DBC9"/>
    <a:srgbClr val="996633"/>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957" autoAdjust="0"/>
    <p:restoredTop sz="99195" autoAdjust="0"/>
  </p:normalViewPr>
  <p:slideViewPr>
    <p:cSldViewPr snapToGrid="0">
      <p:cViewPr>
        <p:scale>
          <a:sx n="100" d="100"/>
          <a:sy n="100" d="100"/>
        </p:scale>
        <p:origin x="-78" y="-240"/>
      </p:cViewPr>
      <p:guideLst>
        <p:guide orient="horz" pos="2160"/>
        <p:guide pos="2880"/>
      </p:guideLst>
    </p:cSldViewPr>
  </p:slideViewPr>
  <p:outlineViewPr>
    <p:cViewPr>
      <p:scale>
        <a:sx n="33" d="100"/>
        <a:sy n="33" d="100"/>
      </p:scale>
      <p:origin x="0" y="235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28" y="-78"/>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48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2"/>
            <a:ext cx="3011488" cy="461963"/>
          </a:xfrm>
          <a:prstGeom prst="rect">
            <a:avLst/>
          </a:prstGeom>
        </p:spPr>
        <p:txBody>
          <a:bodyPr vert="horz" lIns="91440" tIns="45720" rIns="91440" bIns="45720" rtlCol="0"/>
          <a:lstStyle>
            <a:lvl1pPr algn="r">
              <a:defRPr sz="1200"/>
            </a:lvl1pPr>
          </a:lstStyle>
          <a:p>
            <a:fld id="{E61B5C68-4CCD-4F58-8EDE-4272316EB6A6}" type="datetimeFigureOut">
              <a:rPr lang="en-US" smtClean="0"/>
              <a:pPr/>
              <a:t>3/25/2013</a:t>
            </a:fld>
            <a:endParaRPr lang="en-US" dirty="0"/>
          </a:p>
        </p:txBody>
      </p:sp>
      <p:sp>
        <p:nvSpPr>
          <p:cNvPr id="4" name="Footer Placeholder 3"/>
          <p:cNvSpPr>
            <a:spLocks noGrp="1"/>
          </p:cNvSpPr>
          <p:nvPr>
            <p:ph type="ftr" sz="quarter" idx="2"/>
          </p:nvPr>
        </p:nvSpPr>
        <p:spPr>
          <a:xfrm>
            <a:off x="0" y="8772527"/>
            <a:ext cx="3011488"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7"/>
            <a:ext cx="3011488" cy="461963"/>
          </a:xfrm>
          <a:prstGeom prst="rect">
            <a:avLst/>
          </a:prstGeom>
        </p:spPr>
        <p:txBody>
          <a:bodyPr vert="horz" lIns="91440" tIns="45720" rIns="91440" bIns="45720" rtlCol="0" anchor="b"/>
          <a:lstStyle>
            <a:lvl1pPr algn="r">
              <a:defRPr sz="1200"/>
            </a:lvl1pPr>
          </a:lstStyle>
          <a:p>
            <a:fld id="{C8A09D42-F90E-4367-B491-6D675AEE5E22}" type="slidenum">
              <a:rPr lang="en-US" smtClean="0"/>
              <a:pPr/>
              <a:t>‹#›</a:t>
            </a:fld>
            <a:endParaRPr lang="en-US" dirty="0"/>
          </a:p>
        </p:txBody>
      </p:sp>
    </p:spTree>
    <p:extLst>
      <p:ext uri="{BB962C8B-B14F-4D97-AF65-F5344CB8AC3E}">
        <p14:creationId xmlns:p14="http://schemas.microsoft.com/office/powerpoint/2010/main" xmlns="" val="962184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488" cy="461963"/>
          </a:xfrm>
          <a:prstGeom prst="rect">
            <a:avLst/>
          </a:prstGeom>
        </p:spPr>
        <p:txBody>
          <a:bodyPr vert="horz" lIns="92492" tIns="46246" rIns="92492" bIns="46246"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37000" y="2"/>
            <a:ext cx="3011488" cy="461963"/>
          </a:xfrm>
          <a:prstGeom prst="rect">
            <a:avLst/>
          </a:prstGeom>
        </p:spPr>
        <p:txBody>
          <a:bodyPr vert="horz" lIns="92492" tIns="46246" rIns="92492" bIns="46246" rtlCol="0"/>
          <a:lstStyle>
            <a:lvl1pPr algn="r">
              <a:defRPr sz="1200">
                <a:latin typeface="Arial" charset="0"/>
              </a:defRPr>
            </a:lvl1pPr>
          </a:lstStyle>
          <a:p>
            <a:pPr>
              <a:defRPr/>
            </a:pPr>
            <a:fld id="{B5EAEF78-E1A3-4EC0-8E1F-B15286E2E526}" type="datetimeFigureOut">
              <a:rPr lang="en-US"/>
              <a:pPr>
                <a:defRPr/>
              </a:pPr>
              <a:t>3/25/2013</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92" tIns="46246" rIns="92492" bIns="46246" rtlCol="0" anchor="ctr"/>
          <a:lstStyle/>
          <a:p>
            <a:pPr lvl="0"/>
            <a:endParaRPr lang="en-US" noProof="0" dirty="0" smtClean="0"/>
          </a:p>
        </p:txBody>
      </p:sp>
      <p:sp>
        <p:nvSpPr>
          <p:cNvPr id="5" name="Notes Placeholder 4"/>
          <p:cNvSpPr>
            <a:spLocks noGrp="1"/>
          </p:cNvSpPr>
          <p:nvPr>
            <p:ph type="body" sz="quarter" idx="3"/>
          </p:nvPr>
        </p:nvSpPr>
        <p:spPr>
          <a:xfrm>
            <a:off x="695326" y="4387852"/>
            <a:ext cx="5559425" cy="4156075"/>
          </a:xfrm>
          <a:prstGeom prst="rect">
            <a:avLst/>
          </a:prstGeom>
        </p:spPr>
        <p:txBody>
          <a:bodyPr vert="horz" lIns="92492" tIns="46246" rIns="92492" bIns="462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7"/>
            <a:ext cx="3011488" cy="461963"/>
          </a:xfrm>
          <a:prstGeom prst="rect">
            <a:avLst/>
          </a:prstGeom>
        </p:spPr>
        <p:txBody>
          <a:bodyPr vert="horz" lIns="92492" tIns="46246" rIns="92492" bIns="46246"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37000" y="8772527"/>
            <a:ext cx="3011488" cy="461963"/>
          </a:xfrm>
          <a:prstGeom prst="rect">
            <a:avLst/>
          </a:prstGeom>
        </p:spPr>
        <p:txBody>
          <a:bodyPr vert="horz" lIns="92492" tIns="46246" rIns="92492" bIns="46246" rtlCol="0" anchor="b"/>
          <a:lstStyle>
            <a:lvl1pPr algn="r">
              <a:defRPr sz="1200">
                <a:latin typeface="Arial" charset="0"/>
              </a:defRPr>
            </a:lvl1pPr>
          </a:lstStyle>
          <a:p>
            <a:pPr>
              <a:defRPr/>
            </a:pPr>
            <a:fld id="{8FB57B88-CBF1-4D9B-A877-6A2998E74FFA}" type="slidenum">
              <a:rPr lang="en-US"/>
              <a:pPr>
                <a:defRPr/>
              </a:pPr>
              <a:t>‹#›</a:t>
            </a:fld>
            <a:endParaRPr lang="en-US" dirty="0"/>
          </a:p>
        </p:txBody>
      </p:sp>
    </p:spTree>
    <p:extLst>
      <p:ext uri="{BB962C8B-B14F-4D97-AF65-F5344CB8AC3E}">
        <p14:creationId xmlns:p14="http://schemas.microsoft.com/office/powerpoint/2010/main" xmlns="" val="3790606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5D92FD2D-CCF7-4FBC-9220-3C5D2336A73A}" type="datetimeFigureOut">
              <a:rPr lang="en-US" smtClean="0"/>
              <a:pPr>
                <a:defRPr/>
              </a:pPr>
              <a:t>3/25/2013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B34B947-2ADC-429A-8FF7-88EA8204B2E1}"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7D73B96-C828-4E66-BA66-973D3E0DEEAB}" type="datetimeFigureOut">
              <a:rPr lang="en-US" smtClean="0"/>
              <a:pPr>
                <a:defRPr/>
              </a:pPr>
              <a:t>3/25/2013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40F8566-4DB3-452A-B300-1379130E1815}"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87A98EE-CFEB-4C3E-8818-D685E3DF7506}" type="datetimeFigureOut">
              <a:rPr lang="en-US" smtClean="0"/>
              <a:pPr>
                <a:defRPr/>
              </a:pPr>
              <a:t>3/25/2013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0480C76-540B-415C-A1D0-106B9A5F20D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99E7D1F-4686-456E-8B8F-D2B31C496417}" type="datetimeFigureOut">
              <a:rPr lang="en-US" smtClean="0"/>
              <a:pPr>
                <a:defRPr/>
              </a:pPr>
              <a:t>3/25/2013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2F020DE-601D-4313-8A8B-18221E0BFFC2}"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5E04747-2958-4DE7-8AA4-933B89EDEFC3}" type="datetimeFigureOut">
              <a:rPr lang="en-US" smtClean="0"/>
              <a:pPr>
                <a:defRPr/>
              </a:pPr>
              <a:t>3/25/2013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C8B9E76-CF23-492A-A466-694352411B23}"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2FC380B-BE23-44E8-A592-BC736EF30E93}" type="datetimeFigureOut">
              <a:rPr lang="en-US" smtClean="0"/>
              <a:pPr>
                <a:defRPr/>
              </a:pPr>
              <a:t>3/25/2013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63EA298-E5DA-46C0-B0F2-75B5DD6E99E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F819466-86C4-48A4-9C4B-ED0F29F98795}" type="datetimeFigureOut">
              <a:rPr lang="en-US" smtClean="0"/>
              <a:pPr>
                <a:defRPr/>
              </a:pPr>
              <a:t>3/25/2013</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142D205-0092-4D94-B6CA-6B87DA6FDA08}"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9530872-3E4C-4A19-A9F0-BEBCE50B2391}" type="datetimeFigureOut">
              <a:rPr lang="en-US" smtClean="0"/>
              <a:pPr>
                <a:defRPr/>
              </a:pPr>
              <a:t>3/25/2013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A8D4F13-5C5F-493A-AEF4-75F13D9C2C50}"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ADEAF6-0F48-4424-AAE0-03B424D50CB8}" type="datetimeFigureOut">
              <a:rPr lang="en-US" smtClean="0"/>
              <a:pPr>
                <a:defRPr/>
              </a:pPr>
              <a:t>3/25/2013</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6716B39-87A3-4E7A-B29D-E84A30CECDDB}"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599BC2C-3016-4C93-961E-744FD3C30122}" type="datetimeFigureOut">
              <a:rPr lang="en-US" smtClean="0"/>
              <a:pPr>
                <a:defRPr/>
              </a:pPr>
              <a:t>3/25/2013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EE1C2C4-C267-4D4C-A109-62A45A1DF7C7}"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49FCE6D-856B-472E-A811-AF940A3FCCA9}" type="datetimeFigureOut">
              <a:rPr lang="en-US" smtClean="0"/>
              <a:pPr>
                <a:defRPr/>
              </a:pPr>
              <a:t>3/25/2013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DD273CE-4FF3-4127-B22A-7B56F6BA8A2D}"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41061FF-0012-4AD9-A239-5F11A4182AE6}" type="datetimeFigureOut">
              <a:rPr lang="en-US" smtClean="0"/>
              <a:pPr>
                <a:defRPr/>
              </a:pPr>
              <a:t>3/25/2013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E272D29-C971-450F-8327-E0AF2FB90FB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03200" y="3560581"/>
            <a:ext cx="8746065" cy="1905000"/>
          </a:xfrm>
        </p:spPr>
        <p:txBody>
          <a:bodyPr>
            <a:noAutofit/>
          </a:bodyPr>
          <a:lstStyle/>
          <a:p>
            <a:pPr eaLnBrk="1" hangingPunct="1"/>
            <a:r>
              <a:rPr lang="en-US" sz="7200" dirty="0" smtClean="0"/>
              <a:t>Evidence Rules Outside of Trials</a:t>
            </a:r>
          </a:p>
        </p:txBody>
      </p:sp>
      <p:sp>
        <p:nvSpPr>
          <p:cNvPr id="3" name="Subtitle 2"/>
          <p:cNvSpPr>
            <a:spLocks noGrp="1"/>
          </p:cNvSpPr>
          <p:nvPr>
            <p:ph type="subTitle" idx="1"/>
          </p:nvPr>
        </p:nvSpPr>
        <p:spPr>
          <a:xfrm>
            <a:off x="2554665" y="5789721"/>
            <a:ext cx="4134001" cy="762000"/>
          </a:xfrm>
        </p:spPr>
        <p:txBody>
          <a:bodyPr rtlCol="0">
            <a:noAutofit/>
          </a:bodyPr>
          <a:lstStyle/>
          <a:p>
            <a:pPr eaLnBrk="1" fontAlgn="auto" hangingPunct="1">
              <a:spcAft>
                <a:spcPts val="0"/>
              </a:spcAft>
              <a:buFont typeface="Arial" pitchFamily="34" charset="0"/>
              <a:buNone/>
              <a:defRPr/>
            </a:pPr>
            <a:r>
              <a:rPr lang="en-US" sz="3600" dirty="0" smtClean="0">
                <a:solidFill>
                  <a:schemeClr val="tx1"/>
                </a:solidFill>
              </a:rPr>
              <a:t>Thomas M. Hruz</a:t>
            </a:r>
          </a:p>
          <a:p>
            <a:pPr eaLnBrk="1" fontAlgn="auto" hangingPunct="1">
              <a:spcAft>
                <a:spcPts val="0"/>
              </a:spcAft>
              <a:buFont typeface="Arial" pitchFamily="34" charset="0"/>
              <a:buNone/>
              <a:defRPr/>
            </a:pPr>
            <a:endParaRPr lang="en-US" sz="3600" dirty="0" smtClean="0">
              <a:solidFill>
                <a:schemeClr val="tx1">
                  <a:lumMod val="75000"/>
                  <a:lumOff val="25000"/>
                </a:schemeClr>
              </a:solidFill>
            </a:endParaRPr>
          </a:p>
        </p:txBody>
      </p:sp>
      <p:grpSp>
        <p:nvGrpSpPr>
          <p:cNvPr id="4" name="Group 3"/>
          <p:cNvGrpSpPr/>
          <p:nvPr/>
        </p:nvGrpSpPr>
        <p:grpSpPr>
          <a:xfrm>
            <a:off x="0" y="889000"/>
            <a:ext cx="9144000" cy="2514600"/>
            <a:chOff x="0" y="889000"/>
            <a:chExt cx="9144000" cy="2514600"/>
          </a:xfrm>
        </p:grpSpPr>
        <p:pic>
          <p:nvPicPr>
            <p:cNvPr id="8" name="Picture 7" descr="logobig.jpg"/>
            <p:cNvPicPr>
              <a:picLocks noChangeAspect="1"/>
            </p:cNvPicPr>
            <p:nvPr/>
          </p:nvPicPr>
          <p:blipFill>
            <a:blip r:embed="rId2" cstate="print">
              <a:duotone>
                <a:prstClr val="black"/>
                <a:schemeClr val="accent1">
                  <a:tint val="45000"/>
                  <a:satMod val="400000"/>
                </a:schemeClr>
              </a:duotone>
            </a:blip>
            <a:srcRect t="24470" b="30669"/>
            <a:stretch>
              <a:fillRect/>
            </a:stretch>
          </p:blipFill>
          <p:spPr>
            <a:xfrm>
              <a:off x="0" y="889000"/>
              <a:ext cx="9144000" cy="2514600"/>
            </a:xfrm>
            <a:prstGeom prst="rect">
              <a:avLst/>
            </a:prstGeom>
          </p:spPr>
        </p:pic>
        <p:sp>
          <p:nvSpPr>
            <p:cNvPr id="2" name="Rectangle 1"/>
            <p:cNvSpPr/>
            <p:nvPr/>
          </p:nvSpPr>
          <p:spPr>
            <a:xfrm>
              <a:off x="8562975" y="2790825"/>
              <a:ext cx="42862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Rules of Evidence: Scope</a:t>
            </a:r>
            <a:endParaRPr lang="en-US" dirty="0"/>
          </a:p>
        </p:txBody>
      </p:sp>
      <p:sp>
        <p:nvSpPr>
          <p:cNvPr id="3" name="Content Placeholder 2"/>
          <p:cNvSpPr>
            <a:spLocks noGrp="1"/>
          </p:cNvSpPr>
          <p:nvPr>
            <p:ph idx="1"/>
          </p:nvPr>
        </p:nvSpPr>
        <p:spPr>
          <a:xfrm>
            <a:off x="457200" y="1476376"/>
            <a:ext cx="8229600" cy="4649788"/>
          </a:xfrm>
        </p:spPr>
        <p:txBody>
          <a:bodyPr>
            <a:normAutofit fontScale="92500"/>
          </a:bodyPr>
          <a:lstStyle/>
          <a:p>
            <a:pPr marL="0" indent="0">
              <a:buNone/>
            </a:pPr>
            <a:r>
              <a:rPr lang="en-US" dirty="0" smtClean="0">
                <a:solidFill>
                  <a:schemeClr val="accent2">
                    <a:lumMod val="75000"/>
                  </a:schemeClr>
                </a:solidFill>
              </a:rPr>
              <a:t>Sub (e) is important in the federal realm: </a:t>
            </a:r>
          </a:p>
          <a:p>
            <a:r>
              <a:rPr lang="en-US" dirty="0" smtClean="0"/>
              <a:t>Some agencies (</a:t>
            </a:r>
            <a:r>
              <a:rPr lang="en-US" i="1" dirty="0" smtClean="0"/>
              <a:t>e.g.</a:t>
            </a:r>
            <a:r>
              <a:rPr lang="en-US" dirty="0" smtClean="0"/>
              <a:t>, the Department of Labor) promulgate their own rules of evidence that must be followed in administrative hearings.</a:t>
            </a:r>
          </a:p>
          <a:p>
            <a:r>
              <a:rPr lang="en-US" dirty="0" smtClean="0"/>
              <a:t>Other agencies have in their enabling act the instruction to follow the Federal </a:t>
            </a:r>
            <a:r>
              <a:rPr lang="en-US" dirty="0"/>
              <a:t>R</a:t>
            </a:r>
            <a:r>
              <a:rPr lang="en-US" dirty="0" smtClean="0"/>
              <a:t>ules of Evidence “so far as </a:t>
            </a:r>
            <a:r>
              <a:rPr lang="en-US" dirty="0"/>
              <a:t>practicable.”</a:t>
            </a:r>
            <a:endParaRPr lang="en-US" dirty="0" smtClean="0"/>
          </a:p>
          <a:p>
            <a:r>
              <a:rPr lang="en-US" dirty="0" smtClean="0"/>
              <a:t>Some incorporate the Federal Rules selectively.</a:t>
            </a:r>
          </a:p>
          <a:p>
            <a:r>
              <a:rPr lang="en-US" dirty="0" smtClean="0"/>
              <a:t>Still, most apply the “wide-open” APA standard.</a:t>
            </a:r>
          </a:p>
        </p:txBody>
      </p:sp>
    </p:spTree>
    <p:extLst>
      <p:ext uri="{BB962C8B-B14F-4D97-AF65-F5344CB8AC3E}">
        <p14:creationId xmlns:p14="http://schemas.microsoft.com/office/powerpoint/2010/main" xmlns="" val="3483476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u="sng" dirty="0" smtClean="0"/>
              <a:t>Administrative Proceedings</a:t>
            </a:r>
            <a:endParaRPr lang="en-US" sz="4800" b="1" u="sng" dirty="0"/>
          </a:p>
        </p:txBody>
      </p:sp>
      <p:sp>
        <p:nvSpPr>
          <p:cNvPr id="3" name="Subtitle 2"/>
          <p:cNvSpPr>
            <a:spLocks noGrp="1"/>
          </p:cNvSpPr>
          <p:nvPr>
            <p:ph type="subTitle" idx="1"/>
          </p:nvPr>
        </p:nvSpPr>
        <p:spPr/>
        <p:txBody>
          <a:bodyPr>
            <a:normAutofit/>
          </a:bodyPr>
          <a:lstStyle/>
          <a:p>
            <a:r>
              <a:rPr lang="en-US" sz="4000" dirty="0" smtClean="0">
                <a:solidFill>
                  <a:schemeClr val="accent4">
                    <a:lumMod val="75000"/>
                  </a:schemeClr>
                </a:solidFill>
              </a:rPr>
              <a:t>Hearsay What?</a:t>
            </a:r>
            <a:endParaRPr lang="en-US" sz="4000" dirty="0">
              <a:solidFill>
                <a:schemeClr val="accent4">
                  <a:lumMod val="75000"/>
                </a:schemeClr>
              </a:solidFill>
            </a:endParaRPr>
          </a:p>
        </p:txBody>
      </p:sp>
    </p:spTree>
    <p:extLst>
      <p:ext uri="{BB962C8B-B14F-4D97-AF65-F5344CB8AC3E}">
        <p14:creationId xmlns:p14="http://schemas.microsoft.com/office/powerpoint/2010/main" xmlns="" val="3226535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Administrative Proceedings</a:t>
            </a:r>
            <a:endParaRPr lang="en-US" b="1" u="sng" dirty="0"/>
          </a:p>
        </p:txBody>
      </p:sp>
      <p:sp>
        <p:nvSpPr>
          <p:cNvPr id="3" name="Content Placeholder 2"/>
          <p:cNvSpPr>
            <a:spLocks noGrp="1"/>
          </p:cNvSpPr>
          <p:nvPr>
            <p:ph idx="1"/>
          </p:nvPr>
        </p:nvSpPr>
        <p:spPr>
          <a:xfrm>
            <a:off x="457200" y="1362076"/>
            <a:ext cx="8229600" cy="4764088"/>
          </a:xfrm>
        </p:spPr>
        <p:txBody>
          <a:bodyPr>
            <a:noAutofit/>
          </a:bodyPr>
          <a:lstStyle/>
          <a:p>
            <a:r>
              <a:rPr lang="en-US" sz="2400" dirty="0" smtClean="0">
                <a:effectLst/>
              </a:rPr>
              <a:t>Administrative </a:t>
            </a:r>
            <a:r>
              <a:rPr lang="en-US" sz="2400" dirty="0">
                <a:effectLst/>
              </a:rPr>
              <a:t>hearings are often subject to </a:t>
            </a:r>
            <a:r>
              <a:rPr lang="en-US" sz="2400" dirty="0" smtClean="0">
                <a:effectLst/>
              </a:rPr>
              <a:t>specific rules that </a:t>
            </a:r>
            <a:r>
              <a:rPr lang="en-US" sz="2400" dirty="0">
                <a:effectLst/>
              </a:rPr>
              <a:t>restrict application of the </a:t>
            </a:r>
            <a:r>
              <a:rPr lang="en-US" sz="2400" dirty="0" smtClean="0">
                <a:effectLst/>
              </a:rPr>
              <a:t>Rules </a:t>
            </a:r>
            <a:r>
              <a:rPr lang="en-US" sz="2400" dirty="0">
                <a:effectLst/>
              </a:rPr>
              <a:t>of </a:t>
            </a:r>
            <a:r>
              <a:rPr lang="en-US" sz="2400" dirty="0" smtClean="0">
                <a:effectLst/>
              </a:rPr>
              <a:t>Evidence.  Some states, such as Wisconsin, also </a:t>
            </a:r>
            <a:r>
              <a:rPr lang="en-US" sz="2400" dirty="0">
                <a:effectLst/>
              </a:rPr>
              <a:t>impose additional, substantive </a:t>
            </a:r>
            <a:r>
              <a:rPr lang="en-US" sz="2400" dirty="0" smtClean="0">
                <a:effectLst/>
              </a:rPr>
              <a:t>requirements—most notably, that </a:t>
            </a:r>
            <a:r>
              <a:rPr lang="en-US" sz="2400" dirty="0">
                <a:effectLst/>
              </a:rPr>
              <a:t>hearsay must be “</a:t>
            </a:r>
            <a:r>
              <a:rPr lang="en-US" sz="2400" dirty="0" smtClean="0">
                <a:effectLst/>
              </a:rPr>
              <a:t>corroborated,” at least if it is to be </a:t>
            </a:r>
            <a:r>
              <a:rPr lang="en-US" sz="2400" i="1" dirty="0" smtClean="0">
                <a:effectLst/>
              </a:rPr>
              <a:t>the</a:t>
            </a:r>
            <a:r>
              <a:rPr lang="en-US" sz="2400" dirty="0" smtClean="0">
                <a:effectLst/>
              </a:rPr>
              <a:t> evidence upon which an agency relies to reach its decision.</a:t>
            </a:r>
          </a:p>
          <a:p>
            <a:pPr marL="0" indent="0">
              <a:buNone/>
            </a:pPr>
            <a:endParaRPr lang="en-US" sz="1400" dirty="0" smtClean="0">
              <a:effectLst/>
            </a:endParaRPr>
          </a:p>
          <a:p>
            <a:r>
              <a:rPr lang="en-US" sz="2400" dirty="0" smtClean="0">
                <a:effectLst/>
              </a:rPr>
              <a:t>Still, in general</a:t>
            </a:r>
            <a:r>
              <a:rPr lang="en-US" sz="2400" dirty="0">
                <a:effectLst/>
              </a:rPr>
              <a:t>, </a:t>
            </a:r>
            <a:r>
              <a:rPr lang="en-US" sz="2400" dirty="0" smtClean="0">
                <a:effectLst/>
              </a:rPr>
              <a:t>most administrative </a:t>
            </a:r>
            <a:r>
              <a:rPr lang="en-US" sz="2400" dirty="0">
                <a:effectLst/>
              </a:rPr>
              <a:t>hearings conducted under Wis. Stat. ch. 227 </a:t>
            </a:r>
            <a:r>
              <a:rPr lang="en-US" sz="2400" dirty="0" smtClean="0">
                <a:effectLst/>
              </a:rPr>
              <a:t>or the federal Administrative Procedures Act are </a:t>
            </a:r>
            <a:r>
              <a:rPr lang="en-US" sz="2400" dirty="0">
                <a:effectLst/>
              </a:rPr>
              <a:t>not strictly governed by the </a:t>
            </a:r>
            <a:r>
              <a:rPr lang="en-US" sz="2400" dirty="0" smtClean="0">
                <a:effectLst/>
              </a:rPr>
              <a:t>“rigid” rules </a:t>
            </a:r>
            <a:r>
              <a:rPr lang="en-US" sz="2400" dirty="0">
                <a:effectLst/>
              </a:rPr>
              <a:t>of </a:t>
            </a:r>
            <a:r>
              <a:rPr lang="en-US" sz="2400" dirty="0" smtClean="0">
                <a:effectLst/>
              </a:rPr>
              <a:t>evidence; rather, a “relaxed” </a:t>
            </a:r>
            <a:r>
              <a:rPr lang="en-US" sz="2400" dirty="0">
                <a:effectLst/>
              </a:rPr>
              <a:t>standard </a:t>
            </a:r>
            <a:r>
              <a:rPr lang="en-US" sz="2400" dirty="0" smtClean="0">
                <a:effectLst/>
              </a:rPr>
              <a:t>controls, which an ALJ </a:t>
            </a:r>
            <a:r>
              <a:rPr lang="en-US" sz="2400" dirty="0">
                <a:effectLst/>
              </a:rPr>
              <a:t>may </a:t>
            </a:r>
            <a:r>
              <a:rPr lang="en-US" sz="2400" dirty="0" smtClean="0">
                <a:effectLst/>
              </a:rPr>
              <a:t>not countermand in an attempt to have </a:t>
            </a:r>
            <a:r>
              <a:rPr lang="en-US" sz="2400" dirty="0">
                <a:effectLst/>
              </a:rPr>
              <a:t>more rigor in the </a:t>
            </a:r>
            <a:r>
              <a:rPr lang="en-US" sz="2400" dirty="0" smtClean="0">
                <a:effectLst/>
              </a:rPr>
              <a:t>process.</a:t>
            </a:r>
            <a:endParaRPr lang="en-US" sz="2400" dirty="0"/>
          </a:p>
        </p:txBody>
      </p:sp>
    </p:spTree>
    <p:extLst>
      <p:ext uri="{BB962C8B-B14F-4D97-AF65-F5344CB8AC3E}">
        <p14:creationId xmlns:p14="http://schemas.microsoft.com/office/powerpoint/2010/main" xmlns="" val="763197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Wis. Stat. § </a:t>
            </a:r>
            <a:r>
              <a:rPr lang="en-US" b="1" u="sng" dirty="0" smtClean="0"/>
              <a:t>227.45(1)</a:t>
            </a:r>
            <a:endParaRPr lang="en-US" b="1" u="sng" dirty="0"/>
          </a:p>
        </p:txBody>
      </p:sp>
      <p:sp>
        <p:nvSpPr>
          <p:cNvPr id="3" name="Content Placeholder 2"/>
          <p:cNvSpPr>
            <a:spLocks noGrp="1"/>
          </p:cNvSpPr>
          <p:nvPr>
            <p:ph idx="1"/>
          </p:nvPr>
        </p:nvSpPr>
        <p:spPr/>
        <p:txBody>
          <a:bodyPr>
            <a:normAutofit/>
          </a:bodyPr>
          <a:lstStyle/>
          <a:p>
            <a:r>
              <a:rPr lang="en-US" dirty="0"/>
              <a:t>“Except as provided in s. 901.05, an agency or hearing examiner </a:t>
            </a:r>
            <a:r>
              <a:rPr lang="en-US" b="1" i="1" dirty="0"/>
              <a:t>shall not be bound by common law or statutory rules of evidence</a:t>
            </a:r>
            <a:r>
              <a:rPr lang="en-US" dirty="0" smtClean="0"/>
              <a:t>.” </a:t>
            </a:r>
          </a:p>
          <a:p>
            <a:pPr lvl="1"/>
            <a:r>
              <a:rPr lang="en-US" dirty="0" smtClean="0"/>
              <a:t>To wit, parties and counsel cannot resist their opponent’s conduct on the basis of the rules of evidence that would otherwise govern trials.</a:t>
            </a:r>
          </a:p>
          <a:p>
            <a:pPr lvl="1"/>
            <a:r>
              <a:rPr lang="en-US" dirty="0" smtClean="0"/>
              <a:t>Arguably, standing alone, this provision does not appear to constitute a </a:t>
            </a:r>
            <a:r>
              <a:rPr lang="en-US" b="1" i="1" dirty="0" smtClean="0"/>
              <a:t>prohibition</a:t>
            </a:r>
            <a:r>
              <a:rPr lang="en-US" dirty="0" smtClean="0"/>
              <a:t> against an agency and examiner </a:t>
            </a:r>
            <a:r>
              <a:rPr lang="en-US" i="1" dirty="0" smtClean="0"/>
              <a:t>choosing</a:t>
            </a:r>
            <a:r>
              <a:rPr lang="en-US" dirty="0" smtClean="0"/>
              <a:t> to apply the rules.</a:t>
            </a:r>
          </a:p>
        </p:txBody>
      </p:sp>
    </p:spTree>
    <p:extLst>
      <p:ext uri="{BB962C8B-B14F-4D97-AF65-F5344CB8AC3E}">
        <p14:creationId xmlns:p14="http://schemas.microsoft.com/office/powerpoint/2010/main" xmlns="" val="361383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Wis. Stat. § </a:t>
            </a:r>
            <a:r>
              <a:rPr lang="en-US" b="1" u="sng" dirty="0" smtClean="0"/>
              <a:t>227.45(1) (cont.)</a:t>
            </a:r>
            <a:endParaRPr lang="en-US" b="1" u="sng" dirty="0"/>
          </a:p>
        </p:txBody>
      </p:sp>
      <p:sp>
        <p:nvSpPr>
          <p:cNvPr id="3" name="Content Placeholder 2"/>
          <p:cNvSpPr>
            <a:spLocks noGrp="1"/>
          </p:cNvSpPr>
          <p:nvPr>
            <p:ph idx="1"/>
          </p:nvPr>
        </p:nvSpPr>
        <p:spPr>
          <a:xfrm>
            <a:off x="457199" y="1295400"/>
            <a:ext cx="8277225" cy="4830764"/>
          </a:xfrm>
        </p:spPr>
        <p:txBody>
          <a:bodyPr>
            <a:normAutofit fontScale="85000" lnSpcReduction="10000"/>
          </a:bodyPr>
          <a:lstStyle/>
          <a:p>
            <a:pPr marL="0" indent="0">
              <a:buNone/>
            </a:pPr>
            <a:r>
              <a:rPr lang="en-US" dirty="0" smtClean="0">
                <a:solidFill>
                  <a:schemeClr val="accent2">
                    <a:lumMod val="75000"/>
                  </a:schemeClr>
                </a:solidFill>
              </a:rPr>
              <a:t>But . . .</a:t>
            </a:r>
          </a:p>
          <a:p>
            <a:r>
              <a:rPr lang="en-US" dirty="0" smtClean="0"/>
              <a:t>“The </a:t>
            </a:r>
            <a:r>
              <a:rPr lang="en-US" dirty="0"/>
              <a:t>agency or hearing examiner </a:t>
            </a:r>
            <a:r>
              <a:rPr lang="en-US" b="1" i="1" u="sng" dirty="0"/>
              <a:t>shall</a:t>
            </a:r>
            <a:r>
              <a:rPr lang="en-US" dirty="0"/>
              <a:t> </a:t>
            </a:r>
            <a:r>
              <a:rPr lang="en-US" b="1" i="1" dirty="0"/>
              <a:t>admit</a:t>
            </a:r>
            <a:r>
              <a:rPr lang="en-US" dirty="0"/>
              <a:t> </a:t>
            </a:r>
            <a:r>
              <a:rPr lang="en-US" b="1" i="1" dirty="0"/>
              <a:t>all</a:t>
            </a:r>
            <a:r>
              <a:rPr lang="en-US" dirty="0"/>
              <a:t> testimony having reasonable probative </a:t>
            </a:r>
            <a:r>
              <a:rPr lang="en-US" dirty="0" smtClean="0"/>
              <a:t>value, but </a:t>
            </a:r>
            <a:r>
              <a:rPr lang="en-US" b="1" i="1" dirty="0" smtClean="0"/>
              <a:t>shall </a:t>
            </a:r>
            <a:r>
              <a:rPr lang="en-US" b="1" i="1" dirty="0"/>
              <a:t>exclude </a:t>
            </a:r>
            <a:r>
              <a:rPr lang="en-US" dirty="0"/>
              <a:t>immaterial, irrelevant or unduly repetitious testimony or evidence that is inadmissible under s. </a:t>
            </a:r>
            <a:r>
              <a:rPr lang="en-US" dirty="0" smtClean="0"/>
              <a:t>901.05.”</a:t>
            </a:r>
          </a:p>
          <a:p>
            <a:pPr lvl="1"/>
            <a:r>
              <a:rPr lang="en-US" sz="3000" dirty="0" smtClean="0"/>
              <a:t>To wit, the threshold is low for what </a:t>
            </a:r>
            <a:r>
              <a:rPr lang="en-US" sz="3000" b="1" i="1" dirty="0" smtClean="0"/>
              <a:t>must</a:t>
            </a:r>
            <a:r>
              <a:rPr lang="en-US" sz="3000" dirty="0" smtClean="0"/>
              <a:t> be admitted, but “relevance” is still a basis for exclusion.</a:t>
            </a:r>
          </a:p>
          <a:p>
            <a:pPr lvl="1"/>
            <a:r>
              <a:rPr lang="en-US" sz="3000" b="1" u="sng" dirty="0" smtClean="0"/>
              <a:t>Important</a:t>
            </a:r>
            <a:r>
              <a:rPr lang="en-US" sz="3000" dirty="0" smtClean="0"/>
              <a:t>: Relevancy decisions by an agency must be accepted by reviewing courts unless there is an abuse of discretion</a:t>
            </a:r>
            <a:r>
              <a:rPr lang="en-US" sz="3000" i="1" dirty="0" smtClean="0"/>
              <a:t>.  Village of Menomonee Falls v. WDNR</a:t>
            </a:r>
            <a:r>
              <a:rPr lang="en-US" sz="3000" dirty="0" smtClean="0"/>
              <a:t>, 140 Wis. 2d 579, 610, 412 N.W.2d 505 (Ct. App. 1987).</a:t>
            </a:r>
          </a:p>
        </p:txBody>
      </p:sp>
    </p:spTree>
    <p:extLst>
      <p:ext uri="{BB962C8B-B14F-4D97-AF65-F5344CB8AC3E}">
        <p14:creationId xmlns:p14="http://schemas.microsoft.com/office/powerpoint/2010/main" xmlns="" val="484027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Wis. Stat. § </a:t>
            </a:r>
            <a:r>
              <a:rPr lang="en-US" b="1" u="sng" dirty="0" smtClean="0"/>
              <a:t>227.45(1) (cont.)</a:t>
            </a:r>
            <a:endParaRPr lang="en-US" b="1" u="sng" dirty="0"/>
          </a:p>
        </p:txBody>
      </p:sp>
      <p:sp>
        <p:nvSpPr>
          <p:cNvPr id="3" name="Content Placeholder 2"/>
          <p:cNvSpPr>
            <a:spLocks noGrp="1"/>
          </p:cNvSpPr>
          <p:nvPr>
            <p:ph idx="1"/>
          </p:nvPr>
        </p:nvSpPr>
        <p:spPr>
          <a:xfrm>
            <a:off x="457200" y="1495426"/>
            <a:ext cx="8229600" cy="4630738"/>
          </a:xfrm>
        </p:spPr>
        <p:txBody>
          <a:bodyPr>
            <a:normAutofit fontScale="92500"/>
          </a:bodyPr>
          <a:lstStyle/>
          <a:p>
            <a:r>
              <a:rPr lang="en-US" dirty="0" smtClean="0"/>
              <a:t>“The </a:t>
            </a:r>
            <a:r>
              <a:rPr lang="en-US" dirty="0"/>
              <a:t>agency or hearing examiner shall </a:t>
            </a:r>
            <a:r>
              <a:rPr lang="en-US" b="1" i="1" dirty="0"/>
              <a:t>give effect to </a:t>
            </a:r>
            <a:r>
              <a:rPr lang="en-US" dirty="0"/>
              <a:t>the</a:t>
            </a:r>
            <a:r>
              <a:rPr lang="en-US" b="1" i="1" dirty="0"/>
              <a:t> </a:t>
            </a:r>
            <a:r>
              <a:rPr lang="en-US" b="1" i="1" u="sng" dirty="0"/>
              <a:t>rules of privilege</a:t>
            </a:r>
            <a:r>
              <a:rPr lang="en-US" u="sng" dirty="0"/>
              <a:t> </a:t>
            </a:r>
            <a:r>
              <a:rPr lang="en-US" dirty="0"/>
              <a:t>recognized by </a:t>
            </a:r>
            <a:r>
              <a:rPr lang="en-US" dirty="0" smtClean="0"/>
              <a:t>law.”</a:t>
            </a:r>
          </a:p>
          <a:p>
            <a:pPr marL="0" indent="0">
              <a:buNone/>
            </a:pPr>
            <a:endParaRPr lang="en-US" sz="1700" dirty="0" smtClean="0"/>
          </a:p>
          <a:p>
            <a:r>
              <a:rPr lang="en-US" dirty="0" smtClean="0"/>
              <a:t>“</a:t>
            </a:r>
            <a:r>
              <a:rPr lang="en-US" b="1" i="1" dirty="0" smtClean="0"/>
              <a:t>Basic </a:t>
            </a:r>
            <a:r>
              <a:rPr lang="en-US" b="1" i="1" dirty="0"/>
              <a:t>principles of </a:t>
            </a:r>
            <a:r>
              <a:rPr lang="en-US" b="1" i="1" u="sng" dirty="0"/>
              <a:t>relevancy</a:t>
            </a:r>
            <a:r>
              <a:rPr lang="en-US" dirty="0"/>
              <a:t>, materiality and probative force </a:t>
            </a:r>
            <a:r>
              <a:rPr lang="en-US" b="1" i="1" dirty="0"/>
              <a:t>shall govern </a:t>
            </a:r>
            <a:r>
              <a:rPr lang="en-US" dirty="0"/>
              <a:t>the proof of all questions of </a:t>
            </a:r>
            <a:r>
              <a:rPr lang="en-US" dirty="0" smtClean="0"/>
              <a:t>fact.”</a:t>
            </a:r>
          </a:p>
          <a:p>
            <a:pPr marL="0" indent="0">
              <a:buNone/>
            </a:pPr>
            <a:endParaRPr lang="en-US" sz="1700" dirty="0" smtClean="0"/>
          </a:p>
          <a:p>
            <a:r>
              <a:rPr lang="en-US" dirty="0" smtClean="0"/>
              <a:t>“</a:t>
            </a:r>
            <a:r>
              <a:rPr lang="en-US" b="1" i="1" dirty="0" smtClean="0"/>
              <a:t>Objections</a:t>
            </a:r>
            <a:r>
              <a:rPr lang="en-US" dirty="0" smtClean="0"/>
              <a:t> </a:t>
            </a:r>
            <a:r>
              <a:rPr lang="en-US" dirty="0"/>
              <a:t>to evidentiary offers and offers of proof of evidence not admitted </a:t>
            </a:r>
            <a:r>
              <a:rPr lang="en-US" b="1" i="1" dirty="0"/>
              <a:t>may be made </a:t>
            </a:r>
            <a:r>
              <a:rPr lang="en-US" dirty="0"/>
              <a:t>and </a:t>
            </a:r>
            <a:r>
              <a:rPr lang="en-US" b="1" i="1" dirty="0"/>
              <a:t>shall be noted in the record</a:t>
            </a:r>
            <a:r>
              <a:rPr lang="en-US" dirty="0" smtClean="0"/>
              <a:t>.”</a:t>
            </a:r>
            <a:endParaRPr lang="en-US" dirty="0"/>
          </a:p>
        </p:txBody>
      </p:sp>
    </p:spTree>
    <p:extLst>
      <p:ext uri="{BB962C8B-B14F-4D97-AF65-F5344CB8AC3E}">
        <p14:creationId xmlns:p14="http://schemas.microsoft.com/office/powerpoint/2010/main" xmlns="" val="2472409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Wis. Stat. § </a:t>
            </a:r>
            <a:r>
              <a:rPr lang="en-US" b="1" u="sng" dirty="0" smtClean="0"/>
              <a:t>227.45(2)-(4)</a:t>
            </a:r>
            <a:endParaRPr lang="en-US" dirty="0"/>
          </a:p>
        </p:txBody>
      </p:sp>
      <p:sp>
        <p:nvSpPr>
          <p:cNvPr id="3" name="Content Placeholder 2"/>
          <p:cNvSpPr>
            <a:spLocks noGrp="1"/>
          </p:cNvSpPr>
          <p:nvPr>
            <p:ph idx="1"/>
          </p:nvPr>
        </p:nvSpPr>
        <p:spPr>
          <a:xfrm>
            <a:off x="457200" y="1514476"/>
            <a:ext cx="8229600" cy="4611688"/>
          </a:xfrm>
        </p:spPr>
        <p:txBody>
          <a:bodyPr>
            <a:normAutofit fontScale="92500" lnSpcReduction="10000"/>
          </a:bodyPr>
          <a:lstStyle/>
          <a:p>
            <a:r>
              <a:rPr lang="en-US" b="1" dirty="0">
                <a:solidFill>
                  <a:schemeClr val="accent2">
                    <a:lumMod val="75000"/>
                  </a:schemeClr>
                </a:solidFill>
              </a:rPr>
              <a:t>Sub (2): </a:t>
            </a:r>
            <a:r>
              <a:rPr lang="en-US" b="1" dirty="0" smtClean="0">
                <a:solidFill>
                  <a:schemeClr val="accent2">
                    <a:lumMod val="75000"/>
                  </a:schemeClr>
                </a:solidFill>
              </a:rPr>
              <a:t>The Record &amp; Rebuttal:</a:t>
            </a:r>
            <a:br>
              <a:rPr lang="en-US" b="1" dirty="0" smtClean="0">
                <a:solidFill>
                  <a:schemeClr val="accent2">
                    <a:lumMod val="75000"/>
                  </a:schemeClr>
                </a:solidFill>
              </a:rPr>
            </a:br>
            <a:r>
              <a:rPr lang="en-US" dirty="0" smtClean="0"/>
              <a:t>“All evidence . . . </a:t>
            </a:r>
            <a:r>
              <a:rPr lang="en-US" dirty="0"/>
              <a:t>shall be duly offered and made a part of the record in the case. </a:t>
            </a:r>
            <a:r>
              <a:rPr lang="en-US" dirty="0" smtClean="0"/>
              <a:t> Every </a:t>
            </a:r>
            <a:r>
              <a:rPr lang="en-US" dirty="0"/>
              <a:t>party shall be afforded adequate opportunity to rebut or offer countervailing evidence</a:t>
            </a:r>
            <a:r>
              <a:rPr lang="en-US" dirty="0" smtClean="0"/>
              <a:t>.”</a:t>
            </a:r>
          </a:p>
          <a:p>
            <a:pPr marL="0" indent="0">
              <a:buNone/>
            </a:pPr>
            <a:endParaRPr lang="en-US" sz="1700" dirty="0" smtClean="0"/>
          </a:p>
          <a:p>
            <a:r>
              <a:rPr lang="en-US" b="1" dirty="0" smtClean="0">
                <a:solidFill>
                  <a:schemeClr val="accent2">
                    <a:lumMod val="75000"/>
                  </a:schemeClr>
                </a:solidFill>
              </a:rPr>
              <a:t>Sub (3): </a:t>
            </a:r>
            <a:br>
              <a:rPr lang="en-US" b="1" dirty="0" smtClean="0">
                <a:solidFill>
                  <a:schemeClr val="accent2">
                    <a:lumMod val="75000"/>
                  </a:schemeClr>
                </a:solidFill>
              </a:rPr>
            </a:br>
            <a:r>
              <a:rPr lang="en-US" dirty="0" smtClean="0"/>
              <a:t>“Agency notice” of generally recognized facts, etc.</a:t>
            </a:r>
          </a:p>
          <a:p>
            <a:pPr marL="0" indent="0">
              <a:buNone/>
            </a:pPr>
            <a:endParaRPr lang="en-US" sz="1700" dirty="0" smtClean="0"/>
          </a:p>
          <a:p>
            <a:r>
              <a:rPr lang="en-US" b="1" dirty="0" smtClean="0">
                <a:solidFill>
                  <a:schemeClr val="accent2">
                    <a:lumMod val="75000"/>
                  </a:schemeClr>
                </a:solidFill>
              </a:rPr>
              <a:t>Sub (4): </a:t>
            </a:r>
            <a:br>
              <a:rPr lang="en-US" b="1" dirty="0" smtClean="0">
                <a:solidFill>
                  <a:schemeClr val="accent2">
                    <a:lumMod val="75000"/>
                  </a:schemeClr>
                </a:solidFill>
              </a:rPr>
            </a:br>
            <a:r>
              <a:rPr lang="en-US" dirty="0" smtClean="0"/>
              <a:t>“Agency notice” of all administrative rules.</a:t>
            </a:r>
            <a:endParaRPr lang="en-US" dirty="0"/>
          </a:p>
        </p:txBody>
      </p:sp>
    </p:spTree>
    <p:extLst>
      <p:ext uri="{BB962C8B-B14F-4D97-AF65-F5344CB8AC3E}">
        <p14:creationId xmlns:p14="http://schemas.microsoft.com/office/powerpoint/2010/main" xmlns="" val="1595800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Wis. Stat. § </a:t>
            </a:r>
            <a:r>
              <a:rPr lang="en-US" b="1" u="sng" dirty="0" smtClean="0"/>
              <a:t>227.45(5)-(</a:t>
            </a:r>
            <a:r>
              <a:rPr lang="en-US" b="1" u="sng" dirty="0"/>
              <a:t>6</a:t>
            </a:r>
            <a:r>
              <a:rPr lang="en-US" b="1" u="sng" dirty="0" smtClean="0"/>
              <a:t>)</a:t>
            </a:r>
            <a:endParaRPr lang="en-US" dirty="0"/>
          </a:p>
        </p:txBody>
      </p:sp>
      <p:sp>
        <p:nvSpPr>
          <p:cNvPr id="3" name="Content Placeholder 2"/>
          <p:cNvSpPr>
            <a:spLocks noGrp="1"/>
          </p:cNvSpPr>
          <p:nvPr>
            <p:ph idx="1"/>
          </p:nvPr>
        </p:nvSpPr>
        <p:spPr>
          <a:xfrm>
            <a:off x="457200" y="1400175"/>
            <a:ext cx="8229600" cy="4725989"/>
          </a:xfrm>
        </p:spPr>
        <p:txBody>
          <a:bodyPr>
            <a:noAutofit/>
          </a:bodyPr>
          <a:lstStyle/>
          <a:p>
            <a:r>
              <a:rPr lang="en-US" sz="2800" b="1" dirty="0">
                <a:solidFill>
                  <a:schemeClr val="accent2">
                    <a:lumMod val="75000"/>
                  </a:schemeClr>
                </a:solidFill>
              </a:rPr>
              <a:t>Sub </a:t>
            </a:r>
            <a:r>
              <a:rPr lang="en-US" sz="2800" b="1" dirty="0" smtClean="0">
                <a:solidFill>
                  <a:schemeClr val="accent2">
                    <a:lumMod val="75000"/>
                  </a:schemeClr>
                </a:solidFill>
              </a:rPr>
              <a:t>(5): Documents:</a:t>
            </a:r>
            <a:br>
              <a:rPr lang="en-US" sz="2800" b="1" dirty="0" smtClean="0">
                <a:solidFill>
                  <a:schemeClr val="accent2">
                    <a:lumMod val="75000"/>
                  </a:schemeClr>
                </a:solidFill>
              </a:rPr>
            </a:br>
            <a:r>
              <a:rPr lang="en-US" sz="2800" dirty="0" smtClean="0"/>
              <a:t>“Documentary </a:t>
            </a:r>
            <a:r>
              <a:rPr lang="en-US" sz="2800" dirty="0"/>
              <a:t>evidence may be received in the form of copies or excerpts, if the original is not readily available. </a:t>
            </a:r>
            <a:r>
              <a:rPr lang="en-US" sz="2800" dirty="0" smtClean="0"/>
              <a:t> Upon </a:t>
            </a:r>
            <a:r>
              <a:rPr lang="en-US" sz="2800" dirty="0"/>
              <a:t>request, parties shall be given an opportunity to compare the copy with the </a:t>
            </a:r>
            <a:r>
              <a:rPr lang="en-US" sz="2800" dirty="0" smtClean="0"/>
              <a:t>original.”</a:t>
            </a:r>
          </a:p>
          <a:p>
            <a:pPr marL="0" indent="0">
              <a:buNone/>
            </a:pPr>
            <a:endParaRPr lang="en-US" sz="1600" dirty="0" smtClean="0"/>
          </a:p>
          <a:p>
            <a:r>
              <a:rPr lang="en-US" sz="2800" b="1" dirty="0" smtClean="0">
                <a:solidFill>
                  <a:schemeClr val="accent2">
                    <a:lumMod val="75000"/>
                  </a:schemeClr>
                </a:solidFill>
              </a:rPr>
              <a:t>Sub (6): Cross-Examination:</a:t>
            </a:r>
            <a:br>
              <a:rPr lang="en-US" sz="2800" b="1" dirty="0" smtClean="0">
                <a:solidFill>
                  <a:schemeClr val="accent2">
                    <a:lumMod val="75000"/>
                  </a:schemeClr>
                </a:solidFill>
              </a:rPr>
            </a:br>
            <a:r>
              <a:rPr lang="en-US" sz="2800" dirty="0" smtClean="0"/>
              <a:t>“A </a:t>
            </a:r>
            <a:r>
              <a:rPr lang="en-US" sz="2800" dirty="0"/>
              <a:t>party may conduct cross-examinations reasonably required for a full and true disclosure of the </a:t>
            </a:r>
            <a:r>
              <a:rPr lang="en-US" sz="2800" dirty="0" smtClean="0"/>
              <a:t>facts.”</a:t>
            </a:r>
          </a:p>
        </p:txBody>
      </p:sp>
    </p:spTree>
    <p:extLst>
      <p:ext uri="{BB962C8B-B14F-4D97-AF65-F5344CB8AC3E}">
        <p14:creationId xmlns:p14="http://schemas.microsoft.com/office/powerpoint/2010/main" xmlns="" val="2711446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Case Example (Wisconsin)</a:t>
            </a:r>
            <a:endParaRPr lang="en-US" b="1" u="sng" dirty="0"/>
          </a:p>
        </p:txBody>
      </p:sp>
      <p:sp>
        <p:nvSpPr>
          <p:cNvPr id="3" name="Content Placeholder 2"/>
          <p:cNvSpPr>
            <a:spLocks noGrp="1"/>
          </p:cNvSpPr>
          <p:nvPr>
            <p:ph idx="1"/>
          </p:nvPr>
        </p:nvSpPr>
        <p:spPr>
          <a:xfrm>
            <a:off x="457200" y="1447800"/>
            <a:ext cx="8229600" cy="4678363"/>
          </a:xfrm>
        </p:spPr>
        <p:txBody>
          <a:bodyPr>
            <a:normAutofit lnSpcReduction="10000"/>
          </a:bodyPr>
          <a:lstStyle/>
          <a:p>
            <a:pPr marL="0" indent="0">
              <a:buNone/>
            </a:pPr>
            <a:r>
              <a:rPr lang="en-US" i="1" dirty="0" smtClean="0">
                <a:solidFill>
                  <a:schemeClr val="accent2">
                    <a:lumMod val="75000"/>
                  </a:schemeClr>
                </a:solidFill>
              </a:rPr>
              <a:t>Rutherford </a:t>
            </a:r>
            <a:r>
              <a:rPr lang="en-US" i="1" dirty="0">
                <a:solidFill>
                  <a:schemeClr val="accent2">
                    <a:lumMod val="75000"/>
                  </a:schemeClr>
                </a:solidFill>
              </a:rPr>
              <a:t>v. </a:t>
            </a:r>
            <a:r>
              <a:rPr lang="en-US" i="1" dirty="0" smtClean="0">
                <a:solidFill>
                  <a:schemeClr val="accent2">
                    <a:lumMod val="75000"/>
                  </a:schemeClr>
                </a:solidFill>
              </a:rPr>
              <a:t>LIRC</a:t>
            </a:r>
            <a:r>
              <a:rPr lang="en-US" dirty="0" smtClean="0">
                <a:solidFill>
                  <a:schemeClr val="accent2">
                    <a:lumMod val="75000"/>
                  </a:schemeClr>
                </a:solidFill>
              </a:rPr>
              <a:t>, 2008 </a:t>
            </a:r>
            <a:r>
              <a:rPr lang="en-US" dirty="0">
                <a:solidFill>
                  <a:schemeClr val="accent2">
                    <a:lumMod val="75000"/>
                  </a:schemeClr>
                </a:solidFill>
              </a:rPr>
              <a:t>WI App 66, 309 Wis. 2d 498, </a:t>
            </a:r>
            <a:r>
              <a:rPr lang="en-US" dirty="0" smtClean="0">
                <a:solidFill>
                  <a:schemeClr val="accent2">
                    <a:lumMod val="75000"/>
                  </a:schemeClr>
                </a:solidFill>
              </a:rPr>
              <a:t>752 </a:t>
            </a:r>
            <a:r>
              <a:rPr lang="en-US" dirty="0">
                <a:solidFill>
                  <a:schemeClr val="accent2">
                    <a:lumMod val="75000"/>
                  </a:schemeClr>
                </a:solidFill>
              </a:rPr>
              <a:t>N.W.2d </a:t>
            </a:r>
            <a:r>
              <a:rPr lang="en-US" dirty="0" smtClean="0">
                <a:solidFill>
                  <a:schemeClr val="accent2">
                    <a:lumMod val="75000"/>
                  </a:schemeClr>
                </a:solidFill>
              </a:rPr>
              <a:t>897.</a:t>
            </a:r>
          </a:p>
          <a:p>
            <a:r>
              <a:rPr lang="en-US" dirty="0" smtClean="0"/>
              <a:t>Admonishing that administrative </a:t>
            </a:r>
            <a:r>
              <a:rPr lang="en-US" dirty="0"/>
              <a:t>hearings under Wis. Stat. § 227.45 are subject to “very relaxed rules of </a:t>
            </a:r>
            <a:r>
              <a:rPr lang="en-US" dirty="0" smtClean="0"/>
              <a:t>evidence.”</a:t>
            </a:r>
          </a:p>
          <a:p>
            <a:r>
              <a:rPr lang="en-US" dirty="0"/>
              <a:t>H</a:t>
            </a:r>
            <a:r>
              <a:rPr lang="en-US" dirty="0" smtClean="0"/>
              <a:t>eld that, </a:t>
            </a:r>
            <a:r>
              <a:rPr lang="en-US" dirty="0"/>
              <a:t>since an ALJ improperly imposed a requirement that a party provide certified copies of medical records, the failure to consider 500 pages of uncertified copies rendered the hearing </a:t>
            </a:r>
            <a:r>
              <a:rPr lang="en-US" dirty="0" smtClean="0"/>
              <a:t>unfair.</a:t>
            </a:r>
            <a:endParaRPr lang="en-US" dirty="0"/>
          </a:p>
        </p:txBody>
      </p:sp>
    </p:spTree>
    <p:extLst>
      <p:ext uri="{BB962C8B-B14F-4D97-AF65-F5344CB8AC3E}">
        <p14:creationId xmlns:p14="http://schemas.microsoft.com/office/powerpoint/2010/main" xmlns="" val="1745073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Federal Proceedings</a:t>
            </a:r>
            <a:endParaRPr lang="en-US" b="1" u="sng" dirty="0"/>
          </a:p>
        </p:txBody>
      </p:sp>
      <p:sp>
        <p:nvSpPr>
          <p:cNvPr id="3" name="Content Placeholder 2"/>
          <p:cNvSpPr>
            <a:spLocks noGrp="1"/>
          </p:cNvSpPr>
          <p:nvPr>
            <p:ph idx="1"/>
          </p:nvPr>
        </p:nvSpPr>
        <p:spPr>
          <a:xfrm>
            <a:off x="457200" y="1476376"/>
            <a:ext cx="8229600" cy="4649788"/>
          </a:xfrm>
        </p:spPr>
        <p:txBody>
          <a:bodyPr>
            <a:normAutofit fontScale="92500" lnSpcReduction="10000"/>
          </a:bodyPr>
          <a:lstStyle/>
          <a:p>
            <a:pPr marL="0" indent="0">
              <a:buNone/>
            </a:pPr>
            <a:r>
              <a:rPr lang="en-US" dirty="0" smtClean="0"/>
              <a:t>“</a:t>
            </a:r>
            <a:r>
              <a:rPr lang="en-US" b="1" i="1" u="sng" dirty="0" smtClean="0"/>
              <a:t>Any</a:t>
            </a:r>
            <a:r>
              <a:rPr lang="en-US" i="1" dirty="0" smtClean="0"/>
              <a:t> </a:t>
            </a:r>
            <a:r>
              <a:rPr lang="en-US" i="1" dirty="0"/>
              <a:t>oral or documentary evidence may be received</a:t>
            </a:r>
            <a:r>
              <a:rPr lang="en-US" dirty="0"/>
              <a:t>, but the agency as a matter of policy shall provide for the exclusion of </a:t>
            </a:r>
            <a:r>
              <a:rPr lang="en-US" b="1" i="1" dirty="0"/>
              <a:t>irrelevant, immaterial, or unduly repetitious evidence</a:t>
            </a:r>
            <a:r>
              <a:rPr lang="en-US" dirty="0"/>
              <a:t>. </a:t>
            </a:r>
            <a:r>
              <a:rPr lang="en-US" dirty="0" smtClean="0"/>
              <a:t> A </a:t>
            </a:r>
            <a:r>
              <a:rPr lang="en-US" dirty="0"/>
              <a:t>sanction may not be imposed or rule or order issued except on consideration of the whole record or those parts thereof cited by a party and </a:t>
            </a:r>
            <a:r>
              <a:rPr lang="en-US" i="1" dirty="0"/>
              <a:t>supported by </a:t>
            </a:r>
            <a:r>
              <a:rPr lang="en-US" dirty="0"/>
              <a:t>and in accordance with the </a:t>
            </a:r>
            <a:r>
              <a:rPr lang="en-US" b="1" i="1" dirty="0"/>
              <a:t>reliable, probative, and substantial evidence</a:t>
            </a:r>
            <a:r>
              <a:rPr lang="en-US" dirty="0"/>
              <a:t>. </a:t>
            </a:r>
            <a:r>
              <a:rPr lang="en-US" dirty="0" smtClean="0"/>
              <a:t>. . . .” </a:t>
            </a:r>
            <a:r>
              <a:rPr lang="en-US" dirty="0"/>
              <a:t>	</a:t>
            </a:r>
            <a:endParaRPr lang="en-US" dirty="0" smtClean="0"/>
          </a:p>
          <a:p>
            <a:pPr marL="0" indent="0">
              <a:buNone/>
            </a:pPr>
            <a:r>
              <a:rPr lang="en-US" b="1" dirty="0">
                <a:solidFill>
                  <a:schemeClr val="accent2">
                    <a:lumMod val="60000"/>
                    <a:lumOff val="40000"/>
                  </a:schemeClr>
                </a:solidFill>
              </a:rPr>
              <a:t> </a:t>
            </a:r>
            <a:r>
              <a:rPr lang="en-US" b="1" dirty="0" smtClean="0">
                <a:solidFill>
                  <a:schemeClr val="accent2">
                    <a:lumMod val="60000"/>
                    <a:lumOff val="40000"/>
                  </a:schemeClr>
                </a:solidFill>
              </a:rPr>
              <a:t>  </a:t>
            </a:r>
            <a:r>
              <a:rPr lang="en-US" b="1" dirty="0" smtClean="0"/>
              <a:t>Administrative Procedure Act, 5 U.S.C. § 556(d)</a:t>
            </a:r>
            <a:r>
              <a:rPr lang="en-US" b="1" dirty="0"/>
              <a:t>.</a:t>
            </a:r>
          </a:p>
        </p:txBody>
      </p:sp>
    </p:spTree>
    <p:extLst>
      <p:ext uri="{BB962C8B-B14F-4D97-AF65-F5344CB8AC3E}">
        <p14:creationId xmlns:p14="http://schemas.microsoft.com/office/powerpoint/2010/main" xmlns="" val="4292340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4" y="418571"/>
            <a:ext cx="8534400" cy="1143000"/>
          </a:xfrm>
        </p:spPr>
        <p:txBody>
          <a:bodyPr>
            <a:noAutofit/>
          </a:bodyPr>
          <a:lstStyle/>
          <a:p>
            <a:r>
              <a:rPr lang="en-US" sz="5400" b="1" u="sng" dirty="0" smtClean="0"/>
              <a:t>Overview</a:t>
            </a:r>
            <a:endParaRPr lang="en-US" sz="5400" b="1" u="sng" dirty="0"/>
          </a:p>
        </p:txBody>
      </p:sp>
      <p:sp>
        <p:nvSpPr>
          <p:cNvPr id="3" name="Content Placeholder 2"/>
          <p:cNvSpPr>
            <a:spLocks noGrp="1"/>
          </p:cNvSpPr>
          <p:nvPr>
            <p:ph idx="1"/>
          </p:nvPr>
        </p:nvSpPr>
        <p:spPr>
          <a:xfrm>
            <a:off x="270933" y="1600200"/>
            <a:ext cx="8661399" cy="4525963"/>
          </a:xfrm>
        </p:spPr>
        <p:txBody>
          <a:bodyPr>
            <a:noAutofit/>
          </a:bodyPr>
          <a:lstStyle/>
          <a:p>
            <a:r>
              <a:rPr lang="en-US" sz="3600" dirty="0" smtClean="0"/>
              <a:t>What are the applicable rules?</a:t>
            </a:r>
          </a:p>
          <a:p>
            <a:pPr lvl="1"/>
            <a:r>
              <a:rPr lang="en-US" dirty="0" smtClean="0"/>
              <a:t>Scope of the Rules of Evidence.</a:t>
            </a:r>
          </a:p>
          <a:p>
            <a:pPr lvl="1"/>
            <a:r>
              <a:rPr lang="en-US" dirty="0" smtClean="0"/>
              <a:t>Administrative </a:t>
            </a:r>
            <a:r>
              <a:rPr lang="en-US" dirty="0"/>
              <a:t>P</a:t>
            </a:r>
            <a:r>
              <a:rPr lang="en-US" dirty="0" smtClean="0"/>
              <a:t>roceedings.</a:t>
            </a:r>
          </a:p>
          <a:p>
            <a:pPr lvl="1"/>
            <a:r>
              <a:rPr lang="en-US" dirty="0" smtClean="0"/>
              <a:t>Arbitration.</a:t>
            </a:r>
          </a:p>
          <a:p>
            <a:r>
              <a:rPr lang="en-US" sz="3600" dirty="0" smtClean="0"/>
              <a:t>Why disparate treatment of evidentiary rules in trial vs. non-trial contexts?</a:t>
            </a:r>
          </a:p>
          <a:p>
            <a:r>
              <a:rPr lang="en-US" sz="3600" dirty="0" smtClean="0"/>
              <a:t>Discretion, Diligence </a:t>
            </a:r>
            <a:r>
              <a:rPr lang="en-US" sz="3600" dirty="0"/>
              <a:t>&amp;</a:t>
            </a:r>
            <a:r>
              <a:rPr lang="en-US" sz="3600" dirty="0" smtClean="0"/>
              <a:t> (avoid) Distraction: Best Practices </a:t>
            </a:r>
            <a:r>
              <a:rPr lang="en-US" sz="3600" dirty="0"/>
              <a:t>&amp;</a:t>
            </a:r>
            <a:r>
              <a:rPr lang="en-US" sz="3600" dirty="0" smtClean="0"/>
              <a:t> Pitfalls.</a:t>
            </a:r>
          </a:p>
        </p:txBody>
      </p:sp>
    </p:spTree>
    <p:extLst>
      <p:ext uri="{BB962C8B-B14F-4D97-AF65-F5344CB8AC3E}">
        <p14:creationId xmlns:p14="http://schemas.microsoft.com/office/powerpoint/2010/main" xmlns="" val="2437028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Federal Proceedings (cont.)</a:t>
            </a:r>
            <a:endParaRPr lang="en-US" b="1" u="sng" dirty="0"/>
          </a:p>
        </p:txBody>
      </p:sp>
      <p:sp>
        <p:nvSpPr>
          <p:cNvPr id="3" name="Content Placeholder 2"/>
          <p:cNvSpPr>
            <a:spLocks noGrp="1"/>
          </p:cNvSpPr>
          <p:nvPr>
            <p:ph idx="1"/>
          </p:nvPr>
        </p:nvSpPr>
        <p:spPr/>
        <p:txBody>
          <a:bodyPr>
            <a:normAutofit/>
          </a:bodyPr>
          <a:lstStyle/>
          <a:p>
            <a:pPr marL="0" indent="0">
              <a:buNone/>
            </a:pPr>
            <a:r>
              <a:rPr lang="en-US" dirty="0" smtClean="0"/>
              <a:t>“. . . .  A </a:t>
            </a:r>
            <a:r>
              <a:rPr lang="en-US" dirty="0"/>
              <a:t>party is entitled to present his case or defense by oral or documentary evidence, to submit rebuttal evidence, and to conduct such cross-examination as may be required for a full and true disclosure of the facts</a:t>
            </a:r>
            <a:r>
              <a:rPr lang="en-US" dirty="0" smtClean="0"/>
              <a:t>.” </a:t>
            </a:r>
          </a:p>
          <a:p>
            <a:pPr marL="0" indent="0">
              <a:buNone/>
            </a:pPr>
            <a:r>
              <a:rPr lang="en-US" sz="3100" b="1" dirty="0" smtClean="0"/>
              <a:t>Administrative </a:t>
            </a:r>
            <a:r>
              <a:rPr lang="en-US" sz="3100" b="1" dirty="0"/>
              <a:t>Procedure Act, 5 U.S.C. § 556(d). </a:t>
            </a:r>
          </a:p>
        </p:txBody>
      </p:sp>
    </p:spTree>
    <p:extLst>
      <p:ext uri="{BB962C8B-B14F-4D97-AF65-F5344CB8AC3E}">
        <p14:creationId xmlns:p14="http://schemas.microsoft.com/office/powerpoint/2010/main" xmlns="" val="2241132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What Gives?  </a:t>
            </a:r>
            <a:br>
              <a:rPr lang="en-US" b="1" u="sng" dirty="0" smtClean="0"/>
            </a:br>
            <a:r>
              <a:rPr lang="en-US" b="1" u="sng" dirty="0" smtClean="0"/>
              <a:t>Why the Relaxed Rules?</a:t>
            </a:r>
            <a:endParaRPr lang="en-US" b="1" u="sng"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chemeClr val="accent2">
                    <a:lumMod val="75000"/>
                  </a:schemeClr>
                </a:solidFill>
              </a:rPr>
              <a:t>“Sophisticated” ALJs do not need the protections that the rules of evidence provide for lay jurors.</a:t>
            </a:r>
          </a:p>
          <a:p>
            <a:r>
              <a:rPr lang="en-US" dirty="0" smtClean="0"/>
              <a:t>“The </a:t>
            </a:r>
            <a:r>
              <a:rPr lang="en-US" dirty="0"/>
              <a:t>relaxed rules </a:t>
            </a:r>
            <a:r>
              <a:rPr lang="en-US" dirty="0" smtClean="0"/>
              <a:t>. . . reflect </a:t>
            </a:r>
            <a:r>
              <a:rPr lang="en-US" dirty="0"/>
              <a:t>the </a:t>
            </a:r>
            <a:r>
              <a:rPr lang="en-US" dirty="0" smtClean="0"/>
              <a:t>ALJ’s </a:t>
            </a:r>
            <a:r>
              <a:rPr lang="en-US" dirty="0"/>
              <a:t>ability to assess properly the reliability and probative weight of hearsay </a:t>
            </a:r>
            <a:r>
              <a:rPr lang="en-US" dirty="0" smtClean="0"/>
              <a:t>evidence—an </a:t>
            </a:r>
            <a:r>
              <a:rPr lang="en-US" dirty="0"/>
              <a:t>expertise less likely to be found in the average jury, toward which the traditionally rigorous rules of evidence are aimed</a:t>
            </a:r>
            <a:r>
              <a:rPr lang="en-US" dirty="0" smtClean="0"/>
              <a:t>.” </a:t>
            </a:r>
          </a:p>
          <a:p>
            <a:pPr marL="0" indent="0">
              <a:buNone/>
            </a:pPr>
            <a:r>
              <a:rPr lang="en-US" i="1" dirty="0" smtClean="0"/>
              <a:t>Compton </a:t>
            </a:r>
            <a:r>
              <a:rPr lang="en-US" i="1" dirty="0"/>
              <a:t>v. Dist. of Columbia Bd. of Psych.</a:t>
            </a:r>
            <a:r>
              <a:rPr lang="en-US" dirty="0"/>
              <a:t>, 858 A.2d </a:t>
            </a:r>
            <a:r>
              <a:rPr lang="en-US" dirty="0" smtClean="0"/>
              <a:t>470, 476 n.9 </a:t>
            </a:r>
            <a:r>
              <a:rPr lang="en-US" dirty="0"/>
              <a:t>(D.C. 2004</a:t>
            </a:r>
            <a:r>
              <a:rPr lang="en-US" dirty="0" smtClean="0"/>
              <a:t>) (citation omitted).</a:t>
            </a:r>
            <a:endParaRPr lang="en-US" dirty="0"/>
          </a:p>
        </p:txBody>
      </p:sp>
    </p:spTree>
    <p:extLst>
      <p:ext uri="{BB962C8B-B14F-4D97-AF65-F5344CB8AC3E}">
        <p14:creationId xmlns:p14="http://schemas.microsoft.com/office/powerpoint/2010/main" xmlns="" val="29072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What Gives?  </a:t>
            </a:r>
            <a:br>
              <a:rPr lang="en-US" b="1" u="sng" dirty="0" smtClean="0"/>
            </a:br>
            <a:r>
              <a:rPr lang="en-US" b="1" u="sng" dirty="0" smtClean="0"/>
              <a:t>Why the Relaxed Rules?</a:t>
            </a:r>
            <a:endParaRPr lang="en-US" b="1" u="sng" dirty="0"/>
          </a:p>
        </p:txBody>
      </p:sp>
      <p:sp>
        <p:nvSpPr>
          <p:cNvPr id="3" name="Content Placeholder 2"/>
          <p:cNvSpPr>
            <a:spLocks noGrp="1"/>
          </p:cNvSpPr>
          <p:nvPr>
            <p:ph idx="1"/>
          </p:nvPr>
        </p:nvSpPr>
        <p:spPr/>
        <p:txBody>
          <a:bodyPr>
            <a:normAutofit fontScale="77500" lnSpcReduction="20000"/>
          </a:bodyPr>
          <a:lstStyle/>
          <a:p>
            <a:pPr marL="0" indent="0">
              <a:buNone/>
            </a:pPr>
            <a:r>
              <a:rPr lang="en-US" sz="3500" u="sng" dirty="0" smtClean="0">
                <a:solidFill>
                  <a:schemeClr val="accent2">
                    <a:lumMod val="75000"/>
                  </a:schemeClr>
                </a:solidFill>
              </a:rPr>
              <a:t>But</a:t>
            </a:r>
            <a:r>
              <a:rPr lang="en-US" sz="3500" dirty="0" smtClean="0">
                <a:solidFill>
                  <a:schemeClr val="accent2">
                    <a:lumMod val="75000"/>
                  </a:schemeClr>
                </a:solidFill>
              </a:rPr>
              <a:t>, as a result, reviewing courts are allowed to hold ALJs to a higher standard of discernment in their factual findings:</a:t>
            </a:r>
          </a:p>
          <a:p>
            <a:pPr marL="0" indent="0">
              <a:buNone/>
            </a:pPr>
            <a:endParaRPr lang="en-US" sz="2100" dirty="0" smtClean="0">
              <a:solidFill>
                <a:schemeClr val="accent2">
                  <a:lumMod val="75000"/>
                </a:schemeClr>
              </a:solidFill>
            </a:endParaRPr>
          </a:p>
          <a:p>
            <a:pPr marL="400050" lvl="1" indent="0">
              <a:buNone/>
            </a:pPr>
            <a:r>
              <a:rPr lang="en-US" sz="3600" dirty="0" smtClean="0"/>
              <a:t>“Agencies </a:t>
            </a:r>
            <a:r>
              <a:rPr lang="en-US" sz="3600" dirty="0"/>
              <a:t>relax the rules of evidence because they believe that they have the skill needed to handle evidence that might mislead a jury. </a:t>
            </a:r>
            <a:r>
              <a:rPr lang="en-US" sz="3600" b="1" i="1" dirty="0" smtClean="0"/>
              <a:t>They </a:t>
            </a:r>
            <a:r>
              <a:rPr lang="en-US" sz="3600" b="1" i="1" dirty="0"/>
              <a:t>have a corresponding obligation to use that skill when evaluating technical evidence</a:t>
            </a:r>
            <a:r>
              <a:rPr lang="en-US" sz="3600" dirty="0" smtClean="0"/>
              <a:t>.”</a:t>
            </a:r>
          </a:p>
          <a:p>
            <a:pPr marL="400050" lvl="1" indent="0">
              <a:buNone/>
            </a:pPr>
            <a:endParaRPr lang="en-US" sz="2100" dirty="0" smtClean="0"/>
          </a:p>
          <a:p>
            <a:pPr marL="0" indent="0">
              <a:buNone/>
            </a:pPr>
            <a:r>
              <a:rPr lang="en-US" sz="3600" i="1" dirty="0">
                <a:solidFill>
                  <a:schemeClr val="accent2">
                    <a:lumMod val="60000"/>
                    <a:lumOff val="40000"/>
                  </a:schemeClr>
                </a:solidFill>
              </a:rPr>
              <a:t>Peabody Coal Co. v. McCandless</a:t>
            </a:r>
            <a:r>
              <a:rPr lang="en-US" sz="3600" dirty="0">
                <a:solidFill>
                  <a:schemeClr val="accent2">
                    <a:lumMod val="60000"/>
                    <a:lumOff val="40000"/>
                  </a:schemeClr>
                </a:solidFill>
              </a:rPr>
              <a:t>, 255 F.3d </a:t>
            </a:r>
            <a:r>
              <a:rPr lang="en-US" sz="3600" dirty="0" smtClean="0">
                <a:solidFill>
                  <a:schemeClr val="accent2">
                    <a:lumMod val="60000"/>
                    <a:lumOff val="40000"/>
                  </a:schemeClr>
                </a:solidFill>
              </a:rPr>
              <a:t>465, 469 (7th Cir. 2001) (emphasis added).</a:t>
            </a:r>
            <a:r>
              <a:rPr lang="en-US" sz="3600" dirty="0" smtClean="0"/>
              <a:t> </a:t>
            </a:r>
            <a:endParaRPr lang="en-US" sz="3600" dirty="0"/>
          </a:p>
          <a:p>
            <a:pPr marL="0" indent="0">
              <a:buNone/>
            </a:pPr>
            <a:endParaRPr lang="en-US" sz="3600" dirty="0"/>
          </a:p>
        </p:txBody>
      </p:sp>
    </p:spTree>
    <p:extLst>
      <p:ext uri="{BB962C8B-B14F-4D97-AF65-F5344CB8AC3E}">
        <p14:creationId xmlns:p14="http://schemas.microsoft.com/office/powerpoint/2010/main" xmlns="" val="2507896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What Gives?  </a:t>
            </a:r>
            <a:br>
              <a:rPr lang="en-US" b="1" u="sng" dirty="0" smtClean="0"/>
            </a:br>
            <a:r>
              <a:rPr lang="en-US" b="1" u="sng" dirty="0" smtClean="0"/>
              <a:t>Why the Relaxed Rules?</a:t>
            </a:r>
            <a:endParaRPr lang="en-US" b="1" u="sng"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chemeClr val="accent2">
                    <a:lumMod val="75000"/>
                  </a:schemeClr>
                </a:solidFill>
              </a:rPr>
              <a:t>Efficiency, cost and legal-representation realities in many administrative proceedings:</a:t>
            </a:r>
          </a:p>
          <a:p>
            <a:r>
              <a:rPr lang="en-US" dirty="0" smtClean="0"/>
              <a:t>Fosters the accumulation of as much relevant information as possible, and does so quickly and with less cost.</a:t>
            </a:r>
          </a:p>
          <a:p>
            <a:r>
              <a:rPr lang="en-US" dirty="0" smtClean="0"/>
              <a:t>Addresses concerns over the fact that there are a significant number of </a:t>
            </a:r>
            <a:r>
              <a:rPr lang="en-US" i="1" dirty="0" smtClean="0"/>
              <a:t>pro se </a:t>
            </a:r>
            <a:r>
              <a:rPr lang="en-US" dirty="0" smtClean="0"/>
              <a:t>parties in administrative proceedings.</a:t>
            </a:r>
          </a:p>
          <a:p>
            <a:r>
              <a:rPr lang="en-US" dirty="0" smtClean="0">
                <a:solidFill>
                  <a:schemeClr val="accent2">
                    <a:lumMod val="60000"/>
                    <a:lumOff val="40000"/>
                  </a:schemeClr>
                </a:solidFill>
              </a:rPr>
              <a:t>Countervailing arguments for applying the Rules of Evidence (at least in </a:t>
            </a:r>
            <a:r>
              <a:rPr lang="en-US" i="1" dirty="0" smtClean="0">
                <a:solidFill>
                  <a:schemeClr val="accent2">
                    <a:lumMod val="60000"/>
                    <a:lumOff val="40000"/>
                  </a:schemeClr>
                </a:solidFill>
              </a:rPr>
              <a:t>some</a:t>
            </a:r>
            <a:r>
              <a:rPr lang="en-US" dirty="0" smtClean="0">
                <a:solidFill>
                  <a:schemeClr val="accent2">
                    <a:lumMod val="60000"/>
                    <a:lumOff val="40000"/>
                  </a:schemeClr>
                </a:solidFill>
              </a:rPr>
              <a:t> form and some of the time) in the administrative realm.</a:t>
            </a:r>
            <a:endParaRPr lang="en-US" dirty="0">
              <a:solidFill>
                <a:schemeClr val="accent2">
                  <a:lumMod val="60000"/>
                  <a:lumOff val="40000"/>
                </a:schemeClr>
              </a:solidFill>
            </a:endParaRPr>
          </a:p>
        </p:txBody>
      </p:sp>
    </p:spTree>
    <p:extLst>
      <p:ext uri="{BB962C8B-B14F-4D97-AF65-F5344CB8AC3E}">
        <p14:creationId xmlns:p14="http://schemas.microsoft.com/office/powerpoint/2010/main" xmlns="" val="2820237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2">
                    <a:lumMod val="75000"/>
                  </a:schemeClr>
                </a:solidFill>
              </a:rPr>
              <a:t>The Legal-Residuum Rule</a:t>
            </a:r>
            <a:endParaRPr lang="en-US" b="1" u="sng" dirty="0">
              <a:solidFill>
                <a:schemeClr val="accent2">
                  <a:lumMod val="75000"/>
                </a:schemeClr>
              </a:solidFill>
            </a:endParaRPr>
          </a:p>
        </p:txBody>
      </p:sp>
      <p:sp>
        <p:nvSpPr>
          <p:cNvPr id="3" name="Content Placeholder 2"/>
          <p:cNvSpPr>
            <a:spLocks noGrp="1"/>
          </p:cNvSpPr>
          <p:nvPr>
            <p:ph idx="1"/>
          </p:nvPr>
        </p:nvSpPr>
        <p:spPr>
          <a:xfrm>
            <a:off x="323850" y="1466850"/>
            <a:ext cx="8543925" cy="4659313"/>
          </a:xfrm>
        </p:spPr>
        <p:txBody>
          <a:bodyPr>
            <a:noAutofit/>
          </a:bodyPr>
          <a:lstStyle/>
          <a:p>
            <a:r>
              <a:rPr lang="en-US" sz="2800" dirty="0" smtClean="0"/>
              <a:t>First, one needs to recall that an agency’s </a:t>
            </a:r>
            <a:r>
              <a:rPr lang="en-US" sz="2800" dirty="0"/>
              <a:t>findings of fact are </a:t>
            </a:r>
            <a:r>
              <a:rPr lang="en-US" sz="2800" dirty="0" smtClean="0"/>
              <a:t>binding </a:t>
            </a:r>
            <a:r>
              <a:rPr lang="en-US" sz="2800" dirty="0"/>
              <a:t>on a reviewing court </a:t>
            </a:r>
            <a:r>
              <a:rPr lang="en-US" sz="2800" dirty="0" smtClean="0"/>
              <a:t>only if </a:t>
            </a:r>
            <a:r>
              <a:rPr lang="en-US" sz="2800" dirty="0"/>
              <a:t>they are supported </a:t>
            </a:r>
            <a:r>
              <a:rPr lang="en-US" sz="2800" dirty="0" smtClean="0"/>
              <a:t>by “substantial evidence.”</a:t>
            </a:r>
          </a:p>
          <a:p>
            <a:pPr marL="0" indent="0">
              <a:buNone/>
            </a:pPr>
            <a:endParaRPr lang="en-US" sz="1600" dirty="0" smtClean="0"/>
          </a:p>
          <a:p>
            <a:r>
              <a:rPr lang="en-US" sz="2800" dirty="0"/>
              <a:t>“Substantial evidence does not mean a preponderance of evidence. </a:t>
            </a:r>
            <a:r>
              <a:rPr lang="en-US" sz="2800" dirty="0" smtClean="0"/>
              <a:t> It </a:t>
            </a:r>
            <a:r>
              <a:rPr lang="en-US" sz="2800" dirty="0"/>
              <a:t>means whether after considering all the evidence of record, </a:t>
            </a:r>
            <a:r>
              <a:rPr lang="en-US" sz="2800" b="1" i="1" dirty="0"/>
              <a:t>reasonable minds </a:t>
            </a:r>
            <a:r>
              <a:rPr lang="en-US" sz="2800" dirty="0"/>
              <a:t>could arrive at the conclusion reached by the trier of fact</a:t>
            </a:r>
            <a:r>
              <a:rPr lang="en-US" sz="2800" dirty="0" smtClean="0"/>
              <a:t>.”</a:t>
            </a:r>
          </a:p>
          <a:p>
            <a:pPr marL="0" indent="0">
              <a:buNone/>
            </a:pPr>
            <a:r>
              <a:rPr lang="en-US" sz="2600" i="1" dirty="0" smtClean="0"/>
              <a:t>See, e.g</a:t>
            </a:r>
            <a:r>
              <a:rPr lang="en-US" sz="2600" i="1" dirty="0"/>
              <a:t>., Volvo Trucks </a:t>
            </a:r>
            <a:r>
              <a:rPr lang="en-US" sz="2600" i="1" dirty="0" smtClean="0"/>
              <a:t>N. Am. </a:t>
            </a:r>
            <a:r>
              <a:rPr lang="en-US" sz="2600" i="1" dirty="0"/>
              <a:t>v. State of </a:t>
            </a:r>
            <a:r>
              <a:rPr lang="en-US" sz="2600" i="1" dirty="0" smtClean="0"/>
              <a:t>Wis. Dep’t </a:t>
            </a:r>
            <a:r>
              <a:rPr lang="en-US" sz="2600" i="1" dirty="0"/>
              <a:t>of </a:t>
            </a:r>
            <a:r>
              <a:rPr lang="en-US" sz="2600" i="1" dirty="0" smtClean="0"/>
              <a:t>Transp.</a:t>
            </a:r>
            <a:r>
              <a:rPr lang="en-US" sz="2600" dirty="0" smtClean="0"/>
              <a:t>, </a:t>
            </a:r>
            <a:r>
              <a:rPr lang="en-US" sz="2600" dirty="0"/>
              <a:t>2010 WI 15, ¶ 19, 323 Wis</a:t>
            </a:r>
            <a:r>
              <a:rPr lang="en-US" sz="2600" dirty="0" smtClean="0"/>
              <a:t>. 2d </a:t>
            </a:r>
            <a:r>
              <a:rPr lang="en-US" sz="2600" dirty="0"/>
              <a:t>294</a:t>
            </a:r>
            <a:r>
              <a:rPr lang="en-US" sz="2600" dirty="0" smtClean="0"/>
              <a:t>, </a:t>
            </a:r>
            <a:r>
              <a:rPr lang="en-US" sz="2600" dirty="0"/>
              <a:t>779 N.W.2d </a:t>
            </a:r>
            <a:r>
              <a:rPr lang="en-US" sz="2600" dirty="0" smtClean="0"/>
              <a:t>423.</a:t>
            </a:r>
          </a:p>
        </p:txBody>
      </p:sp>
    </p:spTree>
    <p:extLst>
      <p:ext uri="{BB962C8B-B14F-4D97-AF65-F5344CB8AC3E}">
        <p14:creationId xmlns:p14="http://schemas.microsoft.com/office/powerpoint/2010/main" xmlns="" val="2494686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Legal-Residuum Rule (cont.)</a:t>
            </a:r>
            <a:endParaRPr lang="en-US" b="1" u="sng" dirty="0"/>
          </a:p>
        </p:txBody>
      </p:sp>
      <p:sp>
        <p:nvSpPr>
          <p:cNvPr id="3" name="Content Placeholder 2"/>
          <p:cNvSpPr>
            <a:spLocks noGrp="1"/>
          </p:cNvSpPr>
          <p:nvPr>
            <p:ph idx="1"/>
          </p:nvPr>
        </p:nvSpPr>
        <p:spPr>
          <a:xfrm>
            <a:off x="457200" y="2390775"/>
            <a:ext cx="8229600" cy="3735388"/>
          </a:xfrm>
        </p:spPr>
        <p:txBody>
          <a:bodyPr>
            <a:normAutofit/>
          </a:bodyPr>
          <a:lstStyle/>
          <a:p>
            <a:r>
              <a:rPr lang="en-US" dirty="0" smtClean="0"/>
              <a:t>The Legal-Residuum Rule is essentially a rule that controls </a:t>
            </a:r>
            <a:r>
              <a:rPr lang="en-US" b="1" i="1" dirty="0" smtClean="0"/>
              <a:t>one</a:t>
            </a:r>
            <a:r>
              <a:rPr lang="en-US" dirty="0" smtClean="0"/>
              <a:t> basis (albeit an important one) by which a reviewing court should find that “substantial evidence” does </a:t>
            </a:r>
            <a:r>
              <a:rPr lang="en-US" b="1" i="1" dirty="0" smtClean="0"/>
              <a:t>not</a:t>
            </a:r>
            <a:r>
              <a:rPr lang="en-US" dirty="0" smtClean="0"/>
              <a:t> exist to support an agency’s decision.</a:t>
            </a:r>
          </a:p>
        </p:txBody>
      </p:sp>
    </p:spTree>
    <p:extLst>
      <p:ext uri="{BB962C8B-B14F-4D97-AF65-F5344CB8AC3E}">
        <p14:creationId xmlns:p14="http://schemas.microsoft.com/office/powerpoint/2010/main" xmlns="" val="3828519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Legal-Residuum Rule (cont.)</a:t>
            </a:r>
            <a:endParaRPr lang="en-US" b="1" u="sng" dirty="0"/>
          </a:p>
        </p:txBody>
      </p:sp>
      <p:sp>
        <p:nvSpPr>
          <p:cNvPr id="3" name="Content Placeholder 2"/>
          <p:cNvSpPr>
            <a:spLocks noGrp="1"/>
          </p:cNvSpPr>
          <p:nvPr>
            <p:ph idx="1"/>
          </p:nvPr>
        </p:nvSpPr>
        <p:spPr>
          <a:xfrm>
            <a:off x="457200" y="1428750"/>
            <a:ext cx="8229600" cy="4697413"/>
          </a:xfrm>
        </p:spPr>
        <p:txBody>
          <a:bodyPr>
            <a:normAutofit/>
          </a:bodyPr>
          <a:lstStyle/>
          <a:p>
            <a:r>
              <a:rPr lang="en-US" dirty="0" smtClean="0"/>
              <a:t>It provides that uncorroborated hearsay evidence (whether testimonial or written) </a:t>
            </a:r>
            <a:r>
              <a:rPr lang="en-US" b="1" i="1" dirty="0" smtClean="0"/>
              <a:t>alone</a:t>
            </a:r>
            <a:r>
              <a:rPr lang="en-US" dirty="0" smtClean="0"/>
              <a:t> does not constitute “substantial evidence” so as to support an administrative hearing decision.</a:t>
            </a:r>
          </a:p>
          <a:p>
            <a:r>
              <a:rPr lang="en-US" dirty="0"/>
              <a:t>Stated another way, some of the evidence supporting the </a:t>
            </a:r>
            <a:r>
              <a:rPr lang="en-US" dirty="0" smtClean="0"/>
              <a:t>agency’s decision </a:t>
            </a:r>
            <a:r>
              <a:rPr lang="en-US" dirty="0"/>
              <a:t>must have been admissible under traditional </a:t>
            </a:r>
            <a:r>
              <a:rPr lang="en-US" dirty="0" smtClean="0"/>
              <a:t>rules of evidence.</a:t>
            </a:r>
          </a:p>
        </p:txBody>
      </p:sp>
    </p:spTree>
    <p:extLst>
      <p:ext uri="{BB962C8B-B14F-4D97-AF65-F5344CB8AC3E}">
        <p14:creationId xmlns:p14="http://schemas.microsoft.com/office/powerpoint/2010/main" xmlns="" val="3370693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The Legal-Residuum Rule </a:t>
            </a:r>
            <a:br>
              <a:rPr lang="en-US" b="1" u="sng" dirty="0" smtClean="0"/>
            </a:br>
            <a:r>
              <a:rPr lang="en-US" b="1" u="sng" dirty="0" smtClean="0"/>
              <a:t>(Federal Courts)</a:t>
            </a:r>
            <a:endParaRPr lang="en-US" b="1" u="sng" dirty="0"/>
          </a:p>
        </p:txBody>
      </p:sp>
      <p:sp>
        <p:nvSpPr>
          <p:cNvPr id="3" name="Content Placeholder 2"/>
          <p:cNvSpPr>
            <a:spLocks noGrp="1"/>
          </p:cNvSpPr>
          <p:nvPr>
            <p:ph idx="1"/>
          </p:nvPr>
        </p:nvSpPr>
        <p:spPr/>
        <p:txBody>
          <a:bodyPr>
            <a:normAutofit/>
          </a:bodyPr>
          <a:lstStyle/>
          <a:p>
            <a:r>
              <a:rPr lang="en-US" dirty="0" smtClean="0"/>
              <a:t>The rule has been rejected by the federal courts.</a:t>
            </a:r>
          </a:p>
          <a:p>
            <a:pPr marL="0" indent="0">
              <a:buNone/>
            </a:pPr>
            <a:r>
              <a:rPr lang="en-US" sz="2800" i="1" dirty="0" smtClean="0"/>
              <a:t>See Richardson </a:t>
            </a:r>
            <a:r>
              <a:rPr lang="en-US" sz="2800" i="1" dirty="0"/>
              <a:t>v. Perales</a:t>
            </a:r>
            <a:r>
              <a:rPr lang="en-US" sz="2800" dirty="0"/>
              <a:t>, 402 U.S. 389, </a:t>
            </a:r>
            <a:r>
              <a:rPr lang="en-US" sz="2800" dirty="0" smtClean="0"/>
              <a:t>402 </a:t>
            </a:r>
            <a:r>
              <a:rPr lang="en-US" sz="2800" dirty="0"/>
              <a:t>(1971</a:t>
            </a:r>
            <a:r>
              <a:rPr lang="en-US" sz="2800" dirty="0" smtClean="0"/>
              <a:t>) (holding that the SSA’s ALJs could rely solely on hearsay medical reports in making eligibility determinations); </a:t>
            </a:r>
            <a:r>
              <a:rPr lang="en-US" sz="2800" i="1" dirty="0" smtClean="0"/>
              <a:t>see also Johnson </a:t>
            </a:r>
            <a:r>
              <a:rPr lang="en-US" sz="2800" i="1" dirty="0"/>
              <a:t>v. United States</a:t>
            </a:r>
            <a:r>
              <a:rPr lang="en-US" sz="2800" dirty="0"/>
              <a:t>, 628 F.2d 187, 190-91 (D.C</a:t>
            </a:r>
            <a:r>
              <a:rPr lang="en-US" sz="2800" dirty="0" smtClean="0"/>
              <a:t>. Cir. 1980</a:t>
            </a:r>
            <a:r>
              <a:rPr lang="en-US" sz="2800" dirty="0"/>
              <a:t>).  </a:t>
            </a:r>
            <a:endParaRPr lang="en-US" sz="2800" dirty="0" smtClean="0"/>
          </a:p>
          <a:p>
            <a:r>
              <a:rPr lang="en-US" dirty="0" smtClean="0"/>
              <a:t>Why?</a:t>
            </a:r>
          </a:p>
          <a:p>
            <a:pPr marL="0" indent="0">
              <a:buNone/>
            </a:pPr>
            <a:endParaRPr lang="en-US" dirty="0"/>
          </a:p>
        </p:txBody>
      </p:sp>
    </p:spTree>
    <p:extLst>
      <p:ext uri="{BB962C8B-B14F-4D97-AF65-F5344CB8AC3E}">
        <p14:creationId xmlns:p14="http://schemas.microsoft.com/office/powerpoint/2010/main" xmlns="" val="860755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The Legal-Residuum Rule </a:t>
            </a:r>
            <a:br>
              <a:rPr lang="en-US" b="1" u="sng" dirty="0" smtClean="0"/>
            </a:br>
            <a:r>
              <a:rPr lang="en-US" b="1" u="sng" dirty="0" smtClean="0"/>
              <a:t>(Federal Courts)</a:t>
            </a:r>
            <a:endParaRPr lang="en-US" b="1" u="sng"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Still . . .</a:t>
            </a:r>
          </a:p>
          <a:p>
            <a:r>
              <a:rPr lang="en-US" dirty="0" smtClean="0"/>
              <a:t>“[J]ust </a:t>
            </a:r>
            <a:r>
              <a:rPr lang="en-US" dirty="0"/>
              <a:t>because hearsay may constitute substantial evidence does not be mean that it will do so in </a:t>
            </a:r>
            <a:r>
              <a:rPr lang="en-US" dirty="0" smtClean="0"/>
              <a:t>every case</a:t>
            </a:r>
            <a:r>
              <a:rPr lang="en-US" dirty="0"/>
              <a:t>.” </a:t>
            </a:r>
            <a:endParaRPr lang="en-US" dirty="0" smtClean="0"/>
          </a:p>
          <a:p>
            <a:pPr marL="0" indent="0">
              <a:buNone/>
            </a:pPr>
            <a:r>
              <a:rPr lang="en-US" i="1" dirty="0" smtClean="0"/>
              <a:t>Compton </a:t>
            </a:r>
            <a:r>
              <a:rPr lang="en-US" i="1" dirty="0"/>
              <a:t>v. </a:t>
            </a:r>
            <a:r>
              <a:rPr lang="en-US" i="1" dirty="0" smtClean="0"/>
              <a:t>Dist. </a:t>
            </a:r>
            <a:r>
              <a:rPr lang="en-US" i="1" dirty="0"/>
              <a:t>of Columbia Bd. of </a:t>
            </a:r>
            <a:r>
              <a:rPr lang="en-US" i="1" dirty="0" smtClean="0"/>
              <a:t>Psych.</a:t>
            </a:r>
            <a:r>
              <a:rPr lang="en-US" dirty="0" smtClean="0"/>
              <a:t>, 858 </a:t>
            </a:r>
            <a:r>
              <a:rPr lang="en-US" dirty="0"/>
              <a:t>A.2d </a:t>
            </a:r>
            <a:r>
              <a:rPr lang="en-US" dirty="0" smtClean="0"/>
              <a:t>470, 476-77 (D.C. 2004).</a:t>
            </a:r>
            <a:endParaRPr lang="en-US" dirty="0"/>
          </a:p>
          <a:p>
            <a:r>
              <a:rPr lang="en-US" dirty="0" smtClean="0"/>
              <a:t>“It </a:t>
            </a:r>
            <a:r>
              <a:rPr lang="en-US" dirty="0"/>
              <a:t>nonetheless remains the law that </a:t>
            </a:r>
            <a:r>
              <a:rPr lang="en-US" dirty="0" smtClean="0"/>
              <a:t>material </a:t>
            </a:r>
            <a:r>
              <a:rPr lang="en-US" i="1" dirty="0" smtClean="0"/>
              <a:t>without </a:t>
            </a:r>
            <a:r>
              <a:rPr lang="en-US" i="1" dirty="0"/>
              <a:t>a basis in evidence having rational probative </a:t>
            </a:r>
            <a:r>
              <a:rPr lang="en-US" i="1" dirty="0" smtClean="0"/>
              <a:t>force</a:t>
            </a:r>
            <a:r>
              <a:rPr lang="en-US" dirty="0" smtClean="0"/>
              <a:t>, of </a:t>
            </a:r>
            <a:r>
              <a:rPr lang="en-US" dirty="0"/>
              <a:t>which testimony of a witness who lacked personal knowledge is a clear instance, </a:t>
            </a:r>
            <a:r>
              <a:rPr lang="en-US" i="1" dirty="0"/>
              <a:t>see</a:t>
            </a:r>
            <a:r>
              <a:rPr lang="en-US" dirty="0"/>
              <a:t> Fed</a:t>
            </a:r>
            <a:r>
              <a:rPr lang="en-US" dirty="0" smtClean="0"/>
              <a:t>. R. Evid</a:t>
            </a:r>
            <a:r>
              <a:rPr lang="en-US" dirty="0"/>
              <a:t>. 602, may not alone amount to substantial evidence</a:t>
            </a:r>
            <a:r>
              <a:rPr lang="en-US" dirty="0" smtClean="0"/>
              <a:t>.”</a:t>
            </a:r>
          </a:p>
          <a:p>
            <a:pPr marL="0" indent="0">
              <a:buNone/>
            </a:pPr>
            <a:r>
              <a:rPr lang="en-US" i="1" dirty="0"/>
              <a:t>Adams v. </a:t>
            </a:r>
            <a:r>
              <a:rPr lang="en-US" i="1" dirty="0" smtClean="0"/>
              <a:t>U.S.</a:t>
            </a:r>
            <a:r>
              <a:rPr lang="en-US" dirty="0" smtClean="0"/>
              <a:t>, 673 </a:t>
            </a:r>
            <a:r>
              <a:rPr lang="en-US" dirty="0"/>
              <a:t>F</a:t>
            </a:r>
            <a:r>
              <a:rPr lang="en-US" dirty="0" smtClean="0"/>
              <a:t>. Supp</a:t>
            </a:r>
            <a:r>
              <a:rPr lang="en-US" dirty="0"/>
              <a:t>. </a:t>
            </a:r>
            <a:r>
              <a:rPr lang="en-US" dirty="0" smtClean="0"/>
              <a:t>1249, 1255 (S.D.N.Y. 1987).</a:t>
            </a:r>
            <a:endParaRPr lang="en-US" dirty="0"/>
          </a:p>
          <a:p>
            <a:pPr marL="0" indent="0">
              <a:buNone/>
            </a:pPr>
            <a:endParaRPr lang="en-US" dirty="0"/>
          </a:p>
          <a:p>
            <a:endParaRPr lang="en-US" dirty="0"/>
          </a:p>
        </p:txBody>
      </p:sp>
    </p:spTree>
    <p:extLst>
      <p:ext uri="{BB962C8B-B14F-4D97-AF65-F5344CB8AC3E}">
        <p14:creationId xmlns:p14="http://schemas.microsoft.com/office/powerpoint/2010/main" xmlns="" val="3762857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The Legal-Residuum Rule </a:t>
            </a:r>
            <a:br>
              <a:rPr lang="en-US" b="1" u="sng" dirty="0" smtClean="0"/>
            </a:br>
            <a:r>
              <a:rPr lang="en-US" b="1" u="sng" dirty="0" smtClean="0"/>
              <a:t>(Federal Courts)</a:t>
            </a:r>
            <a:endParaRPr lang="en-US" b="1" u="sng"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solidFill>
                  <a:schemeClr val="accent2">
                    <a:lumMod val="75000"/>
                  </a:schemeClr>
                </a:solidFill>
              </a:rPr>
              <a:t>And further still . . .</a:t>
            </a:r>
          </a:p>
          <a:p>
            <a:pPr marL="0" indent="0">
              <a:buNone/>
            </a:pPr>
            <a:r>
              <a:rPr lang="en-US" dirty="0" smtClean="0"/>
              <a:t>Due process of law must be met.</a:t>
            </a:r>
            <a:r>
              <a:rPr lang="en-US" dirty="0"/>
              <a:t> </a:t>
            </a:r>
            <a:r>
              <a:rPr lang="en-US" dirty="0" smtClean="0"/>
              <a:t> </a:t>
            </a:r>
          </a:p>
          <a:p>
            <a:pPr marL="0" indent="0">
              <a:buNone/>
            </a:pPr>
            <a:r>
              <a:rPr lang="en-US" i="1" dirty="0" smtClean="0"/>
              <a:t>Niam </a:t>
            </a:r>
            <a:r>
              <a:rPr lang="en-US" i="1" dirty="0"/>
              <a:t>v. </a:t>
            </a:r>
            <a:r>
              <a:rPr lang="en-US" i="1" dirty="0" smtClean="0"/>
              <a:t>Ashcroft</a:t>
            </a:r>
            <a:r>
              <a:rPr lang="en-US" dirty="0" smtClean="0"/>
              <a:t>, 354 </a:t>
            </a:r>
            <a:r>
              <a:rPr lang="en-US" dirty="0"/>
              <a:t>F.3d </a:t>
            </a:r>
            <a:r>
              <a:rPr lang="en-US" dirty="0" smtClean="0"/>
              <a:t>652, 659 (7th Cir. 2004).  </a:t>
            </a:r>
          </a:p>
          <a:p>
            <a:pPr marL="0" indent="0">
              <a:buNone/>
            </a:pPr>
            <a:endParaRPr lang="en-US" sz="1900" dirty="0" smtClean="0">
              <a:solidFill>
                <a:schemeClr val="accent2">
                  <a:lumMod val="60000"/>
                  <a:lumOff val="40000"/>
                </a:schemeClr>
              </a:solidFill>
            </a:endParaRPr>
          </a:p>
          <a:p>
            <a:r>
              <a:rPr lang="en-US" dirty="0" smtClean="0"/>
              <a:t>Basically, the hearsay evidence must bear some indicia of reliability </a:t>
            </a:r>
            <a:r>
              <a:rPr lang="en-US" b="1" i="1" u="sng" dirty="0" smtClean="0"/>
              <a:t>if</a:t>
            </a:r>
            <a:r>
              <a:rPr lang="en-US" dirty="0" smtClean="0"/>
              <a:t> the court explicitly relied on the information.  </a:t>
            </a:r>
          </a:p>
          <a:p>
            <a:pPr marL="0" indent="0">
              <a:buNone/>
            </a:pPr>
            <a:r>
              <a:rPr lang="en-US" i="1" dirty="0" smtClean="0"/>
              <a:t>U.S. v. Taylor</a:t>
            </a:r>
            <a:r>
              <a:rPr lang="en-US" dirty="0" smtClean="0"/>
              <a:t>, 931 F.2d 842, 847 (11th Cir. 2008).</a:t>
            </a:r>
          </a:p>
          <a:p>
            <a:pPr marL="0" indent="0">
              <a:buNone/>
            </a:pPr>
            <a:endParaRPr lang="en-US" sz="1900" dirty="0" smtClean="0"/>
          </a:p>
          <a:p>
            <a:r>
              <a:rPr lang="en-US" dirty="0" smtClean="0"/>
              <a:t>One should also be concerned with </a:t>
            </a:r>
            <a:r>
              <a:rPr lang="en-US" i="1" dirty="0" smtClean="0"/>
              <a:t>unduly prejudicial </a:t>
            </a:r>
            <a:r>
              <a:rPr lang="en-US" dirty="0" smtClean="0"/>
              <a:t>adverse statements by a person who is unavailable for cross-examination.</a:t>
            </a:r>
            <a:endParaRPr lang="en-US" dirty="0"/>
          </a:p>
          <a:p>
            <a:pPr marL="0" indent="0">
              <a:buNone/>
            </a:pPr>
            <a:endParaRPr lang="en-US" dirty="0"/>
          </a:p>
          <a:p>
            <a:endParaRPr lang="en-US" dirty="0"/>
          </a:p>
        </p:txBody>
      </p:sp>
    </p:spTree>
    <p:extLst>
      <p:ext uri="{BB962C8B-B14F-4D97-AF65-F5344CB8AC3E}">
        <p14:creationId xmlns:p14="http://schemas.microsoft.com/office/powerpoint/2010/main" xmlns="" val="597412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hen you see it...mp4">
            <a:hlinkClick r:id="" action="ppaction://media"/>
          </p:cNvPr>
          <p:cNvPicPr>
            <a:picLocks noChangeAspect="1"/>
          </p:cNvPicPr>
          <p:nvPr>
            <a:videoFile r:link="rId1"/>
            <p:extLst>
              <p:ext uri="{DAA4B4D4-6D71-4841-9C94-3DE7FCFB9230}">
                <p14:media xmlns:p14="http://schemas.microsoft.com/office/powerpoint/2010/main" xmlns="" r:embed="rId3">
                  <p14:trim end="37506.3333"/>
                </p14:media>
              </p:ext>
            </p:extLst>
          </p:nvPr>
        </p:nvPicPr>
        <p:blipFill>
          <a:blip r:embed="rId4" cstate="print">
            <a:duotone>
              <a:prstClr val="black"/>
              <a:schemeClr val="tx2">
                <a:tint val="45000"/>
                <a:satMod val="400000"/>
              </a:schemeClr>
            </a:duotone>
          </a:blip>
          <a:stretch>
            <a:fillRect/>
          </a:stretch>
        </p:blipFill>
        <p:spPr>
          <a:xfrm>
            <a:off x="2286000" y="1714500"/>
            <a:ext cx="4572000" cy="3429000"/>
          </a:xfrm>
          <a:prstGeom prst="rect">
            <a:avLst/>
          </a:prstGeom>
        </p:spPr>
      </p:pic>
    </p:spTree>
    <p:extLst>
      <p:ext uri="{BB962C8B-B14F-4D97-AF65-F5344CB8AC3E}">
        <p14:creationId xmlns:p14="http://schemas.microsoft.com/office/powerpoint/2010/main" xmlns="" val="101607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9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The Legal-Residuum Rule </a:t>
            </a:r>
            <a:br>
              <a:rPr lang="en-US" b="1" u="sng" dirty="0"/>
            </a:br>
            <a:r>
              <a:rPr lang="en-US" b="1" u="sng" dirty="0" smtClean="0"/>
              <a:t>(Wisconsin)</a:t>
            </a:r>
            <a:endParaRPr lang="en-US" dirty="0"/>
          </a:p>
        </p:txBody>
      </p:sp>
      <p:sp>
        <p:nvSpPr>
          <p:cNvPr id="3" name="Content Placeholder 2"/>
          <p:cNvSpPr>
            <a:spLocks noGrp="1"/>
          </p:cNvSpPr>
          <p:nvPr>
            <p:ph idx="1"/>
          </p:nvPr>
        </p:nvSpPr>
        <p:spPr>
          <a:xfrm>
            <a:off x="581025" y="1771650"/>
            <a:ext cx="8001000" cy="4354513"/>
          </a:xfrm>
        </p:spPr>
        <p:txBody>
          <a:bodyPr>
            <a:normAutofit lnSpcReduction="10000"/>
          </a:bodyPr>
          <a:lstStyle/>
          <a:p>
            <a:r>
              <a:rPr lang="en-US" dirty="0" smtClean="0"/>
              <a:t>Alive and well.</a:t>
            </a:r>
          </a:p>
          <a:p>
            <a:pPr marL="0" indent="0">
              <a:buNone/>
            </a:pPr>
            <a:endParaRPr lang="en-US" dirty="0" smtClean="0"/>
          </a:p>
          <a:p>
            <a:r>
              <a:rPr lang="en-US" dirty="0" smtClean="0"/>
              <a:t>Fair amount of activity regarding—and challenges to—the use of the rule in Wisconsin in recent years.</a:t>
            </a:r>
          </a:p>
          <a:p>
            <a:pPr marL="0" indent="0">
              <a:buNone/>
            </a:pPr>
            <a:endParaRPr lang="en-US" dirty="0" smtClean="0"/>
          </a:p>
          <a:p>
            <a:r>
              <a:rPr lang="en-US" dirty="0" smtClean="0"/>
              <a:t>Applies </a:t>
            </a:r>
            <a:r>
              <a:rPr lang="en-US" dirty="0"/>
              <a:t>even to evidence admitted as an exception to the hearsay </a:t>
            </a:r>
            <a:r>
              <a:rPr lang="en-US" dirty="0" smtClean="0"/>
              <a:t>rule.</a:t>
            </a:r>
          </a:p>
          <a:p>
            <a:pPr marL="0" indent="0">
              <a:buNone/>
            </a:pPr>
            <a:endParaRPr lang="en-US" dirty="0"/>
          </a:p>
        </p:txBody>
      </p:sp>
    </p:spTree>
    <p:extLst>
      <p:ext uri="{BB962C8B-B14F-4D97-AF65-F5344CB8AC3E}">
        <p14:creationId xmlns:p14="http://schemas.microsoft.com/office/powerpoint/2010/main" xmlns="" val="3156129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The Legal-Residuum Rule </a:t>
            </a:r>
            <a:br>
              <a:rPr lang="en-US" b="1" u="sng" dirty="0"/>
            </a:br>
            <a:r>
              <a:rPr lang="en-US" b="1" u="sng" dirty="0" smtClean="0"/>
              <a:t>(Wisconsin)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i="1" dirty="0" smtClean="0">
                <a:solidFill>
                  <a:schemeClr val="accent2">
                    <a:lumMod val="75000"/>
                  </a:schemeClr>
                </a:solidFill>
              </a:rPr>
              <a:t>Gehin v. Wisconsin Group Insurance Board</a:t>
            </a:r>
            <a:r>
              <a:rPr lang="en-US" dirty="0" smtClean="0">
                <a:solidFill>
                  <a:schemeClr val="accent2">
                    <a:lumMod val="75000"/>
                  </a:schemeClr>
                </a:solidFill>
              </a:rPr>
              <a:t>, </a:t>
            </a:r>
            <a:br>
              <a:rPr lang="en-US" dirty="0" smtClean="0">
                <a:solidFill>
                  <a:schemeClr val="accent2">
                    <a:lumMod val="75000"/>
                  </a:schemeClr>
                </a:solidFill>
              </a:rPr>
            </a:br>
            <a:r>
              <a:rPr lang="en-US" dirty="0" smtClean="0">
                <a:solidFill>
                  <a:schemeClr val="accent2">
                    <a:lumMod val="75000"/>
                  </a:schemeClr>
                </a:solidFill>
              </a:rPr>
              <a:t>     2005 WI 16, 278 Wis. 2d 111, 692 N.W.2d 572.</a:t>
            </a:r>
          </a:p>
          <a:p>
            <a:r>
              <a:rPr lang="en-US" dirty="0" smtClean="0"/>
              <a:t>Facts.</a:t>
            </a:r>
          </a:p>
          <a:p>
            <a:r>
              <a:rPr lang="en-US" dirty="0" smtClean="0"/>
              <a:t>Case represented a challenge to Wisconsin’s historical adherence to the Residuum Rule.</a:t>
            </a:r>
          </a:p>
          <a:p>
            <a:r>
              <a:rPr lang="en-US" b="1" u="sng" dirty="0" smtClean="0"/>
              <a:t>Holding</a:t>
            </a:r>
            <a:r>
              <a:rPr lang="en-US" b="1" dirty="0" smtClean="0"/>
              <a:t>:</a:t>
            </a:r>
            <a:r>
              <a:rPr lang="en-US" dirty="0" smtClean="0"/>
              <a:t> “[W]e … do </a:t>
            </a:r>
            <a:r>
              <a:rPr lang="en-US" dirty="0"/>
              <a:t>not accept the </a:t>
            </a:r>
            <a:r>
              <a:rPr lang="en-US" dirty="0" smtClean="0"/>
              <a:t>… arguments</a:t>
            </a:r>
            <a:r>
              <a:rPr lang="en-US" dirty="0"/>
              <a:t>, based on </a:t>
            </a:r>
            <a:r>
              <a:rPr lang="en-US" i="1" dirty="0" smtClean="0"/>
              <a:t>Richardson</a:t>
            </a:r>
            <a:r>
              <a:rPr lang="en-US" dirty="0" smtClean="0"/>
              <a:t>, </a:t>
            </a:r>
            <a:r>
              <a:rPr lang="en-US" dirty="0"/>
              <a:t>that we should abandon the rule long used in this state that uncorroborated hearsay evidence alone does not constitute substantial evidence</a:t>
            </a:r>
            <a:r>
              <a:rPr lang="en-US" dirty="0" smtClean="0"/>
              <a:t>.” </a:t>
            </a:r>
            <a:r>
              <a:rPr lang="en-US" dirty="0" smtClean="0">
                <a:solidFill>
                  <a:schemeClr val="accent2">
                    <a:lumMod val="75000"/>
                  </a:schemeClr>
                </a:solidFill>
              </a:rPr>
              <a:t>At ¶ 8.</a:t>
            </a:r>
            <a:endParaRPr lang="en-US" dirty="0">
              <a:solidFill>
                <a:schemeClr val="bg2"/>
              </a:solidFill>
            </a:endParaRPr>
          </a:p>
        </p:txBody>
      </p:sp>
    </p:spTree>
    <p:extLst>
      <p:ext uri="{BB962C8B-B14F-4D97-AF65-F5344CB8AC3E}">
        <p14:creationId xmlns:p14="http://schemas.microsoft.com/office/powerpoint/2010/main" xmlns="" val="3024099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The Legal-Residuum Rule </a:t>
            </a:r>
            <a:br>
              <a:rPr lang="en-US" b="1" u="sng" dirty="0"/>
            </a:br>
            <a:r>
              <a:rPr lang="en-US" b="1" u="sng" dirty="0" smtClean="0"/>
              <a:t>(Wisconsin)</a:t>
            </a:r>
            <a:endParaRPr lang="en-US" dirty="0"/>
          </a:p>
        </p:txBody>
      </p:sp>
      <p:sp>
        <p:nvSpPr>
          <p:cNvPr id="3" name="Content Placeholder 2"/>
          <p:cNvSpPr>
            <a:spLocks noGrp="1"/>
          </p:cNvSpPr>
          <p:nvPr>
            <p:ph idx="1"/>
          </p:nvPr>
        </p:nvSpPr>
        <p:spPr/>
        <p:txBody>
          <a:bodyPr>
            <a:normAutofit/>
          </a:bodyPr>
          <a:lstStyle/>
          <a:p>
            <a:pPr marL="0" indent="0">
              <a:buNone/>
            </a:pPr>
            <a:r>
              <a:rPr lang="en-US" i="1" dirty="0" smtClean="0">
                <a:solidFill>
                  <a:schemeClr val="accent2">
                    <a:lumMod val="75000"/>
                  </a:schemeClr>
                </a:solidFill>
              </a:rPr>
              <a:t>Gehin v. Wis. Group Ins. Bd.</a:t>
            </a:r>
            <a:r>
              <a:rPr lang="en-US" dirty="0" smtClean="0">
                <a:solidFill>
                  <a:schemeClr val="accent2">
                    <a:lumMod val="75000"/>
                  </a:schemeClr>
                </a:solidFill>
              </a:rPr>
              <a:t>, </a:t>
            </a:r>
            <a:br>
              <a:rPr lang="en-US" dirty="0" smtClean="0">
                <a:solidFill>
                  <a:schemeClr val="accent2">
                    <a:lumMod val="75000"/>
                  </a:schemeClr>
                </a:solidFill>
              </a:rPr>
            </a:br>
            <a:r>
              <a:rPr lang="en-US" dirty="0" smtClean="0">
                <a:solidFill>
                  <a:schemeClr val="accent2">
                    <a:lumMod val="75000"/>
                  </a:schemeClr>
                </a:solidFill>
              </a:rPr>
              <a:t>2005 WI 16, 278 Wis. 2d 111, 692 N.W.2d 572.</a:t>
            </a:r>
          </a:p>
          <a:p>
            <a:r>
              <a:rPr lang="en-US" dirty="0" smtClean="0"/>
              <a:t>Legal-Residuum Rule applies even if the hearsay at issue would be admissible in court as an exception to the hearsay rule.  </a:t>
            </a:r>
            <a:r>
              <a:rPr lang="en-US" dirty="0" smtClean="0">
                <a:solidFill>
                  <a:schemeClr val="accent2">
                    <a:lumMod val="60000"/>
                    <a:lumOff val="40000"/>
                  </a:schemeClr>
                </a:solidFill>
              </a:rPr>
              <a:t>At ¶ 89.</a:t>
            </a:r>
          </a:p>
          <a:p>
            <a:r>
              <a:rPr lang="en-US" dirty="0" smtClean="0">
                <a:solidFill>
                  <a:schemeClr val="bg2"/>
                </a:solidFill>
              </a:rPr>
              <a:t>Arguably left open possibility of creating an exception to the legal-residuum rule in some (as-of-yet unknown) case with different facts.</a:t>
            </a:r>
            <a:endParaRPr lang="en-US" dirty="0" smtClean="0">
              <a:solidFill>
                <a:schemeClr val="accent2">
                  <a:lumMod val="75000"/>
                </a:schemeClr>
              </a:solidFill>
            </a:endParaRPr>
          </a:p>
        </p:txBody>
      </p:sp>
    </p:spTree>
    <p:extLst>
      <p:ext uri="{BB962C8B-B14F-4D97-AF65-F5344CB8AC3E}">
        <p14:creationId xmlns:p14="http://schemas.microsoft.com/office/powerpoint/2010/main" xmlns="" val="47829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The Legal-Residuum Rule </a:t>
            </a:r>
            <a:br>
              <a:rPr lang="en-US" b="1" u="sng" dirty="0"/>
            </a:br>
            <a:r>
              <a:rPr lang="en-US" b="1" u="sng" dirty="0" smtClean="0"/>
              <a:t>(Wisconsin)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i="1" dirty="0">
                <a:solidFill>
                  <a:schemeClr val="accent2">
                    <a:lumMod val="75000"/>
                  </a:schemeClr>
                </a:solidFill>
              </a:rPr>
              <a:t> </a:t>
            </a:r>
            <a:r>
              <a:rPr lang="en-US" sz="3300" i="1" dirty="0">
                <a:solidFill>
                  <a:schemeClr val="accent2">
                    <a:lumMod val="75000"/>
                  </a:schemeClr>
                </a:solidFill>
              </a:rPr>
              <a:t>Williams v. Housing </a:t>
            </a:r>
            <a:r>
              <a:rPr lang="en-US" sz="3300" i="1" dirty="0" smtClean="0">
                <a:solidFill>
                  <a:schemeClr val="accent2">
                    <a:lumMod val="75000"/>
                  </a:schemeClr>
                </a:solidFill>
              </a:rPr>
              <a:t>Auth. </a:t>
            </a:r>
            <a:r>
              <a:rPr lang="en-US" sz="3300" i="1" dirty="0">
                <a:solidFill>
                  <a:schemeClr val="accent2">
                    <a:lumMod val="75000"/>
                  </a:schemeClr>
                </a:solidFill>
              </a:rPr>
              <a:t>of City of Milwaukee, </a:t>
            </a:r>
            <a:r>
              <a:rPr lang="en-US" sz="3300" dirty="0">
                <a:solidFill>
                  <a:schemeClr val="accent2">
                    <a:lumMod val="75000"/>
                  </a:schemeClr>
                </a:solidFill>
              </a:rPr>
              <a:t>2010 WI App 14, </a:t>
            </a:r>
            <a:r>
              <a:rPr lang="en-US" sz="3300" dirty="0" smtClean="0">
                <a:solidFill>
                  <a:schemeClr val="accent2">
                    <a:lumMod val="75000"/>
                  </a:schemeClr>
                </a:solidFill>
              </a:rPr>
              <a:t>323 </a:t>
            </a:r>
            <a:r>
              <a:rPr lang="en-US" sz="3300" dirty="0">
                <a:solidFill>
                  <a:schemeClr val="accent2">
                    <a:lumMod val="75000"/>
                  </a:schemeClr>
                </a:solidFill>
              </a:rPr>
              <a:t>Wis. 2d 179, </a:t>
            </a:r>
            <a:r>
              <a:rPr lang="en-US" sz="3300" dirty="0" smtClean="0">
                <a:solidFill>
                  <a:schemeClr val="accent2">
                    <a:lumMod val="75000"/>
                  </a:schemeClr>
                </a:solidFill>
              </a:rPr>
              <a:t>779 </a:t>
            </a:r>
            <a:r>
              <a:rPr lang="en-US" sz="3300" dirty="0">
                <a:solidFill>
                  <a:schemeClr val="accent2">
                    <a:lumMod val="75000"/>
                  </a:schemeClr>
                </a:solidFill>
              </a:rPr>
              <a:t>N.W.2d </a:t>
            </a:r>
            <a:r>
              <a:rPr lang="en-US" sz="3300" dirty="0" smtClean="0">
                <a:solidFill>
                  <a:schemeClr val="accent2">
                    <a:lumMod val="75000"/>
                  </a:schemeClr>
                </a:solidFill>
              </a:rPr>
              <a:t>185.</a:t>
            </a:r>
          </a:p>
          <a:p>
            <a:r>
              <a:rPr lang="en-US" dirty="0" smtClean="0">
                <a:solidFill>
                  <a:schemeClr val="bg2"/>
                </a:solidFill>
              </a:rPr>
              <a:t>Addressed and rejected a more-limited reading of </a:t>
            </a:r>
            <a:r>
              <a:rPr lang="en-US" i="1" dirty="0" smtClean="0">
                <a:solidFill>
                  <a:schemeClr val="bg2"/>
                </a:solidFill>
              </a:rPr>
              <a:t>Gehin</a:t>
            </a:r>
            <a:r>
              <a:rPr lang="en-US" dirty="0" smtClean="0">
                <a:solidFill>
                  <a:schemeClr val="bg2"/>
                </a:solidFill>
              </a:rPr>
              <a:t>, which some attorneys/commentators had held.</a:t>
            </a:r>
          </a:p>
          <a:p>
            <a:pPr marL="0" indent="0">
              <a:buNone/>
            </a:pPr>
            <a:endParaRPr lang="en-US" sz="1600" dirty="0" smtClean="0">
              <a:solidFill>
                <a:schemeClr val="bg2"/>
              </a:solidFill>
            </a:endParaRPr>
          </a:p>
          <a:p>
            <a:r>
              <a:rPr lang="en-US" dirty="0" smtClean="0">
                <a:solidFill>
                  <a:schemeClr val="bg2"/>
                </a:solidFill>
              </a:rPr>
              <a:t>However, stated that the relaxed </a:t>
            </a:r>
            <a:r>
              <a:rPr lang="en-US" dirty="0">
                <a:solidFill>
                  <a:schemeClr val="bg2"/>
                </a:solidFill>
              </a:rPr>
              <a:t>evidentiary standard for </a:t>
            </a:r>
            <a:r>
              <a:rPr lang="en-US" dirty="0" smtClean="0">
                <a:solidFill>
                  <a:schemeClr val="bg2"/>
                </a:solidFill>
              </a:rPr>
              <a:t>agency </a:t>
            </a:r>
            <a:r>
              <a:rPr lang="en-US" dirty="0">
                <a:solidFill>
                  <a:schemeClr val="bg2"/>
                </a:solidFill>
              </a:rPr>
              <a:t>hearings is not meant to allow proceedings to degenerate to point where the agency relies only on unreliable </a:t>
            </a:r>
            <a:r>
              <a:rPr lang="en-US" dirty="0" smtClean="0">
                <a:solidFill>
                  <a:schemeClr val="bg2"/>
                </a:solidFill>
              </a:rPr>
              <a:t>evidence.</a:t>
            </a:r>
          </a:p>
          <a:p>
            <a:pPr marL="0" indent="0">
              <a:buNone/>
            </a:pPr>
            <a:endParaRPr lang="en-US" sz="1500" dirty="0" smtClean="0">
              <a:solidFill>
                <a:schemeClr val="bg2"/>
              </a:solidFill>
            </a:endParaRPr>
          </a:p>
          <a:p>
            <a:r>
              <a:rPr lang="en-US" dirty="0" smtClean="0">
                <a:solidFill>
                  <a:schemeClr val="bg2"/>
                </a:solidFill>
              </a:rPr>
              <a:t>Held </a:t>
            </a:r>
            <a:r>
              <a:rPr lang="en-US" dirty="0">
                <a:solidFill>
                  <a:schemeClr val="bg2"/>
                </a:solidFill>
              </a:rPr>
              <a:t>that the hearsay in question—multiple hearsay in a municipal citation—was insufficiently reliable to justify the </a:t>
            </a:r>
            <a:r>
              <a:rPr lang="en-US" dirty="0" smtClean="0">
                <a:solidFill>
                  <a:schemeClr val="bg2"/>
                </a:solidFill>
              </a:rPr>
              <a:t>agency’s </a:t>
            </a:r>
            <a:r>
              <a:rPr lang="en-US" dirty="0">
                <a:solidFill>
                  <a:schemeClr val="bg2"/>
                </a:solidFill>
              </a:rPr>
              <a:t>decision to deny rent </a:t>
            </a:r>
            <a:r>
              <a:rPr lang="en-US" dirty="0" smtClean="0">
                <a:solidFill>
                  <a:schemeClr val="bg2"/>
                </a:solidFill>
              </a:rPr>
              <a:t>assistance.</a:t>
            </a:r>
          </a:p>
        </p:txBody>
      </p:sp>
    </p:spTree>
    <p:extLst>
      <p:ext uri="{BB962C8B-B14F-4D97-AF65-F5344CB8AC3E}">
        <p14:creationId xmlns:p14="http://schemas.microsoft.com/office/powerpoint/2010/main" xmlns="" val="3210036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The Legal-Residuum Rule </a:t>
            </a:r>
            <a:br>
              <a:rPr lang="en-US" b="1" u="sng" dirty="0"/>
            </a:br>
            <a:r>
              <a:rPr lang="en-US" b="1" u="sng" dirty="0" smtClean="0"/>
              <a:t>(Wisconsin)</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i="1" dirty="0" smtClean="0">
                <a:solidFill>
                  <a:schemeClr val="accent2">
                    <a:lumMod val="75000"/>
                  </a:schemeClr>
                </a:solidFill>
              </a:rPr>
              <a:t>Questions, Inc . v. City of Milwaukee</a:t>
            </a:r>
            <a:r>
              <a:rPr lang="en-US" dirty="0" smtClean="0">
                <a:solidFill>
                  <a:schemeClr val="accent2">
                    <a:lumMod val="75000"/>
                  </a:schemeClr>
                </a:solidFill>
              </a:rPr>
              <a:t>, 2011 WI App 126, 336 Wis. 2d 654, 807 N.W.2d 131.</a:t>
            </a:r>
          </a:p>
          <a:p>
            <a:r>
              <a:rPr lang="en-US" dirty="0" smtClean="0"/>
              <a:t>Facts.</a:t>
            </a:r>
          </a:p>
          <a:p>
            <a:r>
              <a:rPr lang="en-US" dirty="0" smtClean="0"/>
              <a:t>Distinguished </a:t>
            </a:r>
            <a:r>
              <a:rPr lang="en-US" i="1" dirty="0" smtClean="0"/>
              <a:t>Gehin</a:t>
            </a:r>
            <a:r>
              <a:rPr lang="en-US" dirty="0" smtClean="0"/>
              <a:t> in a context where in-person testimony controverted the disputed hearsay evidence. </a:t>
            </a:r>
            <a:endParaRPr lang="en-US" dirty="0" smtClean="0">
              <a:solidFill>
                <a:schemeClr val="accent2">
                  <a:lumMod val="60000"/>
                  <a:lumOff val="40000"/>
                </a:schemeClr>
              </a:solidFill>
            </a:endParaRPr>
          </a:p>
          <a:p>
            <a:r>
              <a:rPr lang="en-US" dirty="0" smtClean="0">
                <a:solidFill>
                  <a:schemeClr val="bg2"/>
                </a:solidFill>
              </a:rPr>
              <a:t>Found corroboration by circumstantial evidence in the record sufficient to support agency’s decision and reliance on hearsay evidence.</a:t>
            </a:r>
          </a:p>
          <a:p>
            <a:r>
              <a:rPr lang="en-US" dirty="0" smtClean="0">
                <a:solidFill>
                  <a:schemeClr val="bg2"/>
                </a:solidFill>
              </a:rPr>
              <a:t>Lack of directly supportive corroborating evidence goes to the weight to be given the hearsay evidence.</a:t>
            </a:r>
            <a:endParaRPr lang="en-US" dirty="0" smtClean="0">
              <a:solidFill>
                <a:schemeClr val="accent2">
                  <a:lumMod val="75000"/>
                </a:schemeClr>
              </a:solidFill>
            </a:endParaRPr>
          </a:p>
        </p:txBody>
      </p:sp>
    </p:spTree>
    <p:extLst>
      <p:ext uri="{BB962C8B-B14F-4D97-AF65-F5344CB8AC3E}">
        <p14:creationId xmlns:p14="http://schemas.microsoft.com/office/powerpoint/2010/main" xmlns="" val="3333601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u="sng" dirty="0" smtClean="0"/>
              <a:t>Arbitration Proceedings</a:t>
            </a:r>
            <a:endParaRPr lang="en-US" sz="5400" b="1" u="sng" dirty="0"/>
          </a:p>
        </p:txBody>
      </p:sp>
      <p:sp>
        <p:nvSpPr>
          <p:cNvPr id="3" name="Subtitle 2"/>
          <p:cNvSpPr>
            <a:spLocks noGrp="1"/>
          </p:cNvSpPr>
          <p:nvPr>
            <p:ph type="subTitle" idx="1"/>
          </p:nvPr>
        </p:nvSpPr>
        <p:spPr/>
        <p:txBody>
          <a:bodyPr>
            <a:normAutofit/>
          </a:bodyPr>
          <a:lstStyle/>
          <a:p>
            <a:r>
              <a:rPr lang="en-US" sz="4000" dirty="0" smtClean="0">
                <a:solidFill>
                  <a:schemeClr val="accent4">
                    <a:lumMod val="75000"/>
                  </a:schemeClr>
                </a:solidFill>
              </a:rPr>
              <a:t>Yeah, It’s Kind of Like a Trial, But . . .</a:t>
            </a:r>
            <a:endParaRPr lang="en-US" sz="4000" dirty="0">
              <a:solidFill>
                <a:schemeClr val="accent4">
                  <a:lumMod val="75000"/>
                </a:schemeClr>
              </a:solidFill>
            </a:endParaRPr>
          </a:p>
        </p:txBody>
      </p:sp>
    </p:spTree>
    <p:extLst>
      <p:ext uri="{BB962C8B-B14F-4D97-AF65-F5344CB8AC3E}">
        <p14:creationId xmlns:p14="http://schemas.microsoft.com/office/powerpoint/2010/main" xmlns="" val="10396422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Arbitration</a:t>
            </a:r>
            <a:endParaRPr lang="en-US" b="1" u="sng" dirty="0"/>
          </a:p>
        </p:txBody>
      </p:sp>
      <p:sp>
        <p:nvSpPr>
          <p:cNvPr id="3" name="Content Placeholder 2"/>
          <p:cNvSpPr>
            <a:spLocks noGrp="1"/>
          </p:cNvSpPr>
          <p:nvPr>
            <p:ph idx="1"/>
          </p:nvPr>
        </p:nvSpPr>
        <p:spPr>
          <a:xfrm>
            <a:off x="457200" y="1600200"/>
            <a:ext cx="8286750" cy="4525963"/>
          </a:xfrm>
        </p:spPr>
        <p:txBody>
          <a:bodyPr>
            <a:normAutofit/>
          </a:bodyPr>
          <a:lstStyle/>
          <a:p>
            <a:r>
              <a:rPr lang="en-US" dirty="0" smtClean="0">
                <a:solidFill>
                  <a:schemeClr val="bg2"/>
                </a:solidFill>
              </a:rPr>
              <a:t>Similar considerations as those found in the context of administrative hearings.</a:t>
            </a:r>
          </a:p>
          <a:p>
            <a:r>
              <a:rPr lang="en-US" dirty="0" smtClean="0">
                <a:solidFill>
                  <a:schemeClr val="bg2"/>
                </a:solidFill>
              </a:rPr>
              <a:t>Still, often more akin to a trial setting and suggestive of the formality found in the rules of evidence.</a:t>
            </a:r>
          </a:p>
          <a:p>
            <a:r>
              <a:rPr lang="en-US" dirty="0" smtClean="0">
                <a:solidFill>
                  <a:schemeClr val="bg2"/>
                </a:solidFill>
              </a:rPr>
              <a:t>“Rules” determined by the parties and the arbitrator(s), as informed by the particular arbitration service used, if any.</a:t>
            </a:r>
          </a:p>
        </p:txBody>
      </p:sp>
    </p:spTree>
    <p:extLst>
      <p:ext uri="{BB962C8B-B14F-4D97-AF65-F5344CB8AC3E}">
        <p14:creationId xmlns:p14="http://schemas.microsoft.com/office/powerpoint/2010/main" xmlns="" val="4395268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Arbitration: Applicable Rules</a:t>
            </a:r>
            <a:endParaRPr lang="en-US" b="1" u="sng" dirty="0"/>
          </a:p>
        </p:txBody>
      </p:sp>
      <p:sp>
        <p:nvSpPr>
          <p:cNvPr id="3" name="Content Placeholder 2"/>
          <p:cNvSpPr>
            <a:spLocks noGrp="1"/>
          </p:cNvSpPr>
          <p:nvPr>
            <p:ph idx="1"/>
          </p:nvPr>
        </p:nvSpPr>
        <p:spPr>
          <a:xfrm>
            <a:off x="457200" y="1600200"/>
            <a:ext cx="8286750" cy="4525963"/>
          </a:xfrm>
        </p:spPr>
        <p:txBody>
          <a:bodyPr>
            <a:normAutofit fontScale="92500" lnSpcReduction="20000"/>
          </a:bodyPr>
          <a:lstStyle/>
          <a:p>
            <a:pPr marL="0" indent="0">
              <a:buNone/>
            </a:pPr>
            <a:r>
              <a:rPr lang="en-US" dirty="0" smtClean="0">
                <a:solidFill>
                  <a:schemeClr val="accent2">
                    <a:lumMod val="75000"/>
                  </a:schemeClr>
                </a:solidFill>
              </a:rPr>
              <a:t>ABA Commercial Arbitration Rule 31(a):</a:t>
            </a:r>
          </a:p>
          <a:p>
            <a:pPr marL="0" indent="0">
              <a:buNone/>
            </a:pPr>
            <a:endParaRPr lang="en-US" sz="1700" dirty="0" smtClean="0">
              <a:solidFill>
                <a:schemeClr val="accent2">
                  <a:lumMod val="75000"/>
                </a:schemeClr>
              </a:solidFill>
            </a:endParaRPr>
          </a:p>
          <a:p>
            <a:pPr marL="0" indent="0">
              <a:buNone/>
            </a:pPr>
            <a:r>
              <a:rPr lang="en-US" dirty="0">
                <a:solidFill>
                  <a:schemeClr val="bg2"/>
                </a:solidFill>
              </a:rPr>
              <a:t>(a) The parties may offer such evidence as is relevant and material to the dispute and shall produce such evidence as the arbitrator may deem necessary to an understanding and determination of the dispute. </a:t>
            </a:r>
            <a:r>
              <a:rPr lang="en-US" dirty="0" smtClean="0">
                <a:solidFill>
                  <a:schemeClr val="bg2"/>
                </a:solidFill>
              </a:rPr>
              <a:t> </a:t>
            </a:r>
            <a:r>
              <a:rPr lang="en-US" b="1" i="1" dirty="0" smtClean="0">
                <a:solidFill>
                  <a:schemeClr val="bg2"/>
                </a:solidFill>
              </a:rPr>
              <a:t>Conformity </a:t>
            </a:r>
            <a:r>
              <a:rPr lang="en-US" b="1" i="1" dirty="0">
                <a:solidFill>
                  <a:schemeClr val="bg2"/>
                </a:solidFill>
              </a:rPr>
              <a:t>to legal rules of evidence shall not be necessary</a:t>
            </a:r>
            <a:r>
              <a:rPr lang="en-US" b="1" dirty="0">
                <a:solidFill>
                  <a:schemeClr val="bg2"/>
                </a:solidFill>
              </a:rPr>
              <a:t>. </a:t>
            </a:r>
            <a:r>
              <a:rPr lang="en-US" b="1" dirty="0" smtClean="0">
                <a:solidFill>
                  <a:schemeClr val="bg2"/>
                </a:solidFill>
              </a:rPr>
              <a:t> </a:t>
            </a:r>
            <a:r>
              <a:rPr lang="en-US" dirty="0" smtClean="0">
                <a:solidFill>
                  <a:schemeClr val="bg2"/>
                </a:solidFill>
              </a:rPr>
              <a:t>All </a:t>
            </a:r>
            <a:r>
              <a:rPr lang="en-US" dirty="0">
                <a:solidFill>
                  <a:schemeClr val="bg2"/>
                </a:solidFill>
              </a:rPr>
              <a:t>evidence shall be taken in the presence of all of the arbitrators and all of the parties, except where any of the parties is absent, in default or has waived the right to be present. </a:t>
            </a:r>
          </a:p>
          <a:p>
            <a:pPr marL="0" indent="0">
              <a:buNone/>
            </a:pPr>
            <a:endParaRPr lang="en-US" dirty="0" smtClean="0">
              <a:solidFill>
                <a:schemeClr val="accent2">
                  <a:lumMod val="75000"/>
                </a:schemeClr>
              </a:solidFill>
            </a:endParaRPr>
          </a:p>
        </p:txBody>
      </p:sp>
    </p:spTree>
    <p:extLst>
      <p:ext uri="{BB962C8B-B14F-4D97-AF65-F5344CB8AC3E}">
        <p14:creationId xmlns:p14="http://schemas.microsoft.com/office/powerpoint/2010/main" xmlns="" val="27690511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Arbitration: Applicable Rules</a:t>
            </a:r>
            <a:endParaRPr lang="en-US" b="1" u="sng" dirty="0"/>
          </a:p>
        </p:txBody>
      </p:sp>
      <p:sp>
        <p:nvSpPr>
          <p:cNvPr id="3" name="Content Placeholder 2"/>
          <p:cNvSpPr>
            <a:spLocks noGrp="1"/>
          </p:cNvSpPr>
          <p:nvPr>
            <p:ph idx="1"/>
          </p:nvPr>
        </p:nvSpPr>
        <p:spPr>
          <a:xfrm>
            <a:off x="457200" y="1390650"/>
            <a:ext cx="8229600" cy="4735513"/>
          </a:xfrm>
        </p:spPr>
        <p:txBody>
          <a:bodyPr>
            <a:noAutofit/>
          </a:bodyPr>
          <a:lstStyle/>
          <a:p>
            <a:pPr marL="0" indent="0">
              <a:buNone/>
            </a:pPr>
            <a:r>
              <a:rPr lang="en-US" sz="2400" dirty="0"/>
              <a:t>ABA, </a:t>
            </a:r>
            <a:r>
              <a:rPr lang="en-US" sz="2400" dirty="0" smtClean="0"/>
              <a:t>Commercial Arbitration Rule 31(b)-(c):</a:t>
            </a:r>
          </a:p>
          <a:p>
            <a:pPr marL="0" indent="0">
              <a:buNone/>
            </a:pPr>
            <a:endParaRPr lang="en-US" sz="1400" dirty="0" smtClean="0"/>
          </a:p>
          <a:p>
            <a:pPr marL="0" indent="0">
              <a:buNone/>
            </a:pPr>
            <a:r>
              <a:rPr lang="en-US" sz="2400" dirty="0" smtClean="0"/>
              <a:t>(</a:t>
            </a:r>
            <a:r>
              <a:rPr lang="en-US" sz="2400" dirty="0"/>
              <a:t>b) The arbitrator shall determine the </a:t>
            </a:r>
            <a:r>
              <a:rPr lang="en-US" sz="2400" b="1" i="1" dirty="0"/>
              <a:t>admissibility</a:t>
            </a:r>
            <a:r>
              <a:rPr lang="en-US" sz="2400" dirty="0"/>
              <a:t>, relevance, and materiality of the evidence offered and may exclude evidence deemed by the arbitrator to be cumulative or irrelevant</a:t>
            </a:r>
            <a:r>
              <a:rPr lang="en-US" sz="2400" dirty="0" smtClean="0"/>
              <a:t>.</a:t>
            </a:r>
          </a:p>
          <a:p>
            <a:pPr marL="0" indent="0">
              <a:buNone/>
            </a:pPr>
            <a:r>
              <a:rPr lang="en-US" sz="1400" dirty="0" smtClean="0"/>
              <a:t> </a:t>
            </a:r>
            <a:endParaRPr lang="en-US" sz="1400" dirty="0"/>
          </a:p>
          <a:p>
            <a:pPr marL="0" indent="0">
              <a:buNone/>
            </a:pPr>
            <a:r>
              <a:rPr lang="en-US" sz="2400" dirty="0"/>
              <a:t>(c) The arbitrator shall take into account applicable principles of legal privilege, such as those involving the confidentiality of communications between a lawyer and client</a:t>
            </a:r>
            <a:r>
              <a:rPr lang="en-US" sz="2400" dirty="0" smtClean="0"/>
              <a:t>.</a:t>
            </a:r>
          </a:p>
          <a:p>
            <a:pPr marL="0" indent="0">
              <a:buNone/>
            </a:pPr>
            <a:endParaRPr lang="en-US" sz="1400" dirty="0"/>
          </a:p>
          <a:p>
            <a:pPr marL="0" indent="0">
              <a:buNone/>
            </a:pPr>
            <a:r>
              <a:rPr lang="en-US" sz="2400" i="1" dirty="0" smtClean="0"/>
              <a:t>See </a:t>
            </a:r>
            <a:r>
              <a:rPr lang="en-US" sz="2400" i="1" dirty="0"/>
              <a:t>also </a:t>
            </a:r>
            <a:r>
              <a:rPr lang="en-US" sz="2400" dirty="0"/>
              <a:t>R-30. Conduct of Proceedings; R-32. Evidence by Affidavit &amp;</a:t>
            </a:r>
            <a:r>
              <a:rPr lang="en-US" sz="2400" dirty="0" smtClean="0"/>
              <a:t> </a:t>
            </a:r>
            <a:r>
              <a:rPr lang="en-US" sz="2400" dirty="0"/>
              <a:t>Post-hearing Filing of Documents or Other </a:t>
            </a:r>
            <a:r>
              <a:rPr lang="en-US" sz="2400" dirty="0" smtClean="0"/>
              <a:t>Evidence. </a:t>
            </a:r>
            <a:endParaRPr lang="en-US" sz="2400" dirty="0"/>
          </a:p>
        </p:txBody>
      </p:sp>
    </p:spTree>
    <p:extLst>
      <p:ext uri="{BB962C8B-B14F-4D97-AF65-F5344CB8AC3E}">
        <p14:creationId xmlns:p14="http://schemas.microsoft.com/office/powerpoint/2010/main" xmlns="" val="4377874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Arbitration: Applicable Rules</a:t>
            </a:r>
            <a:endParaRPr lang="en-US" b="1" u="sng" dirty="0"/>
          </a:p>
        </p:txBody>
      </p:sp>
      <p:sp>
        <p:nvSpPr>
          <p:cNvPr id="3" name="Content Placeholder 2"/>
          <p:cNvSpPr>
            <a:spLocks noGrp="1"/>
          </p:cNvSpPr>
          <p:nvPr>
            <p:ph idx="1"/>
          </p:nvPr>
        </p:nvSpPr>
        <p:spPr>
          <a:xfrm>
            <a:off x="457200" y="1371600"/>
            <a:ext cx="8229600" cy="4754563"/>
          </a:xfrm>
        </p:spPr>
        <p:txBody>
          <a:bodyPr>
            <a:normAutofit fontScale="92500"/>
          </a:bodyPr>
          <a:lstStyle/>
          <a:p>
            <a:pPr marL="0" indent="0">
              <a:buNone/>
            </a:pPr>
            <a:r>
              <a:rPr lang="en-US" sz="4000" dirty="0" smtClean="0">
                <a:solidFill>
                  <a:schemeClr val="accent2">
                    <a:lumMod val="75000"/>
                  </a:schemeClr>
                </a:solidFill>
              </a:rPr>
              <a:t>JAMS </a:t>
            </a:r>
            <a:r>
              <a:rPr lang="en-US" sz="4000" dirty="0">
                <a:solidFill>
                  <a:schemeClr val="accent2">
                    <a:lumMod val="75000"/>
                  </a:schemeClr>
                </a:solidFill>
              </a:rPr>
              <a:t>Rule 22(d</a:t>
            </a:r>
            <a:r>
              <a:rPr lang="en-US" sz="4000" dirty="0" smtClean="0">
                <a:solidFill>
                  <a:schemeClr val="accent2">
                    <a:lumMod val="75000"/>
                  </a:schemeClr>
                </a:solidFill>
              </a:rPr>
              <a:t>):</a:t>
            </a:r>
          </a:p>
          <a:p>
            <a:pPr marL="0" indent="0">
              <a:buNone/>
            </a:pPr>
            <a:endParaRPr lang="en-US" sz="2100" dirty="0" smtClean="0"/>
          </a:p>
          <a:p>
            <a:pPr marL="0" indent="0">
              <a:buNone/>
            </a:pPr>
            <a:r>
              <a:rPr lang="en-US" sz="3700" b="1" i="1" dirty="0"/>
              <a:t>Strict conformity to the rules of evidence is not required</a:t>
            </a:r>
            <a:r>
              <a:rPr lang="en-US" sz="3700" dirty="0"/>
              <a:t>, except that the Arbitrator shall apply applicable law relating to privileges and work product.  The Arbitrator shall consider evidence that he or she finds relevant and material to the dispute, giving the evidence such weight as is appropriate.  </a:t>
            </a:r>
          </a:p>
        </p:txBody>
      </p:sp>
    </p:spTree>
    <p:extLst>
      <p:ext uri="{BB962C8B-B14F-4D97-AF65-F5344CB8AC3E}">
        <p14:creationId xmlns:p14="http://schemas.microsoft.com/office/powerpoint/2010/main" xmlns="" val="2729902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4" y="418571"/>
            <a:ext cx="8534400" cy="1143000"/>
          </a:xfrm>
        </p:spPr>
        <p:txBody>
          <a:bodyPr>
            <a:noAutofit/>
          </a:bodyPr>
          <a:lstStyle/>
          <a:p>
            <a:r>
              <a:rPr lang="en-US" sz="5400" b="1" u="sng" dirty="0" smtClean="0"/>
              <a:t>Rules or the Wild West?</a:t>
            </a:r>
            <a:endParaRPr lang="en-US" sz="5400" b="1" u="sng" dirty="0"/>
          </a:p>
        </p:txBody>
      </p:sp>
      <p:sp>
        <p:nvSpPr>
          <p:cNvPr id="3" name="Content Placeholder 2"/>
          <p:cNvSpPr>
            <a:spLocks noGrp="1"/>
          </p:cNvSpPr>
          <p:nvPr>
            <p:ph idx="1"/>
          </p:nvPr>
        </p:nvSpPr>
        <p:spPr>
          <a:xfrm>
            <a:off x="270933" y="1695450"/>
            <a:ext cx="8661399" cy="4430713"/>
          </a:xfrm>
        </p:spPr>
        <p:txBody>
          <a:bodyPr>
            <a:noAutofit/>
          </a:bodyPr>
          <a:lstStyle/>
          <a:p>
            <a:r>
              <a:rPr lang="en-US" sz="3600" dirty="0">
                <a:solidFill>
                  <a:schemeClr val="accent2">
                    <a:lumMod val="75000"/>
                  </a:schemeClr>
                </a:solidFill>
              </a:rPr>
              <a:t>“The rules are, there </a:t>
            </a:r>
            <a:r>
              <a:rPr lang="en-US" sz="3600" dirty="0" smtClean="0">
                <a:solidFill>
                  <a:schemeClr val="accent2">
                    <a:lumMod val="75000"/>
                  </a:schemeClr>
                </a:solidFill>
              </a:rPr>
              <a:t>ain’t </a:t>
            </a:r>
            <a:r>
              <a:rPr lang="en-US" sz="3600" dirty="0">
                <a:solidFill>
                  <a:schemeClr val="accent2">
                    <a:lumMod val="75000"/>
                  </a:schemeClr>
                </a:solidFill>
              </a:rPr>
              <a:t>no rules.” </a:t>
            </a:r>
            <a:r>
              <a:rPr lang="en-US" sz="3600" dirty="0" smtClean="0"/>
              <a:t/>
            </a:r>
            <a:br>
              <a:rPr lang="en-US" sz="3600" dirty="0" smtClean="0"/>
            </a:br>
            <a:r>
              <a:rPr lang="en-US" sz="3600" dirty="0" smtClean="0"/>
              <a:t>	Leo, </a:t>
            </a:r>
            <a:r>
              <a:rPr lang="en-US" sz="3600" i="1" dirty="0" smtClean="0"/>
              <a:t>Grease</a:t>
            </a:r>
            <a:r>
              <a:rPr lang="en-US" sz="3600" dirty="0" smtClean="0"/>
              <a:t> </a:t>
            </a:r>
            <a:r>
              <a:rPr lang="en-US" sz="3600" dirty="0"/>
              <a:t>(1978</a:t>
            </a:r>
            <a:r>
              <a:rPr lang="en-US" sz="3600" dirty="0" smtClean="0"/>
              <a:t>)</a:t>
            </a:r>
          </a:p>
          <a:p>
            <a:pPr marL="0" indent="0">
              <a:buNone/>
            </a:pPr>
            <a:endParaRPr lang="en-US" sz="1800" dirty="0" smtClean="0"/>
          </a:p>
          <a:p>
            <a:r>
              <a:rPr lang="en-US" sz="3600" dirty="0" smtClean="0"/>
              <a:t>For the most part, the notion is that the formal rules of evidence do not, and </a:t>
            </a:r>
            <a:r>
              <a:rPr lang="en-US" sz="3600" b="1" i="1" dirty="0" smtClean="0"/>
              <a:t>should</a:t>
            </a:r>
            <a:r>
              <a:rPr lang="en-US" sz="3600" dirty="0" smtClean="0"/>
              <a:t> not, apply to non-trial forums.</a:t>
            </a:r>
          </a:p>
          <a:p>
            <a:r>
              <a:rPr lang="en-US" sz="3600" dirty="0" smtClean="0"/>
              <a:t>Is this a blessing or a curse … or a little bit of both?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Arbitration: Applicable Rules</a:t>
            </a:r>
            <a:endParaRPr lang="en-US" b="1" u="sng"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marL="0" indent="0">
              <a:buNone/>
            </a:pPr>
            <a:r>
              <a:rPr lang="en-US" sz="4000" dirty="0" smtClean="0">
                <a:solidFill>
                  <a:schemeClr val="accent2">
                    <a:lumMod val="75000"/>
                  </a:schemeClr>
                </a:solidFill>
              </a:rPr>
              <a:t>JAMS </a:t>
            </a:r>
            <a:r>
              <a:rPr lang="en-US" sz="4000" dirty="0">
                <a:solidFill>
                  <a:schemeClr val="accent2">
                    <a:lumMod val="75000"/>
                  </a:schemeClr>
                </a:solidFill>
              </a:rPr>
              <a:t>Rule 22(d</a:t>
            </a:r>
            <a:r>
              <a:rPr lang="en-US" sz="4000" dirty="0" smtClean="0">
                <a:solidFill>
                  <a:schemeClr val="accent2">
                    <a:lumMod val="75000"/>
                  </a:schemeClr>
                </a:solidFill>
              </a:rPr>
              <a:t>) (cont.):</a:t>
            </a:r>
          </a:p>
          <a:p>
            <a:pPr marL="0" indent="0">
              <a:buNone/>
            </a:pPr>
            <a:endParaRPr lang="en-US" sz="2100" dirty="0" smtClean="0"/>
          </a:p>
          <a:p>
            <a:pPr marL="0" indent="0">
              <a:buNone/>
            </a:pPr>
            <a:r>
              <a:rPr lang="en-US" sz="3700" i="1" dirty="0" smtClean="0"/>
              <a:t>The </a:t>
            </a:r>
            <a:r>
              <a:rPr lang="en-US" sz="3700" i="1" dirty="0"/>
              <a:t>Arbitrator </a:t>
            </a:r>
            <a:r>
              <a:rPr lang="en-US" sz="3700" b="1" i="1" dirty="0"/>
              <a:t>may be guided </a:t>
            </a:r>
            <a:r>
              <a:rPr lang="en-US" sz="3700" i="1" dirty="0"/>
              <a:t>in that determination </a:t>
            </a:r>
            <a:r>
              <a:rPr lang="en-US" sz="3700" i="1" dirty="0" smtClean="0"/>
              <a:t>[of weighing evidence] by </a:t>
            </a:r>
            <a:r>
              <a:rPr lang="en-US" sz="3700" i="1" dirty="0"/>
              <a:t>principles contained in the Federal Rules of Evidence or any other applicable rules of evidence</a:t>
            </a:r>
            <a:r>
              <a:rPr lang="en-US" sz="3700" dirty="0"/>
              <a:t>.   The Arbitrator may limit testimony to exclude evidence that would be immaterial or unduly repetitive, provided that all Parties are afforded the opportunity to present material and relevant evidence.</a:t>
            </a:r>
          </a:p>
        </p:txBody>
      </p:sp>
    </p:spTree>
    <p:extLst>
      <p:ext uri="{BB962C8B-B14F-4D97-AF65-F5344CB8AC3E}">
        <p14:creationId xmlns:p14="http://schemas.microsoft.com/office/powerpoint/2010/main" xmlns="" val="16745447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u="sng" dirty="0" smtClean="0"/>
              <a:t>Best Practices</a:t>
            </a:r>
            <a:endParaRPr lang="en-US" sz="5400" b="1" u="sng" dirty="0"/>
          </a:p>
        </p:txBody>
      </p:sp>
      <p:sp>
        <p:nvSpPr>
          <p:cNvPr id="3" name="Subtitle 2"/>
          <p:cNvSpPr>
            <a:spLocks noGrp="1"/>
          </p:cNvSpPr>
          <p:nvPr>
            <p:ph type="subTitle" idx="1"/>
          </p:nvPr>
        </p:nvSpPr>
        <p:spPr>
          <a:xfrm>
            <a:off x="1019175" y="3886200"/>
            <a:ext cx="7096125" cy="1752600"/>
          </a:xfrm>
        </p:spPr>
        <p:txBody>
          <a:bodyPr/>
          <a:lstStyle/>
          <a:p>
            <a:r>
              <a:rPr lang="en-US" dirty="0">
                <a:solidFill>
                  <a:schemeClr val="accent4">
                    <a:lumMod val="75000"/>
                  </a:schemeClr>
                </a:solidFill>
              </a:rPr>
              <a:t>Discretion, Diligence &amp; (avoid) Distraction</a:t>
            </a:r>
          </a:p>
        </p:txBody>
      </p:sp>
    </p:spTree>
    <p:extLst>
      <p:ext uri="{BB962C8B-B14F-4D97-AF65-F5344CB8AC3E}">
        <p14:creationId xmlns:p14="http://schemas.microsoft.com/office/powerpoint/2010/main" xmlns="" val="22615724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Consistent Themes</a:t>
            </a:r>
            <a:endParaRPr lang="en-US" b="1" u="sng"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solidFill>
                  <a:schemeClr val="accent2">
                    <a:lumMod val="75000"/>
                  </a:schemeClr>
                </a:solidFill>
              </a:rPr>
              <a:t>Agencies and arbitrators (generally) will:</a:t>
            </a:r>
          </a:p>
          <a:p>
            <a:r>
              <a:rPr lang="en-US" dirty="0"/>
              <a:t>A</a:t>
            </a:r>
            <a:r>
              <a:rPr lang="en-US" dirty="0" smtClean="0"/>
              <a:t>dmit </a:t>
            </a:r>
            <a:r>
              <a:rPr lang="en-US" dirty="0"/>
              <a:t>all testimony having reasonable probative </a:t>
            </a:r>
            <a:r>
              <a:rPr lang="en-US" dirty="0" smtClean="0"/>
              <a:t>value.</a:t>
            </a:r>
          </a:p>
          <a:p>
            <a:r>
              <a:rPr lang="en-US" dirty="0" smtClean="0"/>
              <a:t>Exclude </a:t>
            </a:r>
            <a:r>
              <a:rPr lang="en-US" dirty="0"/>
              <a:t>immaterial, irrelevant or unduly </a:t>
            </a:r>
            <a:r>
              <a:rPr lang="en-US" dirty="0" smtClean="0"/>
              <a:t>repetitious or cumulative testimony.</a:t>
            </a:r>
          </a:p>
          <a:p>
            <a:r>
              <a:rPr lang="en-US" dirty="0" smtClean="0"/>
              <a:t>Exclude evidence protected by privilege.</a:t>
            </a:r>
          </a:p>
          <a:p>
            <a:r>
              <a:rPr lang="en-US" dirty="0" smtClean="0"/>
              <a:t>Look to basic </a:t>
            </a:r>
            <a:r>
              <a:rPr lang="en-US" dirty="0"/>
              <a:t>principles of relevancy, materiality and probative force </a:t>
            </a:r>
            <a:r>
              <a:rPr lang="en-US" dirty="0" smtClean="0"/>
              <a:t>when deciding </a:t>
            </a:r>
            <a:r>
              <a:rPr lang="en-US" dirty="0"/>
              <a:t>questions of fact</a:t>
            </a:r>
            <a:r>
              <a:rPr lang="en-US" dirty="0" smtClean="0"/>
              <a:t>.</a:t>
            </a:r>
            <a:endParaRPr lang="en-US" dirty="0"/>
          </a:p>
          <a:p>
            <a:endParaRPr lang="en-US" dirty="0"/>
          </a:p>
        </p:txBody>
      </p:sp>
    </p:spTree>
    <p:extLst>
      <p:ext uri="{BB962C8B-B14F-4D97-AF65-F5344CB8AC3E}">
        <p14:creationId xmlns:p14="http://schemas.microsoft.com/office/powerpoint/2010/main" xmlns="" val="25630995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Consistent Themes</a:t>
            </a:r>
            <a:endParaRPr lang="en-US" b="1" u="sng" dirty="0"/>
          </a:p>
        </p:txBody>
      </p:sp>
      <p:sp>
        <p:nvSpPr>
          <p:cNvPr id="3" name="Content Placeholder 2"/>
          <p:cNvSpPr>
            <a:spLocks noGrp="1"/>
          </p:cNvSpPr>
          <p:nvPr>
            <p:ph idx="1"/>
          </p:nvPr>
        </p:nvSpPr>
        <p:spPr/>
        <p:txBody>
          <a:bodyPr>
            <a:normAutofit/>
          </a:bodyPr>
          <a:lstStyle/>
          <a:p>
            <a:pPr marL="0" indent="0">
              <a:buNone/>
            </a:pPr>
            <a:r>
              <a:rPr lang="en-US" b="1" dirty="0" smtClean="0">
                <a:solidFill>
                  <a:schemeClr val="accent2">
                    <a:lumMod val="75000"/>
                  </a:schemeClr>
                </a:solidFill>
              </a:rPr>
              <a:t>Agencies and arbitrators (generally) will:</a:t>
            </a:r>
          </a:p>
          <a:p>
            <a:r>
              <a:rPr lang="en-US" dirty="0" smtClean="0"/>
              <a:t>Give each side a reasonable and adequate opportunity to rebut/cross-examine opponent’s testimony and other evidence.</a:t>
            </a:r>
          </a:p>
          <a:p>
            <a:r>
              <a:rPr lang="en-US" dirty="0" smtClean="0"/>
              <a:t>Look for substantial evidence to support their decision.</a:t>
            </a:r>
          </a:p>
          <a:p>
            <a:r>
              <a:rPr lang="en-US" dirty="0" smtClean="0"/>
              <a:t>Generally, look to admit all evidence that helps one understand the truth.</a:t>
            </a:r>
          </a:p>
          <a:p>
            <a:endParaRPr lang="en-US" dirty="0"/>
          </a:p>
        </p:txBody>
      </p:sp>
    </p:spTree>
    <p:extLst>
      <p:ext uri="{BB962C8B-B14F-4D97-AF65-F5344CB8AC3E}">
        <p14:creationId xmlns:p14="http://schemas.microsoft.com/office/powerpoint/2010/main" xmlns="" val="79225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Consistent Themes</a:t>
            </a:r>
            <a:endParaRPr lang="en-US" b="1" u="sng" dirty="0"/>
          </a:p>
        </p:txBody>
      </p:sp>
      <p:sp>
        <p:nvSpPr>
          <p:cNvPr id="3" name="Content Placeholder 2"/>
          <p:cNvSpPr>
            <a:spLocks noGrp="1"/>
          </p:cNvSpPr>
          <p:nvPr>
            <p:ph idx="1"/>
          </p:nvPr>
        </p:nvSpPr>
        <p:spPr/>
        <p:txBody>
          <a:bodyPr/>
          <a:lstStyle/>
          <a:p>
            <a:pPr marL="0" indent="0">
              <a:buNone/>
            </a:pPr>
            <a:r>
              <a:rPr lang="en-US" dirty="0" smtClean="0">
                <a:solidFill>
                  <a:schemeClr val="accent2">
                    <a:lumMod val="75000"/>
                  </a:schemeClr>
                </a:solidFill>
              </a:rPr>
              <a:t>Hearsay:</a:t>
            </a:r>
          </a:p>
          <a:p>
            <a:r>
              <a:rPr lang="en-US" dirty="0" smtClean="0"/>
              <a:t>The </a:t>
            </a:r>
            <a:r>
              <a:rPr lang="en-US" dirty="0"/>
              <a:t>weight to be given to any piece of hearsay evidence is a function of its truthfulness, reasonableness, and </a:t>
            </a:r>
            <a:r>
              <a:rPr lang="en-US" dirty="0" smtClean="0"/>
              <a:t>credibility.</a:t>
            </a:r>
          </a:p>
          <a:p>
            <a:pPr marL="0" indent="0">
              <a:buNone/>
            </a:pPr>
            <a:r>
              <a:rPr lang="en-US" sz="2800" i="1" dirty="0" smtClean="0"/>
              <a:t>See</a:t>
            </a:r>
            <a:r>
              <a:rPr lang="en-US" sz="2800" i="1" dirty="0"/>
              <a:t>, e.g., Robinson v. </a:t>
            </a:r>
            <a:r>
              <a:rPr lang="en-US" sz="2800" i="1" dirty="0" smtClean="0"/>
              <a:t>Dist. </a:t>
            </a:r>
            <a:r>
              <a:rPr lang="en-US" sz="2800" i="1" dirty="0"/>
              <a:t>of Columbia Housing </a:t>
            </a:r>
            <a:r>
              <a:rPr lang="en-US" sz="2800" i="1" dirty="0" smtClean="0"/>
              <a:t>Auth.</a:t>
            </a:r>
            <a:r>
              <a:rPr lang="en-US" sz="2800" dirty="0" smtClean="0"/>
              <a:t>, 660 </a:t>
            </a:r>
            <a:r>
              <a:rPr lang="en-US" sz="2800" dirty="0"/>
              <a:t>F. Supp. 2d </a:t>
            </a:r>
            <a:r>
              <a:rPr lang="en-US" sz="2800" dirty="0" smtClean="0"/>
              <a:t>6, 12 (D.D.C</a:t>
            </a:r>
            <a:r>
              <a:rPr lang="en-US" sz="2800" dirty="0"/>
              <a:t>. </a:t>
            </a:r>
            <a:r>
              <a:rPr lang="en-US" sz="2800" dirty="0" smtClean="0"/>
              <a:t>2009) (citations omitted).</a:t>
            </a:r>
          </a:p>
          <a:p>
            <a:endParaRPr lang="en-US" dirty="0"/>
          </a:p>
        </p:txBody>
      </p:sp>
    </p:spTree>
    <p:extLst>
      <p:ext uri="{BB962C8B-B14F-4D97-AF65-F5344CB8AC3E}">
        <p14:creationId xmlns:p14="http://schemas.microsoft.com/office/powerpoint/2010/main" xmlns="" val="42591534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Consistent Themes</a:t>
            </a:r>
            <a:endParaRPr lang="en-US" b="1" u="sng" dirty="0"/>
          </a:p>
        </p:txBody>
      </p:sp>
      <p:sp>
        <p:nvSpPr>
          <p:cNvPr id="3" name="Content Placeholder 2"/>
          <p:cNvSpPr>
            <a:spLocks noGrp="1"/>
          </p:cNvSpPr>
          <p:nvPr>
            <p:ph idx="1"/>
          </p:nvPr>
        </p:nvSpPr>
        <p:spPr>
          <a:xfrm>
            <a:off x="457200" y="1495426"/>
            <a:ext cx="8229600" cy="4630738"/>
          </a:xfrm>
        </p:spPr>
        <p:txBody>
          <a:bodyPr>
            <a:normAutofit fontScale="85000" lnSpcReduction="20000"/>
          </a:bodyPr>
          <a:lstStyle/>
          <a:p>
            <a:pPr marL="0" indent="0">
              <a:buNone/>
            </a:pPr>
            <a:r>
              <a:rPr lang="en-US" dirty="0" smtClean="0">
                <a:solidFill>
                  <a:schemeClr val="accent2">
                    <a:lumMod val="75000"/>
                  </a:schemeClr>
                </a:solidFill>
              </a:rPr>
              <a:t>Among </a:t>
            </a:r>
            <a:r>
              <a:rPr lang="en-US" dirty="0">
                <a:solidFill>
                  <a:schemeClr val="accent2">
                    <a:lumMod val="75000"/>
                  </a:schemeClr>
                </a:solidFill>
              </a:rPr>
              <a:t>the factors to consider in evaluating the reliability of hearsay evidence </a:t>
            </a:r>
            <a:r>
              <a:rPr lang="en-US" dirty="0" smtClean="0">
                <a:solidFill>
                  <a:schemeClr val="accent2">
                    <a:lumMod val="75000"/>
                  </a:schemeClr>
                </a:solidFill>
              </a:rPr>
              <a:t>are whether: </a:t>
            </a:r>
          </a:p>
          <a:p>
            <a:pPr marL="0" indent="0">
              <a:buNone/>
            </a:pPr>
            <a:endParaRPr lang="en-US" sz="1600" dirty="0" smtClean="0">
              <a:solidFill>
                <a:schemeClr val="accent2">
                  <a:lumMod val="75000"/>
                </a:schemeClr>
              </a:solidFill>
            </a:endParaRPr>
          </a:p>
          <a:p>
            <a:r>
              <a:rPr lang="en-US" dirty="0" smtClean="0"/>
              <a:t>the </a:t>
            </a:r>
            <a:r>
              <a:rPr lang="en-US" dirty="0"/>
              <a:t>declarant is </a:t>
            </a:r>
            <a:r>
              <a:rPr lang="en-US" dirty="0" smtClean="0"/>
              <a:t>biased; </a:t>
            </a:r>
          </a:p>
          <a:p>
            <a:r>
              <a:rPr lang="en-US" dirty="0" smtClean="0"/>
              <a:t>the </a:t>
            </a:r>
            <a:r>
              <a:rPr lang="en-US" dirty="0"/>
              <a:t>testimony is </a:t>
            </a:r>
            <a:r>
              <a:rPr lang="en-US" dirty="0" smtClean="0"/>
              <a:t>corroborated;</a:t>
            </a:r>
          </a:p>
          <a:p>
            <a:r>
              <a:rPr lang="en-US" dirty="0" smtClean="0"/>
              <a:t>the </a:t>
            </a:r>
            <a:r>
              <a:rPr lang="en-US" dirty="0"/>
              <a:t>hearsay statement is contradicted by direct </a:t>
            </a:r>
            <a:r>
              <a:rPr lang="en-US" dirty="0" smtClean="0"/>
              <a:t>testimony</a:t>
            </a:r>
            <a:r>
              <a:rPr lang="en-US" dirty="0"/>
              <a:t>;</a:t>
            </a:r>
          </a:p>
          <a:p>
            <a:r>
              <a:rPr lang="en-US" dirty="0" smtClean="0"/>
              <a:t>the </a:t>
            </a:r>
            <a:r>
              <a:rPr lang="en-US" dirty="0"/>
              <a:t>declarant is available to testify and be </a:t>
            </a:r>
            <a:r>
              <a:rPr lang="en-US" dirty="0" smtClean="0"/>
              <a:t>cross-examined; and</a:t>
            </a:r>
          </a:p>
          <a:p>
            <a:r>
              <a:rPr lang="en-US" dirty="0" smtClean="0"/>
              <a:t>the </a:t>
            </a:r>
            <a:r>
              <a:rPr lang="en-US" dirty="0"/>
              <a:t>hearsay statements were signed or sworn</a:t>
            </a:r>
            <a:r>
              <a:rPr lang="en-US" dirty="0" smtClean="0"/>
              <a:t>.</a:t>
            </a:r>
          </a:p>
          <a:p>
            <a:pPr marL="0" indent="0">
              <a:buNone/>
            </a:pPr>
            <a:endParaRPr lang="en-US" sz="1600" dirty="0" smtClean="0"/>
          </a:p>
          <a:p>
            <a:pPr marL="0" indent="0">
              <a:buNone/>
            </a:pPr>
            <a:r>
              <a:rPr lang="en-US" sz="2900" i="1" dirty="0" smtClean="0"/>
              <a:t>Wisconsin </a:t>
            </a:r>
            <a:r>
              <a:rPr lang="en-US" sz="2900" i="1" dirty="0"/>
              <a:t>Ave. Nursing Home</a:t>
            </a:r>
            <a:r>
              <a:rPr lang="en-US" sz="2900" dirty="0"/>
              <a:t>, 527 A.2d </a:t>
            </a:r>
            <a:r>
              <a:rPr lang="en-US" sz="2900" dirty="0" smtClean="0"/>
              <a:t>282, 288 (D.C. 1987).</a:t>
            </a:r>
            <a:endParaRPr lang="en-US" sz="2900" dirty="0"/>
          </a:p>
        </p:txBody>
      </p:sp>
    </p:spTree>
    <p:extLst>
      <p:ext uri="{BB962C8B-B14F-4D97-AF65-F5344CB8AC3E}">
        <p14:creationId xmlns:p14="http://schemas.microsoft.com/office/powerpoint/2010/main" xmlns="" val="23359364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Consistent Themes</a:t>
            </a:r>
            <a:endParaRPr lang="en-US" b="1" u="sng" dirty="0"/>
          </a:p>
        </p:txBody>
      </p:sp>
      <p:sp>
        <p:nvSpPr>
          <p:cNvPr id="3" name="Content Placeholder 2"/>
          <p:cNvSpPr>
            <a:spLocks noGrp="1"/>
          </p:cNvSpPr>
          <p:nvPr>
            <p:ph idx="1"/>
          </p:nvPr>
        </p:nvSpPr>
        <p:spPr>
          <a:xfrm>
            <a:off x="457200" y="1428750"/>
            <a:ext cx="8229600" cy="4697413"/>
          </a:xfrm>
        </p:spPr>
        <p:txBody>
          <a:bodyPr>
            <a:normAutofit fontScale="77500" lnSpcReduction="20000"/>
          </a:bodyPr>
          <a:lstStyle/>
          <a:p>
            <a:pPr marL="0" indent="0">
              <a:buNone/>
            </a:pPr>
            <a:r>
              <a:rPr lang="en-US" dirty="0" smtClean="0">
                <a:solidFill>
                  <a:schemeClr val="accent2">
                    <a:lumMod val="75000"/>
                  </a:schemeClr>
                </a:solidFill>
              </a:rPr>
              <a:t>The </a:t>
            </a:r>
            <a:r>
              <a:rPr lang="en-US" dirty="0">
                <a:solidFill>
                  <a:schemeClr val="accent2">
                    <a:lumMod val="75000"/>
                  </a:schemeClr>
                </a:solidFill>
              </a:rPr>
              <a:t>reliability and probative force of hearsay evidence introduced at an administrative hearing depends on whether: </a:t>
            </a:r>
            <a:endParaRPr lang="en-US" dirty="0" smtClean="0">
              <a:solidFill>
                <a:schemeClr val="accent2">
                  <a:lumMod val="75000"/>
                </a:schemeClr>
              </a:solidFill>
            </a:endParaRPr>
          </a:p>
          <a:p>
            <a:pPr marL="0" indent="0">
              <a:buNone/>
            </a:pPr>
            <a:endParaRPr lang="en-US" dirty="0" smtClean="0">
              <a:solidFill>
                <a:schemeClr val="accent2">
                  <a:lumMod val="75000"/>
                </a:schemeClr>
              </a:solidFill>
            </a:endParaRPr>
          </a:p>
          <a:p>
            <a:pPr marL="514350" indent="-514350">
              <a:buAutoNum type="arabicParenBoth"/>
            </a:pPr>
            <a:r>
              <a:rPr lang="en-US" dirty="0"/>
              <a:t>T</a:t>
            </a:r>
            <a:r>
              <a:rPr lang="en-US" dirty="0" smtClean="0"/>
              <a:t>he </a:t>
            </a:r>
            <a:r>
              <a:rPr lang="en-US" dirty="0"/>
              <a:t>out-of-court declarant was not biased and had no interest in result of case; </a:t>
            </a:r>
            <a:endParaRPr lang="en-US" dirty="0" smtClean="0"/>
          </a:p>
          <a:p>
            <a:pPr marL="514350" indent="-514350">
              <a:buAutoNum type="arabicParenBoth"/>
            </a:pPr>
            <a:r>
              <a:rPr lang="en-US" dirty="0"/>
              <a:t>T</a:t>
            </a:r>
            <a:r>
              <a:rPr lang="en-US" dirty="0" smtClean="0"/>
              <a:t>he </a:t>
            </a:r>
            <a:r>
              <a:rPr lang="en-US" dirty="0"/>
              <a:t>opposing party could have obtained information contained in the hearsay before the hearing and could have subpoenaed </a:t>
            </a:r>
            <a:r>
              <a:rPr lang="en-US" dirty="0" smtClean="0"/>
              <a:t>declarant;</a:t>
            </a:r>
          </a:p>
          <a:p>
            <a:pPr marL="514350" indent="-514350">
              <a:buAutoNum type="arabicParenBoth"/>
            </a:pPr>
            <a:r>
              <a:rPr lang="en-US" dirty="0"/>
              <a:t>T</a:t>
            </a:r>
            <a:r>
              <a:rPr lang="en-US" dirty="0" smtClean="0"/>
              <a:t>he </a:t>
            </a:r>
            <a:r>
              <a:rPr lang="en-US" dirty="0"/>
              <a:t>information was not inconsistent on its face; </a:t>
            </a:r>
            <a:r>
              <a:rPr lang="en-US" dirty="0" smtClean="0"/>
              <a:t>and</a:t>
            </a:r>
          </a:p>
          <a:p>
            <a:pPr marL="514350" indent="-514350">
              <a:buAutoNum type="arabicParenBoth"/>
            </a:pPr>
            <a:r>
              <a:rPr lang="en-US" dirty="0"/>
              <a:t>T</a:t>
            </a:r>
            <a:r>
              <a:rPr lang="en-US" dirty="0" smtClean="0"/>
              <a:t>he </a:t>
            </a:r>
            <a:r>
              <a:rPr lang="en-US" dirty="0"/>
              <a:t>information has been recognized by courts as inherently reliable</a:t>
            </a:r>
            <a:r>
              <a:rPr lang="en-US" dirty="0" smtClean="0"/>
              <a:t>.</a:t>
            </a:r>
          </a:p>
          <a:p>
            <a:pPr marL="0" indent="0">
              <a:buNone/>
            </a:pPr>
            <a:endParaRPr lang="en-US" sz="2100" dirty="0" smtClean="0"/>
          </a:p>
          <a:p>
            <a:pPr marL="0" indent="0">
              <a:buNone/>
            </a:pPr>
            <a:r>
              <a:rPr lang="en-US" i="1" dirty="0">
                <a:solidFill>
                  <a:schemeClr val="accent2">
                    <a:lumMod val="60000"/>
                    <a:lumOff val="40000"/>
                  </a:schemeClr>
                </a:solidFill>
              </a:rPr>
              <a:t>Basco v. Machin</a:t>
            </a:r>
            <a:r>
              <a:rPr lang="en-US" dirty="0">
                <a:solidFill>
                  <a:schemeClr val="accent2">
                    <a:lumMod val="60000"/>
                    <a:lumOff val="40000"/>
                  </a:schemeClr>
                </a:solidFill>
              </a:rPr>
              <a:t>, 514 F.3d </a:t>
            </a:r>
            <a:r>
              <a:rPr lang="en-US" dirty="0" smtClean="0">
                <a:solidFill>
                  <a:schemeClr val="accent2">
                    <a:lumMod val="60000"/>
                    <a:lumOff val="40000"/>
                  </a:schemeClr>
                </a:solidFill>
              </a:rPr>
              <a:t>1177, 1182 </a:t>
            </a:r>
            <a:r>
              <a:rPr lang="en-US" dirty="0">
                <a:solidFill>
                  <a:schemeClr val="accent2">
                    <a:lumMod val="60000"/>
                    <a:lumOff val="40000"/>
                  </a:schemeClr>
                </a:solidFill>
              </a:rPr>
              <a:t>(11th Cir. 2008</a:t>
            </a:r>
            <a:r>
              <a:rPr lang="en-US" dirty="0" smtClean="0">
                <a:solidFill>
                  <a:schemeClr val="accent2">
                    <a:lumMod val="60000"/>
                    <a:lumOff val="40000"/>
                  </a:schemeClr>
                </a:solidFill>
              </a:rPr>
              <a:t>).</a:t>
            </a:r>
            <a:endParaRPr lang="en-US" dirty="0">
              <a:solidFill>
                <a:schemeClr val="accent2">
                  <a:lumMod val="60000"/>
                  <a:lumOff val="40000"/>
                </a:schemeClr>
              </a:solidFill>
            </a:endParaRPr>
          </a:p>
        </p:txBody>
      </p:sp>
    </p:spTree>
    <p:extLst>
      <p:ext uri="{BB962C8B-B14F-4D97-AF65-F5344CB8AC3E}">
        <p14:creationId xmlns:p14="http://schemas.microsoft.com/office/powerpoint/2010/main" xmlns="" val="41639580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So, What To Do?</a:t>
            </a:r>
            <a:endParaRPr lang="en-US" b="1" u="sng" dirty="0"/>
          </a:p>
        </p:txBody>
      </p:sp>
      <p:sp>
        <p:nvSpPr>
          <p:cNvPr id="3" name="Content Placeholder 2"/>
          <p:cNvSpPr>
            <a:spLocks noGrp="1"/>
          </p:cNvSpPr>
          <p:nvPr>
            <p:ph idx="1"/>
          </p:nvPr>
        </p:nvSpPr>
        <p:spPr>
          <a:xfrm>
            <a:off x="457199" y="1447800"/>
            <a:ext cx="8315325" cy="4678363"/>
          </a:xfrm>
        </p:spPr>
        <p:txBody>
          <a:bodyPr>
            <a:normAutofit fontScale="85000" lnSpcReduction="10000"/>
          </a:bodyPr>
          <a:lstStyle/>
          <a:p>
            <a:pPr marL="0" indent="0">
              <a:buNone/>
            </a:pPr>
            <a:r>
              <a:rPr lang="en-US" dirty="0">
                <a:solidFill>
                  <a:schemeClr val="accent2">
                    <a:lumMod val="75000"/>
                  </a:schemeClr>
                </a:solidFill>
              </a:rPr>
              <a:t>E</a:t>
            </a:r>
            <a:r>
              <a:rPr lang="en-US" dirty="0" smtClean="0">
                <a:solidFill>
                  <a:schemeClr val="accent2">
                    <a:lumMod val="75000"/>
                  </a:schemeClr>
                </a:solidFill>
              </a:rPr>
              <a:t>ven </a:t>
            </a:r>
            <a:r>
              <a:rPr lang="en-US" dirty="0">
                <a:solidFill>
                  <a:schemeClr val="accent2">
                    <a:lumMod val="75000"/>
                  </a:schemeClr>
                </a:solidFill>
              </a:rPr>
              <a:t>if not required, f</a:t>
            </a:r>
            <a:r>
              <a:rPr lang="en-US" dirty="0" smtClean="0">
                <a:solidFill>
                  <a:schemeClr val="accent2">
                    <a:lumMod val="75000"/>
                  </a:schemeClr>
                </a:solidFill>
              </a:rPr>
              <a:t>ollowing the rules of evidence is still very helpful, especially as to hearsay evidence: </a:t>
            </a:r>
          </a:p>
          <a:p>
            <a:pPr marL="0" indent="0">
              <a:buNone/>
            </a:pPr>
            <a:endParaRPr lang="en-US" sz="1900" dirty="0" smtClean="0">
              <a:solidFill>
                <a:schemeClr val="accent2">
                  <a:lumMod val="75000"/>
                </a:schemeClr>
              </a:solidFill>
            </a:endParaRPr>
          </a:p>
          <a:p>
            <a:r>
              <a:rPr lang="en-US" dirty="0"/>
              <a:t>T</a:t>
            </a:r>
            <a:r>
              <a:rPr lang="en-US" dirty="0" smtClean="0"/>
              <a:t>he very reasons for why the rules of evidence exist are to engender the same types of veracious evidence that agencies and arbitrators find the most </a:t>
            </a:r>
            <a:r>
              <a:rPr lang="en-US" dirty="0"/>
              <a:t>“reliable, </a:t>
            </a:r>
            <a:r>
              <a:rPr lang="en-US" dirty="0" smtClean="0"/>
              <a:t>probative </a:t>
            </a:r>
            <a:r>
              <a:rPr lang="en-US" dirty="0"/>
              <a:t>and </a:t>
            </a:r>
            <a:r>
              <a:rPr lang="en-US" dirty="0" smtClean="0"/>
              <a:t>substantial.”</a:t>
            </a:r>
          </a:p>
          <a:p>
            <a:pPr marL="0" indent="0">
              <a:buNone/>
            </a:pPr>
            <a:endParaRPr lang="en-US" sz="1900" dirty="0" smtClean="0"/>
          </a:p>
          <a:p>
            <a:r>
              <a:rPr lang="en-US" dirty="0" smtClean="0"/>
              <a:t>Intelligently placed objections to hearsay, even if bound to fail in terms of striking the evidence, can remind the ALJ of the quality (or lack thereof) of the evidence being proffered.</a:t>
            </a:r>
            <a:endParaRPr lang="en-US" dirty="0"/>
          </a:p>
        </p:txBody>
      </p:sp>
    </p:spTree>
    <p:extLst>
      <p:ext uri="{BB962C8B-B14F-4D97-AF65-F5344CB8AC3E}">
        <p14:creationId xmlns:p14="http://schemas.microsoft.com/office/powerpoint/2010/main" xmlns="" val="31811785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So, What To Do?</a:t>
            </a:r>
            <a:endParaRPr lang="en-US" b="1" u="sng" dirty="0"/>
          </a:p>
        </p:txBody>
      </p:sp>
      <p:sp>
        <p:nvSpPr>
          <p:cNvPr id="3" name="Content Placeholder 2"/>
          <p:cNvSpPr>
            <a:spLocks noGrp="1"/>
          </p:cNvSpPr>
          <p:nvPr>
            <p:ph idx="1"/>
          </p:nvPr>
        </p:nvSpPr>
        <p:spPr>
          <a:xfrm>
            <a:off x="457200" y="1390650"/>
            <a:ext cx="8229600" cy="4735513"/>
          </a:xfrm>
        </p:spPr>
        <p:txBody>
          <a:bodyPr>
            <a:normAutofit fontScale="92500" lnSpcReduction="20000"/>
          </a:bodyPr>
          <a:lstStyle/>
          <a:p>
            <a:pPr marL="0" indent="0">
              <a:buNone/>
            </a:pPr>
            <a:r>
              <a:rPr lang="en-US" dirty="0" smtClean="0">
                <a:solidFill>
                  <a:schemeClr val="accent2">
                    <a:lumMod val="75000"/>
                  </a:schemeClr>
                </a:solidFill>
              </a:rPr>
              <a:t>Inverse relationship between hearsay (especially normally inadmissible hearsay) and the “substance” of your </a:t>
            </a:r>
            <a:r>
              <a:rPr lang="en-US" dirty="0">
                <a:solidFill>
                  <a:schemeClr val="accent2">
                    <a:lumMod val="75000"/>
                  </a:schemeClr>
                </a:solidFill>
              </a:rPr>
              <a:t>e</a:t>
            </a:r>
            <a:r>
              <a:rPr lang="en-US" dirty="0" smtClean="0">
                <a:solidFill>
                  <a:schemeClr val="accent2">
                    <a:lumMod val="75000"/>
                  </a:schemeClr>
                </a:solidFill>
              </a:rPr>
              <a:t>vidence: </a:t>
            </a:r>
          </a:p>
          <a:p>
            <a:r>
              <a:rPr lang="en-US" dirty="0" smtClean="0"/>
              <a:t>So, corroborate any </a:t>
            </a:r>
            <a:r>
              <a:rPr lang="en-US" dirty="0"/>
              <a:t>hearsay, even by other evidence </a:t>
            </a:r>
            <a:r>
              <a:rPr lang="en-US" dirty="0" smtClean="0"/>
              <a:t>that </a:t>
            </a:r>
            <a:r>
              <a:rPr lang="en-US" dirty="0"/>
              <a:t>would also </a:t>
            </a:r>
            <a:r>
              <a:rPr lang="en-US" dirty="0" smtClean="0"/>
              <a:t>be inadmissible </a:t>
            </a:r>
            <a:r>
              <a:rPr lang="en-US" dirty="0"/>
              <a:t>in a trial, </a:t>
            </a:r>
            <a:r>
              <a:rPr lang="en-US" dirty="0" smtClean="0"/>
              <a:t>as that will </a:t>
            </a:r>
            <a:r>
              <a:rPr lang="en-US" dirty="0"/>
              <a:t>add weight and increase its potential for meeting the substantial evidence test</a:t>
            </a:r>
            <a:r>
              <a:rPr lang="en-US" dirty="0" smtClean="0"/>
              <a:t>.  </a:t>
            </a:r>
            <a:r>
              <a:rPr lang="en-US" b="1" i="1" dirty="0" smtClean="0"/>
              <a:t>Use your client, if possible, to corroborate.</a:t>
            </a:r>
          </a:p>
          <a:p>
            <a:r>
              <a:rPr lang="en-US" dirty="0" smtClean="0"/>
              <a:t>Invoke hearsay exceptions anyway, even if you do not need to, so as to impress upon the ALJ the quality of your hearsay evidence.</a:t>
            </a:r>
            <a:endParaRPr lang="en-US" dirty="0"/>
          </a:p>
        </p:txBody>
      </p:sp>
    </p:spTree>
    <p:extLst>
      <p:ext uri="{BB962C8B-B14F-4D97-AF65-F5344CB8AC3E}">
        <p14:creationId xmlns:p14="http://schemas.microsoft.com/office/powerpoint/2010/main" xmlns="" val="30881307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So, What To Do?</a:t>
            </a:r>
            <a:endParaRPr lang="en-US" b="1" u="sng" dirty="0"/>
          </a:p>
        </p:txBody>
      </p:sp>
      <p:sp>
        <p:nvSpPr>
          <p:cNvPr id="3" name="Content Placeholder 2"/>
          <p:cNvSpPr>
            <a:spLocks noGrp="1"/>
          </p:cNvSpPr>
          <p:nvPr>
            <p:ph idx="1"/>
          </p:nvPr>
        </p:nvSpPr>
        <p:spPr/>
        <p:txBody>
          <a:bodyPr>
            <a:normAutofit fontScale="92500"/>
          </a:bodyPr>
          <a:lstStyle/>
          <a:p>
            <a:pPr marL="0" indent="0">
              <a:buNone/>
            </a:pPr>
            <a:r>
              <a:rPr lang="en-US" dirty="0" smtClean="0">
                <a:solidFill>
                  <a:schemeClr val="accent2">
                    <a:lumMod val="75000"/>
                  </a:schemeClr>
                </a:solidFill>
              </a:rPr>
              <a:t>Consider the effect on the appeal of an </a:t>
            </a:r>
            <a:r>
              <a:rPr lang="en-US" u="sng" dirty="0" smtClean="0">
                <a:solidFill>
                  <a:schemeClr val="accent2">
                    <a:lumMod val="75000"/>
                  </a:schemeClr>
                </a:solidFill>
              </a:rPr>
              <a:t>adverse</a:t>
            </a:r>
            <a:r>
              <a:rPr lang="en-US" dirty="0" smtClean="0">
                <a:solidFill>
                  <a:schemeClr val="accent2">
                    <a:lumMod val="75000"/>
                  </a:schemeClr>
                </a:solidFill>
              </a:rPr>
              <a:t> agency decision: </a:t>
            </a:r>
          </a:p>
          <a:p>
            <a:r>
              <a:rPr lang="en-US" dirty="0" smtClean="0">
                <a:solidFill>
                  <a:schemeClr val="bg2"/>
                </a:solidFill>
              </a:rPr>
              <a:t>Critical that you make some record objecting to evidence that would otherwise be inadmissible in a trial</a:t>
            </a:r>
            <a:r>
              <a:rPr lang="en-US" dirty="0" smtClean="0"/>
              <a:t>.</a:t>
            </a:r>
          </a:p>
          <a:p>
            <a:r>
              <a:rPr lang="en-US" dirty="0" smtClean="0"/>
              <a:t>Impress upon the ALJ any lack of corroborating evidence for evidence “admitted”  under the relaxed standards, especially hearsay, for purposes of the ALJ’s findings of fact.</a:t>
            </a:r>
          </a:p>
        </p:txBody>
      </p:sp>
    </p:spTree>
    <p:extLst>
      <p:ext uri="{BB962C8B-B14F-4D97-AF65-F5344CB8AC3E}">
        <p14:creationId xmlns:p14="http://schemas.microsoft.com/office/powerpoint/2010/main" xmlns="" val="2754116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Rules or the Wild West?</a:t>
            </a:r>
            <a:endParaRPr lang="en-US" b="1" dirty="0"/>
          </a:p>
        </p:txBody>
      </p:sp>
      <p:sp>
        <p:nvSpPr>
          <p:cNvPr id="3" name="Content Placeholder 2"/>
          <p:cNvSpPr>
            <a:spLocks noGrp="1"/>
          </p:cNvSpPr>
          <p:nvPr>
            <p:ph idx="1"/>
          </p:nvPr>
        </p:nvSpPr>
        <p:spPr>
          <a:xfrm>
            <a:off x="457200" y="1447800"/>
            <a:ext cx="8229600" cy="4678363"/>
          </a:xfrm>
        </p:spPr>
        <p:txBody>
          <a:bodyPr>
            <a:normAutofit/>
          </a:bodyPr>
          <a:lstStyle/>
          <a:p>
            <a:r>
              <a:rPr lang="en-US" sz="3600" dirty="0">
                <a:solidFill>
                  <a:schemeClr val="accent2">
                    <a:lumMod val="75000"/>
                  </a:schemeClr>
                </a:solidFill>
              </a:rPr>
              <a:t>What are the applicable rules</a:t>
            </a:r>
            <a:r>
              <a:rPr lang="en-US" sz="3600" dirty="0" smtClean="0">
                <a:solidFill>
                  <a:schemeClr val="accent2">
                    <a:lumMod val="75000"/>
                  </a:schemeClr>
                </a:solidFill>
              </a:rPr>
              <a:t>?</a:t>
            </a:r>
          </a:p>
          <a:p>
            <a:pPr marL="0" indent="0">
              <a:buNone/>
            </a:pPr>
            <a:endParaRPr lang="en-US" sz="1400" dirty="0">
              <a:solidFill>
                <a:schemeClr val="accent2">
                  <a:lumMod val="75000"/>
                </a:schemeClr>
              </a:solidFill>
            </a:endParaRPr>
          </a:p>
          <a:p>
            <a:pPr lvl="1"/>
            <a:r>
              <a:rPr lang="en-US" b="1" u="sng" dirty="0"/>
              <a:t>Scope of </a:t>
            </a:r>
            <a:r>
              <a:rPr lang="en-US" b="1" u="sng" dirty="0" smtClean="0"/>
              <a:t>the formal </a:t>
            </a:r>
            <a:r>
              <a:rPr lang="en-US" b="1" u="sng" dirty="0"/>
              <a:t>Rules of Evidence</a:t>
            </a:r>
            <a:r>
              <a:rPr lang="en-US" b="1" dirty="0"/>
              <a:t>:</a:t>
            </a:r>
          </a:p>
          <a:p>
            <a:pPr lvl="2"/>
            <a:r>
              <a:rPr lang="en-US" sz="2800" dirty="0"/>
              <a:t>Wis. Stat. § 911.01(1); FRE 1101</a:t>
            </a:r>
            <a:r>
              <a:rPr lang="en-US" sz="2800" dirty="0" smtClean="0"/>
              <a:t>.</a:t>
            </a:r>
          </a:p>
          <a:p>
            <a:pPr marL="914400" lvl="2" indent="0">
              <a:buNone/>
            </a:pPr>
            <a:endParaRPr lang="en-US" sz="1400" dirty="0"/>
          </a:p>
          <a:p>
            <a:pPr lvl="1"/>
            <a:r>
              <a:rPr lang="en-US" b="1" u="sng" dirty="0"/>
              <a:t>Administrative </a:t>
            </a:r>
            <a:r>
              <a:rPr lang="en-US" b="1" u="sng" dirty="0" smtClean="0"/>
              <a:t>proceedings</a:t>
            </a:r>
            <a:r>
              <a:rPr lang="en-US" b="1" dirty="0"/>
              <a:t>: </a:t>
            </a:r>
          </a:p>
          <a:p>
            <a:pPr lvl="2"/>
            <a:r>
              <a:rPr lang="en-US" sz="2800" dirty="0"/>
              <a:t>Wis. Stat. § 227.45; APA </a:t>
            </a:r>
            <a:r>
              <a:rPr lang="en-US" sz="2800" dirty="0" smtClean="0"/>
              <a:t>§ 556(d).</a:t>
            </a:r>
          </a:p>
          <a:p>
            <a:pPr marL="914400" lvl="2" indent="0">
              <a:buNone/>
            </a:pPr>
            <a:endParaRPr lang="en-US" sz="1400" dirty="0"/>
          </a:p>
          <a:p>
            <a:pPr lvl="1"/>
            <a:r>
              <a:rPr lang="en-US" b="1" u="sng" dirty="0"/>
              <a:t>Arbitration</a:t>
            </a:r>
            <a:r>
              <a:rPr lang="en-US" b="1" dirty="0"/>
              <a:t>: </a:t>
            </a:r>
          </a:p>
          <a:p>
            <a:pPr lvl="2"/>
            <a:r>
              <a:rPr lang="en-US" sz="2800" i="1" dirty="0" smtClean="0"/>
              <a:t>E.g.</a:t>
            </a:r>
            <a:r>
              <a:rPr lang="en-US" sz="2800" dirty="0" smtClean="0"/>
              <a:t>, ABA, Comm. Arb. </a:t>
            </a:r>
            <a:r>
              <a:rPr lang="en-US" sz="2800" dirty="0"/>
              <a:t>R-31; JAMS Rule 22(d).</a:t>
            </a:r>
          </a:p>
          <a:p>
            <a:pPr marL="0" indent="0">
              <a:buNone/>
            </a:pPr>
            <a:endParaRPr lang="en-US" dirty="0"/>
          </a:p>
        </p:txBody>
      </p:sp>
    </p:spTree>
    <p:extLst>
      <p:ext uri="{BB962C8B-B14F-4D97-AF65-F5344CB8AC3E}">
        <p14:creationId xmlns:p14="http://schemas.microsoft.com/office/powerpoint/2010/main" xmlns="" val="23318556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So, What To Do?</a:t>
            </a:r>
            <a:endParaRPr lang="en-US" b="1" u="sng"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chemeClr val="accent2">
                    <a:lumMod val="75000"/>
                  </a:schemeClr>
                </a:solidFill>
              </a:rPr>
              <a:t>Consider the effect on the appeal of a </a:t>
            </a:r>
            <a:r>
              <a:rPr lang="en-US" u="sng" dirty="0" smtClean="0">
                <a:solidFill>
                  <a:schemeClr val="accent2">
                    <a:lumMod val="75000"/>
                  </a:schemeClr>
                </a:solidFill>
              </a:rPr>
              <a:t>favorable</a:t>
            </a:r>
            <a:r>
              <a:rPr lang="en-US" dirty="0" smtClean="0">
                <a:solidFill>
                  <a:schemeClr val="accent2">
                    <a:lumMod val="75000"/>
                  </a:schemeClr>
                </a:solidFill>
              </a:rPr>
              <a:t> agency decision: </a:t>
            </a:r>
            <a:r>
              <a:rPr lang="en-US" dirty="0" smtClean="0"/>
              <a:t> </a:t>
            </a:r>
          </a:p>
          <a:p>
            <a:r>
              <a:rPr lang="en-US" dirty="0" smtClean="0"/>
              <a:t>Conversely, if you are winning—or have won—at the agency level, if possible, make sure the agency decision in your favor is </a:t>
            </a:r>
            <a:r>
              <a:rPr lang="en-US" i="1" dirty="0" smtClean="0"/>
              <a:t>not</a:t>
            </a:r>
            <a:r>
              <a:rPr lang="en-US" dirty="0" smtClean="0"/>
              <a:t> contrary to the foregoing principles, including that you do not win based on an overly rigid adherence by the agency to evidentiary rules.  </a:t>
            </a:r>
            <a:r>
              <a:rPr lang="en-US" i="1" dirty="0" smtClean="0"/>
              <a:t>See, e.g., Pieper Elec., Inc. v. LIRC</a:t>
            </a:r>
            <a:r>
              <a:rPr lang="en-US" dirty="0" smtClean="0"/>
              <a:t>, 118 Wis. 2d 92, 96-97, 346 N.W.2d 464 (Ct. App. 1984).</a:t>
            </a:r>
            <a:endParaRPr lang="en-US" dirty="0"/>
          </a:p>
        </p:txBody>
      </p:sp>
    </p:spTree>
    <p:extLst>
      <p:ext uri="{BB962C8B-B14F-4D97-AF65-F5344CB8AC3E}">
        <p14:creationId xmlns:p14="http://schemas.microsoft.com/office/powerpoint/2010/main" xmlns="" val="9824909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Other Best Practices</a:t>
            </a:r>
            <a:endParaRPr lang="en-US" b="1" u="sng" dirty="0"/>
          </a:p>
        </p:txBody>
      </p:sp>
      <p:sp>
        <p:nvSpPr>
          <p:cNvPr id="3" name="Content Placeholder 2"/>
          <p:cNvSpPr>
            <a:spLocks noGrp="1"/>
          </p:cNvSpPr>
          <p:nvPr>
            <p:ph idx="1"/>
          </p:nvPr>
        </p:nvSpPr>
        <p:spPr>
          <a:xfrm>
            <a:off x="457200" y="1457326"/>
            <a:ext cx="8229600" cy="4668838"/>
          </a:xfrm>
        </p:spPr>
        <p:txBody>
          <a:bodyPr>
            <a:normAutofit fontScale="92500" lnSpcReduction="20000"/>
          </a:bodyPr>
          <a:lstStyle/>
          <a:p>
            <a:r>
              <a:rPr lang="en-US" dirty="0" smtClean="0">
                <a:solidFill>
                  <a:schemeClr val="accent2">
                    <a:lumMod val="75000"/>
                  </a:schemeClr>
                </a:solidFill>
              </a:rPr>
              <a:t>“Type 1” Errors: Refusing to “Relax”</a:t>
            </a:r>
          </a:p>
          <a:p>
            <a:pPr lvl="1"/>
            <a:r>
              <a:rPr lang="en-US" dirty="0" smtClean="0"/>
              <a:t>Objecting too much, such that it becomes a distraction that is detrimental to your case.</a:t>
            </a:r>
          </a:p>
          <a:p>
            <a:pPr lvl="1"/>
            <a:r>
              <a:rPr lang="en-US" dirty="0" smtClean="0"/>
              <a:t>Feeling the need to “fight fire with fire” and bringing the </a:t>
            </a:r>
            <a:r>
              <a:rPr lang="en-US" b="1" i="1" dirty="0" smtClean="0"/>
              <a:t>quality</a:t>
            </a:r>
            <a:r>
              <a:rPr lang="en-US" dirty="0" smtClean="0"/>
              <a:t> of your evidence down to your opponent’s level, so as to match the </a:t>
            </a:r>
            <a:r>
              <a:rPr lang="en-US" b="1" i="1" dirty="0" smtClean="0"/>
              <a:t>quantity</a:t>
            </a:r>
            <a:r>
              <a:rPr lang="en-US" dirty="0" smtClean="0"/>
              <a:t> of his/her evidence.</a:t>
            </a:r>
          </a:p>
          <a:p>
            <a:pPr marL="457200" lvl="1" indent="0">
              <a:buNone/>
            </a:pPr>
            <a:endParaRPr lang="en-US" sz="1500" dirty="0" smtClean="0"/>
          </a:p>
          <a:p>
            <a:r>
              <a:rPr lang="en-US" dirty="0" smtClean="0">
                <a:solidFill>
                  <a:schemeClr val="accent2">
                    <a:lumMod val="75000"/>
                  </a:schemeClr>
                </a:solidFill>
              </a:rPr>
              <a:t>“Type 2” Errors: “Anything Goes”</a:t>
            </a:r>
          </a:p>
          <a:p>
            <a:pPr lvl="1"/>
            <a:r>
              <a:rPr lang="en-US" dirty="0" smtClean="0"/>
              <a:t>Failure to preserve important objections on the record.</a:t>
            </a:r>
          </a:p>
          <a:p>
            <a:pPr lvl="1"/>
            <a:r>
              <a:rPr lang="en-US" b="1" u="sng" dirty="0" smtClean="0"/>
              <a:t>Critical point</a:t>
            </a:r>
            <a:r>
              <a:rPr lang="en-US" b="1" dirty="0" smtClean="0"/>
              <a:t>:  </a:t>
            </a:r>
            <a:r>
              <a:rPr lang="en-US" dirty="0" smtClean="0"/>
              <a:t>If you fail to object to hearsay, </a:t>
            </a:r>
            <a:r>
              <a:rPr lang="en-US" i="1" dirty="0" smtClean="0"/>
              <a:t>all</a:t>
            </a:r>
            <a:r>
              <a:rPr lang="en-US" dirty="0" smtClean="0"/>
              <a:t> hearsay evidence from your opponent is admissible.</a:t>
            </a:r>
            <a:endParaRPr lang="en-US" dirty="0"/>
          </a:p>
        </p:txBody>
      </p:sp>
    </p:spTree>
    <p:extLst>
      <p:ext uri="{BB962C8B-B14F-4D97-AF65-F5344CB8AC3E}">
        <p14:creationId xmlns:p14="http://schemas.microsoft.com/office/powerpoint/2010/main" xmlns="" val="24669112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Other Best Practices</a:t>
            </a:r>
            <a:endParaRPr lang="en-US" dirty="0"/>
          </a:p>
        </p:txBody>
      </p:sp>
      <p:sp>
        <p:nvSpPr>
          <p:cNvPr id="3" name="Content Placeholder 2"/>
          <p:cNvSpPr>
            <a:spLocks noGrp="1"/>
          </p:cNvSpPr>
          <p:nvPr>
            <p:ph idx="1"/>
          </p:nvPr>
        </p:nvSpPr>
        <p:spPr>
          <a:xfrm>
            <a:off x="457200" y="1381126"/>
            <a:ext cx="8229600" cy="4745038"/>
          </a:xfrm>
        </p:spPr>
        <p:txBody>
          <a:bodyPr>
            <a:normAutofit fontScale="85000" lnSpcReduction="10000"/>
          </a:bodyPr>
          <a:lstStyle/>
          <a:p>
            <a:pPr marL="0" indent="0">
              <a:buNone/>
            </a:pPr>
            <a:r>
              <a:rPr lang="en-US" b="1" dirty="0" smtClean="0">
                <a:solidFill>
                  <a:schemeClr val="accent2">
                    <a:lumMod val="75000"/>
                  </a:schemeClr>
                </a:solidFill>
              </a:rPr>
              <a:t>When to object to the admissibility of evidence?</a:t>
            </a:r>
          </a:p>
          <a:p>
            <a:pPr marL="0" indent="0">
              <a:buNone/>
            </a:pPr>
            <a:endParaRPr lang="en-US" sz="1600" b="1" dirty="0" smtClean="0">
              <a:solidFill>
                <a:schemeClr val="accent2">
                  <a:lumMod val="75000"/>
                </a:schemeClr>
              </a:solidFill>
            </a:endParaRPr>
          </a:p>
          <a:p>
            <a:r>
              <a:rPr lang="en-US" sz="3300" dirty="0"/>
              <a:t>Because admissibility is not a question of applying rules but an exercise of </a:t>
            </a:r>
            <a:r>
              <a:rPr lang="en-US" sz="3300" dirty="0" smtClean="0"/>
              <a:t>discretion</a:t>
            </a:r>
            <a:r>
              <a:rPr lang="en-US" sz="3300" dirty="0"/>
              <a:t>, a motion to strike at the end of the hearing often will be more appropriate than objection at the time of introduction. </a:t>
            </a:r>
            <a:endParaRPr lang="en-US" sz="3300" dirty="0" smtClean="0"/>
          </a:p>
          <a:p>
            <a:pPr marL="0" indent="0">
              <a:buNone/>
            </a:pPr>
            <a:endParaRPr lang="en-US" sz="1600" dirty="0" smtClean="0"/>
          </a:p>
          <a:p>
            <a:r>
              <a:rPr lang="en-US" sz="3300" dirty="0" smtClean="0"/>
              <a:t>In arbitrations, however, it is generally best to interpose your objections contemporaneous with proffer of the evidence, if not sooner (</a:t>
            </a:r>
            <a:r>
              <a:rPr lang="en-US" sz="3300" i="1" dirty="0" smtClean="0"/>
              <a:t>e.g.</a:t>
            </a:r>
            <a:r>
              <a:rPr lang="en-US" sz="3300" dirty="0" smtClean="0"/>
              <a:t>, by way of motion in limine), as would be done in a trial.</a:t>
            </a:r>
            <a:endParaRPr lang="en-US" sz="3300" dirty="0"/>
          </a:p>
        </p:txBody>
      </p:sp>
    </p:spTree>
    <p:extLst>
      <p:ext uri="{BB962C8B-B14F-4D97-AF65-F5344CB8AC3E}">
        <p14:creationId xmlns:p14="http://schemas.microsoft.com/office/powerpoint/2010/main" xmlns="" val="4748650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u="sng" dirty="0" smtClean="0"/>
              <a:t>Questions?</a:t>
            </a:r>
            <a:endParaRPr lang="en-US" sz="5400" b="1" u="sng"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22615724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u="sng" dirty="0" smtClean="0"/>
              <a:t>Resources</a:t>
            </a:r>
            <a:endParaRPr lang="en-US" sz="5400" b="1" u="sng"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16355517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Wisconsin Resources</a:t>
            </a:r>
            <a:endParaRPr lang="en-US" b="1" u="sng" dirty="0"/>
          </a:p>
        </p:txBody>
      </p:sp>
      <p:sp>
        <p:nvSpPr>
          <p:cNvPr id="3" name="Content Placeholder 2"/>
          <p:cNvSpPr>
            <a:spLocks noGrp="1"/>
          </p:cNvSpPr>
          <p:nvPr>
            <p:ph idx="1"/>
          </p:nvPr>
        </p:nvSpPr>
        <p:spPr>
          <a:xfrm>
            <a:off x="457200" y="1314450"/>
            <a:ext cx="8229600" cy="4811713"/>
          </a:xfrm>
        </p:spPr>
        <p:txBody>
          <a:bodyPr>
            <a:normAutofit fontScale="55000" lnSpcReduction="20000"/>
          </a:bodyPr>
          <a:lstStyle/>
          <a:p>
            <a:r>
              <a:rPr lang="en-US" b="1" dirty="0" smtClean="0">
                <a:solidFill>
                  <a:schemeClr val="accent2">
                    <a:lumMod val="75000"/>
                  </a:schemeClr>
                </a:solidFill>
              </a:rPr>
              <a:t>Statutes:</a:t>
            </a:r>
            <a:endParaRPr lang="en-US" dirty="0" smtClean="0"/>
          </a:p>
          <a:p>
            <a:pPr lvl="1"/>
            <a:r>
              <a:rPr lang="en-US" dirty="0" smtClean="0"/>
              <a:t>Wis</a:t>
            </a:r>
            <a:r>
              <a:rPr lang="en-US" dirty="0"/>
              <a:t>. Stat. § 911.01(1</a:t>
            </a:r>
            <a:r>
              <a:rPr lang="en-US" dirty="0" smtClean="0"/>
              <a:t>).</a:t>
            </a:r>
          </a:p>
          <a:p>
            <a:pPr lvl="1"/>
            <a:r>
              <a:rPr lang="en-US" dirty="0" smtClean="0"/>
              <a:t>Wis</a:t>
            </a:r>
            <a:r>
              <a:rPr lang="en-US" dirty="0"/>
              <a:t>. Stat. § </a:t>
            </a:r>
            <a:r>
              <a:rPr lang="en-US" dirty="0" smtClean="0"/>
              <a:t>227.45.</a:t>
            </a:r>
          </a:p>
          <a:p>
            <a:r>
              <a:rPr lang="en-US" b="1" dirty="0" smtClean="0">
                <a:solidFill>
                  <a:schemeClr val="accent2">
                    <a:lumMod val="75000"/>
                  </a:schemeClr>
                </a:solidFill>
              </a:rPr>
              <a:t>Case Law:</a:t>
            </a:r>
          </a:p>
          <a:p>
            <a:pPr lvl="1"/>
            <a:r>
              <a:rPr lang="en-US" i="1" dirty="0" smtClean="0"/>
              <a:t>Folding Furniture Works, Inc. v. Wis. Labor Relations Bd.</a:t>
            </a:r>
            <a:r>
              <a:rPr lang="en-US" dirty="0" smtClean="0"/>
              <a:t>, 232 Wis. 170, 285 N.W. 851 (1939).</a:t>
            </a:r>
          </a:p>
          <a:p>
            <a:pPr lvl="1"/>
            <a:r>
              <a:rPr lang="en-US" i="1" dirty="0" smtClean="0"/>
              <a:t>Gehin </a:t>
            </a:r>
            <a:r>
              <a:rPr lang="en-US" i="1" dirty="0"/>
              <a:t>v. </a:t>
            </a:r>
            <a:r>
              <a:rPr lang="en-US" i="1" dirty="0" smtClean="0"/>
              <a:t>Wis. </a:t>
            </a:r>
            <a:r>
              <a:rPr lang="en-US" i="1" dirty="0"/>
              <a:t>Group Ins. Bd.</a:t>
            </a:r>
            <a:r>
              <a:rPr lang="en-US" dirty="0"/>
              <a:t>, 2005 WI </a:t>
            </a:r>
            <a:r>
              <a:rPr lang="en-US" dirty="0" smtClean="0"/>
              <a:t>16, </a:t>
            </a:r>
            <a:r>
              <a:rPr lang="en-US" dirty="0"/>
              <a:t>278 Wis. 2d 111, 692 N.W.2d </a:t>
            </a:r>
            <a:r>
              <a:rPr lang="en-US" dirty="0" smtClean="0"/>
              <a:t>572.</a:t>
            </a:r>
          </a:p>
          <a:p>
            <a:pPr lvl="1"/>
            <a:r>
              <a:rPr lang="en-US" i="1" dirty="0">
                <a:solidFill>
                  <a:schemeClr val="bg2"/>
                </a:solidFill>
              </a:rPr>
              <a:t>Pieper Elec., Inc. v. LIRC</a:t>
            </a:r>
            <a:r>
              <a:rPr lang="en-US" dirty="0">
                <a:solidFill>
                  <a:schemeClr val="bg2"/>
                </a:solidFill>
              </a:rPr>
              <a:t>, 118 Wis. 2d </a:t>
            </a:r>
            <a:r>
              <a:rPr lang="en-US" dirty="0" smtClean="0">
                <a:solidFill>
                  <a:schemeClr val="bg2"/>
                </a:solidFill>
              </a:rPr>
              <a:t>92, </a:t>
            </a:r>
            <a:r>
              <a:rPr lang="en-US" dirty="0">
                <a:solidFill>
                  <a:schemeClr val="bg2"/>
                </a:solidFill>
              </a:rPr>
              <a:t>346 N.W.2d 464 (Ct. App. 1984</a:t>
            </a:r>
            <a:r>
              <a:rPr lang="en-US" dirty="0" smtClean="0">
                <a:solidFill>
                  <a:schemeClr val="bg2"/>
                </a:solidFill>
              </a:rPr>
              <a:t>).</a:t>
            </a:r>
          </a:p>
          <a:p>
            <a:pPr lvl="1"/>
            <a:r>
              <a:rPr lang="en-US" i="1" dirty="0">
                <a:solidFill>
                  <a:schemeClr val="bg2"/>
                </a:solidFill>
              </a:rPr>
              <a:t>Questions, Inc . v. City of </a:t>
            </a:r>
            <a:r>
              <a:rPr lang="en-US" i="1" dirty="0" smtClean="0">
                <a:solidFill>
                  <a:schemeClr val="bg2"/>
                </a:solidFill>
              </a:rPr>
              <a:t>Milwaukee</a:t>
            </a:r>
            <a:r>
              <a:rPr lang="en-US" dirty="0" smtClean="0">
                <a:solidFill>
                  <a:schemeClr val="bg2"/>
                </a:solidFill>
              </a:rPr>
              <a:t>, 2011 </a:t>
            </a:r>
            <a:r>
              <a:rPr lang="en-US" dirty="0">
                <a:solidFill>
                  <a:schemeClr val="bg2"/>
                </a:solidFill>
              </a:rPr>
              <a:t>WI App 126, 336 Wis. 2d 654, 807 N.W.2d 131</a:t>
            </a:r>
            <a:r>
              <a:rPr lang="en-US" dirty="0" smtClean="0">
                <a:solidFill>
                  <a:schemeClr val="bg2"/>
                </a:solidFill>
              </a:rPr>
              <a:t>.</a:t>
            </a:r>
          </a:p>
          <a:p>
            <a:pPr lvl="1"/>
            <a:r>
              <a:rPr lang="en-US" i="1" dirty="0"/>
              <a:t>Rutherford v. </a:t>
            </a:r>
            <a:r>
              <a:rPr lang="en-US" i="1" dirty="0" smtClean="0"/>
              <a:t>LIRC</a:t>
            </a:r>
            <a:r>
              <a:rPr lang="en-US" dirty="0" smtClean="0"/>
              <a:t>, </a:t>
            </a:r>
            <a:r>
              <a:rPr lang="en-US" dirty="0"/>
              <a:t>2008 WI App 66, </a:t>
            </a:r>
            <a:r>
              <a:rPr lang="en-US" dirty="0" smtClean="0"/>
              <a:t>309 </a:t>
            </a:r>
            <a:r>
              <a:rPr lang="en-US" dirty="0"/>
              <a:t>Wis. 2d 498, 752 N.W.2d </a:t>
            </a:r>
            <a:r>
              <a:rPr lang="en-US" dirty="0" smtClean="0"/>
              <a:t>897</a:t>
            </a:r>
            <a:r>
              <a:rPr lang="en-US" i="1" dirty="0" smtClean="0"/>
              <a:t>.</a:t>
            </a:r>
          </a:p>
          <a:p>
            <a:pPr lvl="1"/>
            <a:r>
              <a:rPr lang="en-US" i="1" dirty="0"/>
              <a:t>Village of Menomonee Falls v. WDNR</a:t>
            </a:r>
            <a:r>
              <a:rPr lang="en-US" dirty="0"/>
              <a:t>, 140 Wis. 2d </a:t>
            </a:r>
            <a:r>
              <a:rPr lang="en-US" dirty="0" smtClean="0"/>
              <a:t>579, </a:t>
            </a:r>
            <a:r>
              <a:rPr lang="en-US" dirty="0"/>
              <a:t>412 N.W.2d 505 (Ct. App. 1987</a:t>
            </a:r>
            <a:r>
              <a:rPr lang="en-US" dirty="0" smtClean="0"/>
              <a:t>).</a:t>
            </a:r>
          </a:p>
          <a:p>
            <a:pPr lvl="1"/>
            <a:r>
              <a:rPr lang="en-US" i="1" dirty="0">
                <a:solidFill>
                  <a:schemeClr val="bg2"/>
                </a:solidFill>
              </a:rPr>
              <a:t>Volvo Trucks N. Am. v. State of Wis. </a:t>
            </a:r>
            <a:r>
              <a:rPr lang="en-US" i="1" dirty="0" smtClean="0">
                <a:solidFill>
                  <a:schemeClr val="bg2"/>
                </a:solidFill>
              </a:rPr>
              <a:t>DOT</a:t>
            </a:r>
            <a:r>
              <a:rPr lang="en-US" dirty="0" smtClean="0">
                <a:solidFill>
                  <a:schemeClr val="bg2"/>
                </a:solidFill>
              </a:rPr>
              <a:t>, </a:t>
            </a:r>
            <a:r>
              <a:rPr lang="en-US" dirty="0">
                <a:solidFill>
                  <a:schemeClr val="bg2"/>
                </a:solidFill>
              </a:rPr>
              <a:t>2010 WI 15, </a:t>
            </a:r>
            <a:r>
              <a:rPr lang="en-US" dirty="0" smtClean="0">
                <a:solidFill>
                  <a:schemeClr val="bg2"/>
                </a:solidFill>
              </a:rPr>
              <a:t>323 </a:t>
            </a:r>
            <a:r>
              <a:rPr lang="en-US" dirty="0">
                <a:solidFill>
                  <a:schemeClr val="bg2"/>
                </a:solidFill>
              </a:rPr>
              <a:t>Wis. 2d 294, 779 N.W.2d 423</a:t>
            </a:r>
            <a:r>
              <a:rPr lang="en-US" dirty="0" smtClean="0">
                <a:solidFill>
                  <a:schemeClr val="bg2"/>
                </a:solidFill>
              </a:rPr>
              <a:t>.</a:t>
            </a:r>
          </a:p>
          <a:p>
            <a:pPr lvl="1"/>
            <a:r>
              <a:rPr lang="en-US" i="1" dirty="0" smtClean="0"/>
              <a:t>Williams </a:t>
            </a:r>
            <a:r>
              <a:rPr lang="en-US" i="1" dirty="0"/>
              <a:t>v. Housing </a:t>
            </a:r>
            <a:r>
              <a:rPr lang="en-US" i="1" dirty="0" smtClean="0"/>
              <a:t>Auth. </a:t>
            </a:r>
            <a:r>
              <a:rPr lang="en-US" i="1" dirty="0"/>
              <a:t>of City of </a:t>
            </a:r>
            <a:r>
              <a:rPr lang="en-US" i="1" dirty="0" smtClean="0"/>
              <a:t>Milw.</a:t>
            </a:r>
            <a:r>
              <a:rPr lang="en-US" dirty="0" smtClean="0"/>
              <a:t>, </a:t>
            </a:r>
            <a:r>
              <a:rPr lang="en-US" dirty="0"/>
              <a:t>2010 WI App 14, </a:t>
            </a:r>
            <a:r>
              <a:rPr lang="en-US" dirty="0" smtClean="0"/>
              <a:t>323 </a:t>
            </a:r>
            <a:r>
              <a:rPr lang="en-US" dirty="0"/>
              <a:t>Wis. 2d 179, </a:t>
            </a:r>
            <a:r>
              <a:rPr lang="en-US" dirty="0" smtClean="0"/>
              <a:t>779 </a:t>
            </a:r>
            <a:r>
              <a:rPr lang="en-US" dirty="0"/>
              <a:t>N.W.2d </a:t>
            </a:r>
            <a:r>
              <a:rPr lang="en-US" dirty="0" smtClean="0"/>
              <a:t>185.</a:t>
            </a:r>
            <a:endParaRPr lang="en-US" dirty="0"/>
          </a:p>
          <a:p>
            <a:r>
              <a:rPr lang="en-US" dirty="0" smtClean="0">
                <a:solidFill>
                  <a:schemeClr val="accent2">
                    <a:lumMod val="75000"/>
                  </a:schemeClr>
                </a:solidFill>
              </a:rPr>
              <a:t>Secondary Resources:</a:t>
            </a:r>
          </a:p>
          <a:p>
            <a:pPr lvl="1"/>
            <a:r>
              <a:rPr lang="en-US" dirty="0" smtClean="0"/>
              <a:t>Daniel D. Blinka, 7 Wis. Prac. Series, Wis. </a:t>
            </a:r>
            <a:r>
              <a:rPr lang="en-US" dirty="0"/>
              <a:t>Evidence, </a:t>
            </a:r>
            <a:r>
              <a:rPr lang="en-US" i="1" dirty="0"/>
              <a:t>Application of the </a:t>
            </a:r>
            <a:r>
              <a:rPr lang="en-US" i="1" dirty="0" smtClean="0"/>
              <a:t>Rules</a:t>
            </a:r>
            <a:r>
              <a:rPr lang="en-US" dirty="0" smtClean="0"/>
              <a:t> (3d ed.) § 1101.1.</a:t>
            </a:r>
          </a:p>
          <a:p>
            <a:pPr lvl="1"/>
            <a:r>
              <a:rPr lang="en-US" dirty="0" smtClean="0"/>
              <a:t>April Hartman</a:t>
            </a:r>
            <a:r>
              <a:rPr lang="en-US" dirty="0"/>
              <a:t>, </a:t>
            </a:r>
            <a:r>
              <a:rPr lang="en-US" i="1" dirty="0"/>
              <a:t>Applying the Substantial Evidence Rule in </a:t>
            </a:r>
            <a:r>
              <a:rPr lang="en-US" i="1" dirty="0" smtClean="0"/>
              <a:t>Administrative </a:t>
            </a:r>
            <a:r>
              <a:rPr lang="en-US" i="1" dirty="0"/>
              <a:t>Hearings</a:t>
            </a:r>
            <a:r>
              <a:rPr lang="en-US" dirty="0"/>
              <a:t>, 83 Wisconsin Lawyer 14 (July 2010</a:t>
            </a:r>
            <a:r>
              <a:rPr lang="en-US" dirty="0" smtClean="0"/>
              <a:t>).</a:t>
            </a:r>
          </a:p>
          <a:p>
            <a:pPr lvl="1"/>
            <a:r>
              <a:rPr lang="en-US" dirty="0" smtClean="0"/>
              <a:t>Sean </a:t>
            </a:r>
            <a:r>
              <a:rPr lang="en-US" dirty="0"/>
              <a:t>P. Maloney, </a:t>
            </a:r>
            <a:r>
              <a:rPr lang="en-US" i="1" dirty="0"/>
              <a:t>Hearsay in Administrative Proceedings</a:t>
            </a:r>
            <a:r>
              <a:rPr lang="en-US" dirty="0"/>
              <a:t>, 78 Wisconsin Lawyer No. 9 (Sept. 2005</a:t>
            </a:r>
            <a:r>
              <a:rPr lang="en-US" dirty="0" smtClean="0"/>
              <a:t>).</a:t>
            </a:r>
          </a:p>
        </p:txBody>
      </p:sp>
    </p:spTree>
    <p:extLst>
      <p:ext uri="{BB962C8B-B14F-4D97-AF65-F5344CB8AC3E}">
        <p14:creationId xmlns:p14="http://schemas.microsoft.com/office/powerpoint/2010/main" xmlns="" val="6844694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Federal &amp; Other Resources</a:t>
            </a:r>
            <a:endParaRPr lang="en-US" b="1" u="sng" dirty="0"/>
          </a:p>
        </p:txBody>
      </p:sp>
      <p:sp>
        <p:nvSpPr>
          <p:cNvPr id="3" name="Content Placeholder 2"/>
          <p:cNvSpPr>
            <a:spLocks noGrp="1"/>
          </p:cNvSpPr>
          <p:nvPr>
            <p:ph idx="1"/>
          </p:nvPr>
        </p:nvSpPr>
        <p:spPr>
          <a:xfrm>
            <a:off x="457200" y="1381126"/>
            <a:ext cx="8229600" cy="4745038"/>
          </a:xfrm>
        </p:spPr>
        <p:txBody>
          <a:bodyPr>
            <a:normAutofit fontScale="55000" lnSpcReduction="20000"/>
          </a:bodyPr>
          <a:lstStyle/>
          <a:p>
            <a:r>
              <a:rPr lang="en-US" b="1" dirty="0" smtClean="0">
                <a:solidFill>
                  <a:schemeClr val="accent2">
                    <a:lumMod val="75000"/>
                  </a:schemeClr>
                </a:solidFill>
              </a:rPr>
              <a:t>Statutes:</a:t>
            </a:r>
          </a:p>
          <a:p>
            <a:pPr lvl="1"/>
            <a:r>
              <a:rPr lang="en-US" dirty="0" smtClean="0"/>
              <a:t>Federal Rule of Evidence 1101.</a:t>
            </a:r>
          </a:p>
          <a:p>
            <a:pPr lvl="1"/>
            <a:r>
              <a:rPr lang="en-US" dirty="0">
                <a:solidFill>
                  <a:schemeClr val="bg2"/>
                </a:solidFill>
              </a:rPr>
              <a:t>5 U.S.C. § 556(d</a:t>
            </a:r>
            <a:r>
              <a:rPr lang="en-US" dirty="0" smtClean="0">
                <a:solidFill>
                  <a:schemeClr val="bg2"/>
                </a:solidFill>
              </a:rPr>
              <a:t>).</a:t>
            </a:r>
            <a:endParaRPr lang="en-US" dirty="0">
              <a:solidFill>
                <a:schemeClr val="bg2"/>
              </a:solidFill>
            </a:endParaRPr>
          </a:p>
          <a:p>
            <a:r>
              <a:rPr lang="en-US" b="1" dirty="0" smtClean="0">
                <a:solidFill>
                  <a:schemeClr val="accent2">
                    <a:lumMod val="75000"/>
                  </a:schemeClr>
                </a:solidFill>
              </a:rPr>
              <a:t>Case Law:</a:t>
            </a:r>
          </a:p>
          <a:p>
            <a:pPr lvl="1"/>
            <a:r>
              <a:rPr lang="en-US" i="1" dirty="0">
                <a:solidFill>
                  <a:schemeClr val="bg2"/>
                </a:solidFill>
              </a:rPr>
              <a:t>Adams v. U.S.</a:t>
            </a:r>
            <a:r>
              <a:rPr lang="en-US" dirty="0">
                <a:solidFill>
                  <a:schemeClr val="bg2"/>
                </a:solidFill>
              </a:rPr>
              <a:t>, 673 F. Supp. </a:t>
            </a:r>
            <a:r>
              <a:rPr lang="en-US" dirty="0" smtClean="0">
                <a:solidFill>
                  <a:schemeClr val="bg2"/>
                </a:solidFill>
              </a:rPr>
              <a:t>1249 </a:t>
            </a:r>
            <a:r>
              <a:rPr lang="en-US" dirty="0">
                <a:solidFill>
                  <a:schemeClr val="bg2"/>
                </a:solidFill>
              </a:rPr>
              <a:t>(S.D.N.Y. 1987).</a:t>
            </a:r>
          </a:p>
          <a:p>
            <a:pPr lvl="1"/>
            <a:r>
              <a:rPr lang="en-US" i="1" dirty="0">
                <a:solidFill>
                  <a:schemeClr val="bg2"/>
                </a:solidFill>
              </a:rPr>
              <a:t>Basco v. Machin</a:t>
            </a:r>
            <a:r>
              <a:rPr lang="en-US" dirty="0">
                <a:solidFill>
                  <a:schemeClr val="bg2"/>
                </a:solidFill>
              </a:rPr>
              <a:t>, 514 F.3d </a:t>
            </a:r>
            <a:r>
              <a:rPr lang="en-US" dirty="0" smtClean="0">
                <a:solidFill>
                  <a:schemeClr val="bg2"/>
                </a:solidFill>
              </a:rPr>
              <a:t>1177 </a:t>
            </a:r>
            <a:r>
              <a:rPr lang="en-US" dirty="0">
                <a:solidFill>
                  <a:schemeClr val="bg2"/>
                </a:solidFill>
              </a:rPr>
              <a:t>(11th Cir. 2008).</a:t>
            </a:r>
          </a:p>
          <a:p>
            <a:pPr lvl="1"/>
            <a:r>
              <a:rPr lang="en-US" i="1" dirty="0" smtClean="0">
                <a:solidFill>
                  <a:schemeClr val="bg2"/>
                </a:solidFill>
              </a:rPr>
              <a:t>Compton </a:t>
            </a:r>
            <a:r>
              <a:rPr lang="en-US" i="1" dirty="0">
                <a:solidFill>
                  <a:schemeClr val="bg2"/>
                </a:solidFill>
              </a:rPr>
              <a:t>v. Dist. of </a:t>
            </a:r>
            <a:r>
              <a:rPr lang="en-US" i="1" dirty="0" smtClean="0">
                <a:solidFill>
                  <a:schemeClr val="bg2"/>
                </a:solidFill>
              </a:rPr>
              <a:t>Col. </a:t>
            </a:r>
            <a:r>
              <a:rPr lang="en-US" i="1" dirty="0">
                <a:solidFill>
                  <a:schemeClr val="bg2"/>
                </a:solidFill>
              </a:rPr>
              <a:t>Bd. of Psych.</a:t>
            </a:r>
            <a:r>
              <a:rPr lang="en-US" dirty="0">
                <a:solidFill>
                  <a:schemeClr val="bg2"/>
                </a:solidFill>
              </a:rPr>
              <a:t>, 858 A.2d </a:t>
            </a:r>
            <a:r>
              <a:rPr lang="en-US" dirty="0" smtClean="0">
                <a:solidFill>
                  <a:schemeClr val="bg2"/>
                </a:solidFill>
              </a:rPr>
              <a:t>470 </a:t>
            </a:r>
            <a:r>
              <a:rPr lang="en-US" dirty="0">
                <a:solidFill>
                  <a:schemeClr val="bg2"/>
                </a:solidFill>
              </a:rPr>
              <a:t>(D.C. 2004</a:t>
            </a:r>
            <a:r>
              <a:rPr lang="en-US" dirty="0" smtClean="0">
                <a:solidFill>
                  <a:schemeClr val="bg2"/>
                </a:solidFill>
              </a:rPr>
              <a:t>).</a:t>
            </a:r>
          </a:p>
          <a:p>
            <a:pPr lvl="1"/>
            <a:r>
              <a:rPr lang="en-US" i="1" dirty="0">
                <a:solidFill>
                  <a:schemeClr val="bg2"/>
                </a:solidFill>
              </a:rPr>
              <a:t>Johnson v. United States</a:t>
            </a:r>
            <a:r>
              <a:rPr lang="en-US" dirty="0">
                <a:solidFill>
                  <a:schemeClr val="bg2"/>
                </a:solidFill>
              </a:rPr>
              <a:t>, 628 F.2d </a:t>
            </a:r>
            <a:r>
              <a:rPr lang="en-US" dirty="0" smtClean="0">
                <a:solidFill>
                  <a:schemeClr val="bg2"/>
                </a:solidFill>
              </a:rPr>
              <a:t>187 </a:t>
            </a:r>
            <a:r>
              <a:rPr lang="en-US" dirty="0">
                <a:solidFill>
                  <a:schemeClr val="bg2"/>
                </a:solidFill>
              </a:rPr>
              <a:t>(D.C. Cir. 1980</a:t>
            </a:r>
            <a:r>
              <a:rPr lang="en-US" dirty="0" smtClean="0">
                <a:solidFill>
                  <a:schemeClr val="bg2"/>
                </a:solidFill>
              </a:rPr>
              <a:t>).</a:t>
            </a:r>
          </a:p>
          <a:p>
            <a:pPr lvl="1"/>
            <a:r>
              <a:rPr lang="en-US" i="1" dirty="0">
                <a:solidFill>
                  <a:schemeClr val="bg2"/>
                </a:solidFill>
              </a:rPr>
              <a:t>Niam v. Ashcroft</a:t>
            </a:r>
            <a:r>
              <a:rPr lang="en-US" dirty="0">
                <a:solidFill>
                  <a:schemeClr val="bg2"/>
                </a:solidFill>
              </a:rPr>
              <a:t>, 354 F.3d </a:t>
            </a:r>
            <a:r>
              <a:rPr lang="en-US" dirty="0" smtClean="0">
                <a:solidFill>
                  <a:schemeClr val="bg2"/>
                </a:solidFill>
              </a:rPr>
              <a:t>652 </a:t>
            </a:r>
            <a:r>
              <a:rPr lang="en-US" dirty="0">
                <a:solidFill>
                  <a:schemeClr val="bg2"/>
                </a:solidFill>
              </a:rPr>
              <a:t>(7th Cir. 2004</a:t>
            </a:r>
            <a:r>
              <a:rPr lang="en-US" dirty="0" smtClean="0">
                <a:solidFill>
                  <a:schemeClr val="bg2"/>
                </a:solidFill>
              </a:rPr>
              <a:t>).</a:t>
            </a:r>
          </a:p>
          <a:p>
            <a:pPr lvl="1"/>
            <a:r>
              <a:rPr lang="en-US" i="1" dirty="0">
                <a:solidFill>
                  <a:schemeClr val="bg2"/>
                </a:solidFill>
              </a:rPr>
              <a:t>Robinson v. Dist. of </a:t>
            </a:r>
            <a:r>
              <a:rPr lang="en-US" i="1" dirty="0" smtClean="0">
                <a:solidFill>
                  <a:schemeClr val="bg2"/>
                </a:solidFill>
              </a:rPr>
              <a:t>Col. </a:t>
            </a:r>
            <a:r>
              <a:rPr lang="en-US" i="1" dirty="0">
                <a:solidFill>
                  <a:schemeClr val="bg2"/>
                </a:solidFill>
              </a:rPr>
              <a:t>Housing Auth.</a:t>
            </a:r>
            <a:r>
              <a:rPr lang="en-US" dirty="0">
                <a:solidFill>
                  <a:schemeClr val="bg2"/>
                </a:solidFill>
              </a:rPr>
              <a:t>, 660 F. Supp. 2d </a:t>
            </a:r>
            <a:r>
              <a:rPr lang="en-US" dirty="0" smtClean="0">
                <a:solidFill>
                  <a:schemeClr val="bg2"/>
                </a:solidFill>
              </a:rPr>
              <a:t>6 </a:t>
            </a:r>
            <a:r>
              <a:rPr lang="en-US" dirty="0">
                <a:solidFill>
                  <a:schemeClr val="bg2"/>
                </a:solidFill>
              </a:rPr>
              <a:t>(D.D.C. 2009</a:t>
            </a:r>
            <a:r>
              <a:rPr lang="en-US" dirty="0" smtClean="0">
                <a:solidFill>
                  <a:schemeClr val="bg2"/>
                </a:solidFill>
              </a:rPr>
              <a:t>).</a:t>
            </a:r>
          </a:p>
          <a:p>
            <a:pPr lvl="1"/>
            <a:r>
              <a:rPr lang="en-US" i="1" dirty="0">
                <a:solidFill>
                  <a:schemeClr val="bg2"/>
                </a:solidFill>
              </a:rPr>
              <a:t>Peabody Coal Co. v. McCandless</a:t>
            </a:r>
            <a:r>
              <a:rPr lang="en-US" dirty="0">
                <a:solidFill>
                  <a:schemeClr val="bg2"/>
                </a:solidFill>
              </a:rPr>
              <a:t>, 255 F.3d </a:t>
            </a:r>
            <a:r>
              <a:rPr lang="en-US" dirty="0" smtClean="0">
                <a:solidFill>
                  <a:schemeClr val="bg2"/>
                </a:solidFill>
              </a:rPr>
              <a:t>465 </a:t>
            </a:r>
            <a:r>
              <a:rPr lang="en-US" dirty="0">
                <a:solidFill>
                  <a:schemeClr val="bg2"/>
                </a:solidFill>
              </a:rPr>
              <a:t>(7th Cir. 2001</a:t>
            </a:r>
            <a:r>
              <a:rPr lang="en-US" dirty="0" smtClean="0">
                <a:solidFill>
                  <a:schemeClr val="bg2"/>
                </a:solidFill>
              </a:rPr>
              <a:t>).</a:t>
            </a:r>
          </a:p>
          <a:p>
            <a:pPr lvl="1"/>
            <a:r>
              <a:rPr lang="en-US" i="1" dirty="0">
                <a:solidFill>
                  <a:schemeClr val="bg2"/>
                </a:solidFill>
              </a:rPr>
              <a:t>Richardson v. Perales</a:t>
            </a:r>
            <a:r>
              <a:rPr lang="en-US" dirty="0">
                <a:solidFill>
                  <a:schemeClr val="bg2"/>
                </a:solidFill>
              </a:rPr>
              <a:t>, 402 U.S. </a:t>
            </a:r>
            <a:r>
              <a:rPr lang="en-US" dirty="0" smtClean="0">
                <a:solidFill>
                  <a:schemeClr val="bg2"/>
                </a:solidFill>
              </a:rPr>
              <a:t>389 </a:t>
            </a:r>
            <a:r>
              <a:rPr lang="en-US" dirty="0">
                <a:solidFill>
                  <a:schemeClr val="bg2"/>
                </a:solidFill>
              </a:rPr>
              <a:t>(1971</a:t>
            </a:r>
            <a:r>
              <a:rPr lang="en-US" dirty="0" smtClean="0">
                <a:solidFill>
                  <a:schemeClr val="bg2"/>
                </a:solidFill>
              </a:rPr>
              <a:t>).</a:t>
            </a:r>
          </a:p>
          <a:p>
            <a:pPr lvl="1"/>
            <a:r>
              <a:rPr lang="en-US" i="1" dirty="0">
                <a:solidFill>
                  <a:schemeClr val="bg2"/>
                </a:solidFill>
              </a:rPr>
              <a:t>U.S. v. Taylor</a:t>
            </a:r>
            <a:r>
              <a:rPr lang="en-US" dirty="0">
                <a:solidFill>
                  <a:schemeClr val="bg2"/>
                </a:solidFill>
              </a:rPr>
              <a:t>, 931 F.2d </a:t>
            </a:r>
            <a:r>
              <a:rPr lang="en-US" dirty="0" smtClean="0">
                <a:solidFill>
                  <a:schemeClr val="bg2"/>
                </a:solidFill>
              </a:rPr>
              <a:t>842 </a:t>
            </a:r>
            <a:r>
              <a:rPr lang="en-US" dirty="0">
                <a:solidFill>
                  <a:schemeClr val="bg2"/>
                </a:solidFill>
              </a:rPr>
              <a:t>(11th Cir. 2008</a:t>
            </a:r>
            <a:r>
              <a:rPr lang="en-US" dirty="0" smtClean="0">
                <a:solidFill>
                  <a:schemeClr val="bg2"/>
                </a:solidFill>
              </a:rPr>
              <a:t>).</a:t>
            </a:r>
          </a:p>
          <a:p>
            <a:pPr lvl="1"/>
            <a:r>
              <a:rPr lang="en-US" i="1" dirty="0">
                <a:solidFill>
                  <a:schemeClr val="bg2"/>
                </a:solidFill>
              </a:rPr>
              <a:t>Wisconsin Ave. Nursing Home</a:t>
            </a:r>
            <a:r>
              <a:rPr lang="en-US" dirty="0">
                <a:solidFill>
                  <a:schemeClr val="bg2"/>
                </a:solidFill>
              </a:rPr>
              <a:t>, 527 A.2d </a:t>
            </a:r>
            <a:r>
              <a:rPr lang="en-US" dirty="0" smtClean="0">
                <a:solidFill>
                  <a:schemeClr val="bg2"/>
                </a:solidFill>
              </a:rPr>
              <a:t>282 </a:t>
            </a:r>
            <a:r>
              <a:rPr lang="en-US" dirty="0">
                <a:solidFill>
                  <a:schemeClr val="bg2"/>
                </a:solidFill>
              </a:rPr>
              <a:t>(D.C. 1987</a:t>
            </a:r>
            <a:r>
              <a:rPr lang="en-US" dirty="0" smtClean="0">
                <a:solidFill>
                  <a:schemeClr val="bg2"/>
                </a:solidFill>
              </a:rPr>
              <a:t>).</a:t>
            </a:r>
            <a:endParaRPr lang="en-US" dirty="0">
              <a:solidFill>
                <a:schemeClr val="bg2"/>
              </a:solidFill>
            </a:endParaRPr>
          </a:p>
          <a:p>
            <a:r>
              <a:rPr lang="en-US" b="1" dirty="0">
                <a:solidFill>
                  <a:schemeClr val="accent2">
                    <a:lumMod val="75000"/>
                  </a:schemeClr>
                </a:solidFill>
              </a:rPr>
              <a:t>Secondary </a:t>
            </a:r>
            <a:r>
              <a:rPr lang="en-US" b="1" dirty="0" smtClean="0">
                <a:solidFill>
                  <a:schemeClr val="accent2">
                    <a:lumMod val="75000"/>
                  </a:schemeClr>
                </a:solidFill>
              </a:rPr>
              <a:t>Resources:</a:t>
            </a:r>
          </a:p>
          <a:p>
            <a:pPr lvl="1"/>
            <a:r>
              <a:rPr lang="en-US" dirty="0" smtClean="0"/>
              <a:t>Michael H. Graham, </a:t>
            </a:r>
            <a:r>
              <a:rPr lang="en-US" i="1" dirty="0" smtClean="0"/>
              <a:t>The Case for Model Rules of Evidence in Administrative Proceedings</a:t>
            </a:r>
            <a:r>
              <a:rPr lang="en-US" dirty="0" smtClean="0"/>
              <a:t>, 38 Fed. B. News &amp; J. 189 (May 1991).</a:t>
            </a:r>
          </a:p>
          <a:p>
            <a:pPr lvl="1"/>
            <a:r>
              <a:rPr lang="en-US" dirty="0" smtClean="0"/>
              <a:t>Charles H. Koch, 2 Admin. L. &amp; Prac. § 5:52, </a:t>
            </a:r>
            <a:r>
              <a:rPr lang="en-US" i="1" dirty="0" smtClean="0"/>
              <a:t>Evidence</a:t>
            </a:r>
            <a:r>
              <a:rPr lang="en-US" dirty="0" smtClean="0"/>
              <a:t> (3d ed.).</a:t>
            </a:r>
          </a:p>
          <a:p>
            <a:pPr lvl="1"/>
            <a:r>
              <a:rPr lang="en-US" dirty="0" smtClean="0"/>
              <a:t>William H. Kuehnle, </a:t>
            </a:r>
            <a:r>
              <a:rPr lang="en-US" i="1" dirty="0" smtClean="0"/>
              <a:t>Standards of Evidence in Administrative Proceedings</a:t>
            </a:r>
            <a:r>
              <a:rPr lang="en-US" dirty="0" smtClean="0"/>
              <a:t>, 49 N.Y.L. Sch. L. Rev. 829 (2004-2005).</a:t>
            </a:r>
            <a:endParaRPr lang="en-US" dirty="0"/>
          </a:p>
          <a:p>
            <a:endParaRPr lang="en-US" dirty="0"/>
          </a:p>
        </p:txBody>
      </p:sp>
    </p:spTree>
    <p:extLst>
      <p:ext uri="{BB962C8B-B14F-4D97-AF65-F5344CB8AC3E}">
        <p14:creationId xmlns:p14="http://schemas.microsoft.com/office/powerpoint/2010/main" xmlns="" val="3579306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t>Rules of Evidence: Scope</a:t>
            </a:r>
            <a:endParaRPr lang="en-US" sz="5400" b="1" u="sng" dirty="0"/>
          </a:p>
        </p:txBody>
      </p:sp>
      <p:sp>
        <p:nvSpPr>
          <p:cNvPr id="3" name="Content Placeholder 2"/>
          <p:cNvSpPr>
            <a:spLocks noGrp="1"/>
          </p:cNvSpPr>
          <p:nvPr>
            <p:ph idx="1"/>
          </p:nvPr>
        </p:nvSpPr>
        <p:spPr/>
        <p:txBody>
          <a:bodyPr>
            <a:normAutofit fontScale="70000" lnSpcReduction="20000"/>
          </a:bodyPr>
          <a:lstStyle/>
          <a:p>
            <a:pPr marL="0" indent="0">
              <a:buNone/>
            </a:pPr>
            <a:r>
              <a:rPr lang="en-US" sz="4000" b="1" dirty="0" smtClean="0">
                <a:solidFill>
                  <a:schemeClr val="accent2">
                    <a:lumMod val="75000"/>
                  </a:schemeClr>
                </a:solidFill>
              </a:rPr>
              <a:t>Wis</a:t>
            </a:r>
            <a:r>
              <a:rPr lang="en-US" sz="4000" b="1" dirty="0">
                <a:solidFill>
                  <a:schemeClr val="accent2">
                    <a:lumMod val="75000"/>
                  </a:schemeClr>
                </a:solidFill>
              </a:rPr>
              <a:t>. Stat. § </a:t>
            </a:r>
            <a:r>
              <a:rPr lang="en-US" sz="4000" b="1" dirty="0" smtClean="0">
                <a:solidFill>
                  <a:schemeClr val="accent2">
                    <a:lumMod val="75000"/>
                  </a:schemeClr>
                </a:solidFill>
              </a:rPr>
              <a:t>911.01(1)-(2)</a:t>
            </a:r>
            <a:r>
              <a:rPr lang="en-US" sz="4000" dirty="0" smtClean="0">
                <a:solidFill>
                  <a:schemeClr val="accent2">
                    <a:lumMod val="75000"/>
                  </a:schemeClr>
                </a:solidFill>
              </a:rPr>
              <a:t>: </a:t>
            </a:r>
          </a:p>
          <a:p>
            <a:pPr marL="0" indent="0">
              <a:buNone/>
            </a:pPr>
            <a:endParaRPr lang="en-US" sz="1700" dirty="0" smtClean="0"/>
          </a:p>
          <a:p>
            <a:pPr marL="400050" lvl="1" indent="0">
              <a:buNone/>
            </a:pPr>
            <a:r>
              <a:rPr lang="en-US" sz="3700" b="1" dirty="0"/>
              <a:t>(1) Courts and court commissioners.</a:t>
            </a:r>
            <a:r>
              <a:rPr lang="en-US" sz="3700" dirty="0"/>
              <a:t> Chapters 901 to 911 </a:t>
            </a:r>
            <a:r>
              <a:rPr lang="en-US" sz="3700" i="1" dirty="0"/>
              <a:t>apply to the </a:t>
            </a:r>
            <a:r>
              <a:rPr lang="en-US" sz="3700" b="1" i="1" u="sng" dirty="0"/>
              <a:t>courts</a:t>
            </a:r>
            <a:r>
              <a:rPr lang="en-US" sz="3700" i="1" dirty="0"/>
              <a:t> of the state of Wisconsin</a:t>
            </a:r>
            <a:r>
              <a:rPr lang="en-US" sz="3700" dirty="0"/>
              <a:t>, including municipal courts and circuit, supplemental, and municipal court commissioners, </a:t>
            </a:r>
            <a:r>
              <a:rPr lang="en-US" sz="3700" i="1" dirty="0"/>
              <a:t>in the proceedings </a:t>
            </a:r>
            <a:r>
              <a:rPr lang="en-US" sz="3700" dirty="0"/>
              <a:t>and to the extent hereinafter set forth except as provided in s. 972.11. The word “judge” in chs. 901 to 911 means judge of a court of record, municipal judge, or circuit, supplemental, or municipal court commissioner</a:t>
            </a:r>
            <a:r>
              <a:rPr lang="en-US" sz="3700" dirty="0" smtClean="0"/>
              <a:t>.</a:t>
            </a:r>
            <a:endParaRPr lang="en-US" sz="3700" dirty="0"/>
          </a:p>
          <a:p>
            <a:pPr marL="400050" lvl="1" indent="0">
              <a:buNone/>
            </a:pPr>
            <a:endParaRPr lang="en-US" sz="3700" dirty="0"/>
          </a:p>
          <a:p>
            <a:pPr marL="400050" lvl="1" indent="0">
              <a:buNone/>
            </a:pPr>
            <a:r>
              <a:rPr lang="en-US" sz="3700" b="1" dirty="0"/>
              <a:t>(2) Proceedings generally.</a:t>
            </a:r>
            <a:r>
              <a:rPr lang="en-US" sz="3700" dirty="0"/>
              <a:t> Chapters 901 to 911 apply generally to proceedings in civil and criminal actions</a:t>
            </a:r>
            <a:r>
              <a:rPr lang="en-US" sz="3700"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t>Rules of Evidence: Scope</a:t>
            </a:r>
            <a:endParaRPr lang="en-US" sz="5400" b="1" u="sng" dirty="0"/>
          </a:p>
        </p:txBody>
      </p:sp>
      <p:sp>
        <p:nvSpPr>
          <p:cNvPr id="3" name="Content Placeholder 2"/>
          <p:cNvSpPr>
            <a:spLocks noGrp="1"/>
          </p:cNvSpPr>
          <p:nvPr>
            <p:ph idx="1"/>
          </p:nvPr>
        </p:nvSpPr>
        <p:spPr/>
        <p:txBody>
          <a:bodyPr>
            <a:normAutofit fontScale="77500" lnSpcReduction="20000"/>
          </a:bodyPr>
          <a:lstStyle/>
          <a:p>
            <a:pPr marL="0" indent="0">
              <a:buNone/>
            </a:pPr>
            <a:r>
              <a:rPr lang="en-US" sz="4000" b="1" dirty="0" smtClean="0">
                <a:solidFill>
                  <a:schemeClr val="accent2">
                    <a:lumMod val="75000"/>
                  </a:schemeClr>
                </a:solidFill>
              </a:rPr>
              <a:t>Wis</a:t>
            </a:r>
            <a:r>
              <a:rPr lang="en-US" sz="4000" b="1" dirty="0">
                <a:solidFill>
                  <a:schemeClr val="accent2">
                    <a:lumMod val="75000"/>
                  </a:schemeClr>
                </a:solidFill>
              </a:rPr>
              <a:t>. Stat. § </a:t>
            </a:r>
            <a:r>
              <a:rPr lang="en-US" sz="4000" b="1" dirty="0" smtClean="0">
                <a:solidFill>
                  <a:schemeClr val="accent2">
                    <a:lumMod val="75000"/>
                  </a:schemeClr>
                </a:solidFill>
              </a:rPr>
              <a:t>911.01(4)</a:t>
            </a:r>
            <a:r>
              <a:rPr lang="en-US" sz="4000" dirty="0" smtClean="0">
                <a:solidFill>
                  <a:schemeClr val="accent2">
                    <a:lumMod val="75000"/>
                  </a:schemeClr>
                </a:solidFill>
              </a:rPr>
              <a:t>: </a:t>
            </a:r>
          </a:p>
          <a:p>
            <a:pPr marL="0" indent="0">
              <a:buNone/>
            </a:pPr>
            <a:endParaRPr lang="en-US" sz="2300" b="1" dirty="0" smtClean="0">
              <a:solidFill>
                <a:schemeClr val="accent2">
                  <a:lumMod val="75000"/>
                </a:schemeClr>
              </a:solidFill>
            </a:endParaRPr>
          </a:p>
          <a:p>
            <a:pPr marL="0" indent="0">
              <a:buNone/>
            </a:pPr>
            <a:r>
              <a:rPr lang="en-US" sz="3600" b="1" dirty="0" smtClean="0"/>
              <a:t>(4</a:t>
            </a:r>
            <a:r>
              <a:rPr lang="en-US" sz="3600" b="1" dirty="0"/>
              <a:t>) Rules of evidence inapplicable.</a:t>
            </a:r>
            <a:r>
              <a:rPr lang="en-US" sz="3600" dirty="0"/>
              <a:t> Chapters 901 to 911, other than ch. 905 with respect to privileges or s. 901.05 with respect to admissibility, do not apply in the following situations</a:t>
            </a:r>
            <a:r>
              <a:rPr lang="en-US" sz="3600" dirty="0" smtClean="0"/>
              <a:t>:</a:t>
            </a:r>
          </a:p>
          <a:p>
            <a:pPr marL="0" indent="0">
              <a:buNone/>
            </a:pPr>
            <a:endParaRPr lang="en-US" sz="1800" dirty="0"/>
          </a:p>
          <a:p>
            <a:pPr marL="400050" lvl="1" indent="0">
              <a:buNone/>
            </a:pPr>
            <a:r>
              <a:rPr lang="en-US" sz="3600" dirty="0"/>
              <a:t>(a) Preliminary questions of fact. </a:t>
            </a:r>
          </a:p>
          <a:p>
            <a:pPr marL="400050" lvl="1" indent="0">
              <a:buNone/>
            </a:pPr>
            <a:r>
              <a:rPr lang="en-US" sz="3600" dirty="0"/>
              <a:t>(b) Grand jury; John Doe proceedings. </a:t>
            </a:r>
            <a:endParaRPr lang="en-US" sz="3600" dirty="0" smtClean="0"/>
          </a:p>
          <a:p>
            <a:pPr marL="400050" lvl="1" indent="0">
              <a:buNone/>
            </a:pPr>
            <a:r>
              <a:rPr lang="en-US" sz="3600" dirty="0"/>
              <a:t>(c) Miscellaneous proceedings. </a:t>
            </a:r>
            <a:endParaRPr lang="en-US" sz="3600" i="1" dirty="0"/>
          </a:p>
          <a:p>
            <a:pPr marL="1257300" lvl="2" indent="-457200"/>
            <a:r>
              <a:rPr lang="en-US" sz="3200" i="1" dirty="0"/>
              <a:t>A</a:t>
            </a:r>
            <a:r>
              <a:rPr lang="en-US" sz="3200" i="1" dirty="0" smtClean="0"/>
              <a:t>dministrative proceedings are </a:t>
            </a:r>
            <a:r>
              <a:rPr lang="en-US" sz="3200" i="1" u="sng" dirty="0" smtClean="0"/>
              <a:t>not</a:t>
            </a:r>
            <a:r>
              <a:rPr lang="en-US" sz="3200" i="1" dirty="0" smtClean="0"/>
              <a:t> listed here.</a:t>
            </a:r>
          </a:p>
          <a:p>
            <a:pPr marL="400050" lvl="1" indent="0">
              <a:buNone/>
            </a:pPr>
            <a:r>
              <a:rPr lang="en-US" sz="3600" dirty="0"/>
              <a:t>(d) Small claims </a:t>
            </a:r>
            <a:r>
              <a:rPr lang="en-US" sz="3600" dirty="0" smtClean="0"/>
              <a:t>actions (except </a:t>
            </a:r>
            <a:r>
              <a:rPr lang="en-US" sz="3600" dirty="0"/>
              <a:t>jury </a:t>
            </a:r>
            <a:r>
              <a:rPr lang="en-US" sz="3600" dirty="0" smtClean="0"/>
              <a:t>trials).</a:t>
            </a:r>
            <a:endParaRPr lang="en-US" sz="3600" dirty="0"/>
          </a:p>
        </p:txBody>
      </p:sp>
    </p:spTree>
    <p:extLst>
      <p:ext uri="{BB962C8B-B14F-4D97-AF65-F5344CB8AC3E}">
        <p14:creationId xmlns:p14="http://schemas.microsoft.com/office/powerpoint/2010/main" xmlns="" val="645752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t>Rules of Evidence: Scope</a:t>
            </a:r>
            <a:endParaRPr lang="en-US" sz="5400" b="1" u="sng" dirty="0"/>
          </a:p>
        </p:txBody>
      </p:sp>
      <p:sp>
        <p:nvSpPr>
          <p:cNvPr id="3" name="Content Placeholder 2"/>
          <p:cNvSpPr>
            <a:spLocks noGrp="1"/>
          </p:cNvSpPr>
          <p:nvPr>
            <p:ph idx="1"/>
          </p:nvPr>
        </p:nvSpPr>
        <p:spPr>
          <a:xfrm>
            <a:off x="438150" y="1485900"/>
            <a:ext cx="8229600" cy="4640263"/>
          </a:xfrm>
        </p:spPr>
        <p:txBody>
          <a:bodyPr>
            <a:normAutofit fontScale="25000" lnSpcReduction="20000"/>
          </a:bodyPr>
          <a:lstStyle/>
          <a:p>
            <a:pPr marL="0" indent="0">
              <a:buNone/>
            </a:pPr>
            <a:r>
              <a:rPr lang="en-US" sz="8800" dirty="0" smtClean="0">
                <a:solidFill>
                  <a:schemeClr val="accent2">
                    <a:lumMod val="75000"/>
                  </a:schemeClr>
                </a:solidFill>
              </a:rPr>
              <a:t>Federal Rule of Evidence 1101</a:t>
            </a:r>
            <a:r>
              <a:rPr lang="en-US" sz="8800" dirty="0">
                <a:solidFill>
                  <a:schemeClr val="accent2">
                    <a:lumMod val="75000"/>
                  </a:schemeClr>
                </a:solidFill>
              </a:rPr>
              <a:t>: Applicability of the </a:t>
            </a:r>
            <a:r>
              <a:rPr lang="en-US" sz="8800" dirty="0" smtClean="0">
                <a:solidFill>
                  <a:schemeClr val="accent2">
                    <a:lumMod val="75000"/>
                  </a:schemeClr>
                </a:solidFill>
              </a:rPr>
              <a:t>Rules</a:t>
            </a:r>
          </a:p>
          <a:p>
            <a:pPr marL="0" indent="0">
              <a:buNone/>
            </a:pPr>
            <a:endParaRPr lang="en-US" sz="5600" dirty="0">
              <a:solidFill>
                <a:schemeClr val="accent2">
                  <a:lumMod val="75000"/>
                </a:schemeClr>
              </a:solidFill>
            </a:endParaRPr>
          </a:p>
          <a:p>
            <a:pPr marL="0" indent="0">
              <a:buNone/>
            </a:pPr>
            <a:r>
              <a:rPr lang="en-US" sz="8000" b="1" dirty="0" smtClean="0"/>
              <a:t>(a</a:t>
            </a:r>
            <a:r>
              <a:rPr lang="en-US" sz="8000" b="1" dirty="0"/>
              <a:t>) To Courts and Judges.</a:t>
            </a:r>
            <a:r>
              <a:rPr lang="en-US" sz="8000" dirty="0"/>
              <a:t> These rules apply to proceedings </a:t>
            </a:r>
            <a:r>
              <a:rPr lang="en-US" sz="8000" dirty="0" smtClean="0"/>
              <a:t>before:</a:t>
            </a:r>
          </a:p>
          <a:p>
            <a:pPr lvl="1"/>
            <a:r>
              <a:rPr lang="en-US" sz="8000" dirty="0" smtClean="0"/>
              <a:t>United States district courts;</a:t>
            </a:r>
          </a:p>
          <a:p>
            <a:pPr lvl="1"/>
            <a:r>
              <a:rPr lang="en-US" sz="8000" dirty="0" smtClean="0"/>
              <a:t>United States bankruptcy and magistrate judges;</a:t>
            </a:r>
          </a:p>
          <a:p>
            <a:pPr lvl="1"/>
            <a:r>
              <a:rPr lang="en-US" sz="8000" dirty="0" smtClean="0"/>
              <a:t>United States courts of appeals;</a:t>
            </a:r>
          </a:p>
          <a:p>
            <a:pPr lvl="1"/>
            <a:r>
              <a:rPr lang="en-US" sz="8000" dirty="0" smtClean="0"/>
              <a:t>the United States Court of Federal Claims; and</a:t>
            </a:r>
          </a:p>
          <a:p>
            <a:pPr lvl="1"/>
            <a:r>
              <a:rPr lang="en-US" sz="8000" dirty="0" smtClean="0"/>
              <a:t>the district courts of Guam, the Virgin Islands, and the Northern Mariana Islands.</a:t>
            </a:r>
          </a:p>
          <a:p>
            <a:pPr marL="914400" lvl="2" indent="0">
              <a:buNone/>
            </a:pPr>
            <a:endParaRPr lang="en-US" sz="8000" dirty="0" smtClean="0"/>
          </a:p>
          <a:p>
            <a:pPr marL="0" indent="0">
              <a:buNone/>
            </a:pPr>
            <a:r>
              <a:rPr lang="en-US" sz="8000" b="1" dirty="0" smtClean="0"/>
              <a:t>(b) To Cases and Proceedings.</a:t>
            </a:r>
            <a:r>
              <a:rPr lang="en-US" sz="8000" dirty="0" smtClean="0"/>
              <a:t> These rules apply in:</a:t>
            </a:r>
          </a:p>
          <a:p>
            <a:pPr lvl="1"/>
            <a:r>
              <a:rPr lang="en-US" sz="8000" dirty="0" smtClean="0"/>
              <a:t>civil </a:t>
            </a:r>
            <a:r>
              <a:rPr lang="en-US" sz="8000" dirty="0"/>
              <a:t>cases and proceedings, including bankruptcy, admiralty, </a:t>
            </a:r>
            <a:r>
              <a:rPr lang="en-US" sz="8000" dirty="0" smtClean="0"/>
              <a:t>and maritime cases;</a:t>
            </a:r>
          </a:p>
          <a:p>
            <a:pPr lvl="1"/>
            <a:r>
              <a:rPr lang="en-US" sz="8000" dirty="0" smtClean="0"/>
              <a:t>criminal </a:t>
            </a:r>
            <a:r>
              <a:rPr lang="en-US" sz="8000" dirty="0"/>
              <a:t>cases and proceedings; </a:t>
            </a:r>
            <a:r>
              <a:rPr lang="en-US" sz="8000" dirty="0" smtClean="0"/>
              <a:t>and</a:t>
            </a:r>
          </a:p>
          <a:p>
            <a:pPr lvl="1"/>
            <a:r>
              <a:rPr lang="en-US" sz="8400" dirty="0" smtClean="0"/>
              <a:t>contempt </a:t>
            </a:r>
            <a:r>
              <a:rPr lang="en-US" sz="8400" dirty="0"/>
              <a:t>proceedings, except those in which the court may </a:t>
            </a:r>
            <a:r>
              <a:rPr lang="en-US" sz="8400" dirty="0" smtClean="0"/>
              <a:t>act </a:t>
            </a:r>
            <a:r>
              <a:rPr lang="en-US" sz="8400" dirty="0"/>
              <a:t>summarily.</a:t>
            </a:r>
          </a:p>
          <a:p>
            <a:pPr marL="0" indent="0">
              <a:buNone/>
            </a:pPr>
            <a:endParaRPr lang="en-US" sz="4000" dirty="0"/>
          </a:p>
        </p:txBody>
      </p:sp>
    </p:spTree>
    <p:extLst>
      <p:ext uri="{BB962C8B-B14F-4D97-AF65-F5344CB8AC3E}">
        <p14:creationId xmlns:p14="http://schemas.microsoft.com/office/powerpoint/2010/main" xmlns="" val="3131125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t>Rules of Evidence: Scope</a:t>
            </a:r>
            <a:endParaRPr lang="en-US" sz="5400" b="1" u="sng" dirty="0"/>
          </a:p>
        </p:txBody>
      </p:sp>
      <p:sp>
        <p:nvSpPr>
          <p:cNvPr id="3" name="Content Placeholder 2"/>
          <p:cNvSpPr>
            <a:spLocks noGrp="1"/>
          </p:cNvSpPr>
          <p:nvPr>
            <p:ph idx="1"/>
          </p:nvPr>
        </p:nvSpPr>
        <p:spPr>
          <a:xfrm>
            <a:off x="457200" y="1485900"/>
            <a:ext cx="8305800" cy="4640263"/>
          </a:xfrm>
        </p:spPr>
        <p:txBody>
          <a:bodyPr>
            <a:normAutofit fontScale="25000" lnSpcReduction="20000"/>
          </a:bodyPr>
          <a:lstStyle/>
          <a:p>
            <a:pPr marL="0" indent="0">
              <a:buNone/>
            </a:pPr>
            <a:r>
              <a:rPr lang="en-US" sz="11200" dirty="0" smtClean="0">
                <a:solidFill>
                  <a:schemeClr val="accent2">
                    <a:lumMod val="75000"/>
                  </a:schemeClr>
                </a:solidFill>
              </a:rPr>
              <a:t>Federal Rule of Evidence 1101</a:t>
            </a:r>
            <a:r>
              <a:rPr lang="en-US" sz="11200" dirty="0">
                <a:solidFill>
                  <a:schemeClr val="accent2">
                    <a:lumMod val="75000"/>
                  </a:schemeClr>
                </a:solidFill>
              </a:rPr>
              <a:t>: Applicability of the </a:t>
            </a:r>
            <a:r>
              <a:rPr lang="en-US" sz="11200" dirty="0" smtClean="0">
                <a:solidFill>
                  <a:schemeClr val="accent2">
                    <a:lumMod val="75000"/>
                  </a:schemeClr>
                </a:solidFill>
              </a:rPr>
              <a:t>Rules</a:t>
            </a:r>
          </a:p>
          <a:p>
            <a:pPr marL="0" indent="0">
              <a:buNone/>
            </a:pPr>
            <a:endParaRPr lang="en-US" sz="2900" dirty="0">
              <a:solidFill>
                <a:schemeClr val="accent2">
                  <a:lumMod val="75000"/>
                </a:schemeClr>
              </a:solidFill>
            </a:endParaRPr>
          </a:p>
          <a:p>
            <a:pPr marL="0" indent="0">
              <a:buNone/>
            </a:pPr>
            <a:r>
              <a:rPr lang="en-US" sz="9600" b="1" dirty="0"/>
              <a:t>(d) Exceptions. </a:t>
            </a:r>
            <a:r>
              <a:rPr lang="en-US" sz="9600" dirty="0"/>
              <a:t>These </a:t>
            </a:r>
            <a:r>
              <a:rPr lang="en-US" sz="9600" dirty="0" smtClean="0"/>
              <a:t>rules—except </a:t>
            </a:r>
            <a:r>
              <a:rPr lang="en-US" sz="9600" dirty="0"/>
              <a:t>for those on </a:t>
            </a:r>
            <a:r>
              <a:rPr lang="en-US" sz="9600" dirty="0" smtClean="0"/>
              <a:t>privilege—do </a:t>
            </a:r>
            <a:r>
              <a:rPr lang="en-US" sz="9600" dirty="0"/>
              <a:t>not apply to the following:</a:t>
            </a:r>
          </a:p>
          <a:p>
            <a:pPr marL="0" indent="0">
              <a:buNone/>
            </a:pPr>
            <a:endParaRPr lang="en-US" sz="5600" b="1" dirty="0"/>
          </a:p>
          <a:p>
            <a:pPr marL="0" indent="0" defTabSz="457200">
              <a:buNone/>
            </a:pPr>
            <a:r>
              <a:rPr lang="en-US" sz="8000" b="1" dirty="0"/>
              <a:t>	</a:t>
            </a:r>
            <a:r>
              <a:rPr lang="en-US" sz="8000" b="1" dirty="0" smtClean="0"/>
              <a:t>(1)	the court’s </a:t>
            </a:r>
            <a:r>
              <a:rPr lang="en-US" sz="8000" b="1" dirty="0"/>
              <a:t>determination, under Rule 104(a), on a preliminary </a:t>
            </a:r>
            <a:r>
              <a:rPr lang="en-US" sz="8000" b="1" dirty="0" smtClean="0"/>
              <a:t>			question of fact governing admissibility;</a:t>
            </a:r>
            <a:br>
              <a:rPr lang="en-US" sz="8000" b="1" dirty="0" smtClean="0"/>
            </a:br>
            <a:endParaRPr lang="en-US" sz="5600" b="1" dirty="0" smtClean="0"/>
          </a:p>
          <a:p>
            <a:pPr marL="0" indent="0" defTabSz="457200">
              <a:buNone/>
            </a:pPr>
            <a:r>
              <a:rPr lang="en-US" sz="8000" b="1" dirty="0"/>
              <a:t>	</a:t>
            </a:r>
            <a:r>
              <a:rPr lang="en-US" sz="8000" b="1" dirty="0" smtClean="0"/>
              <a:t>(2)	grand-jury </a:t>
            </a:r>
            <a:r>
              <a:rPr lang="en-US" sz="8000" b="1" dirty="0"/>
              <a:t>proceedings; </a:t>
            </a:r>
            <a:r>
              <a:rPr lang="en-US" sz="8000" b="1" dirty="0" smtClean="0"/>
              <a:t>and</a:t>
            </a:r>
          </a:p>
          <a:p>
            <a:pPr marL="0" indent="0" defTabSz="457200">
              <a:buNone/>
            </a:pPr>
            <a:endParaRPr lang="en-US" sz="5600" b="1" dirty="0"/>
          </a:p>
          <a:p>
            <a:pPr marL="0" indent="0" defTabSz="457200">
              <a:buNone/>
            </a:pPr>
            <a:r>
              <a:rPr lang="en-US" sz="8000" b="1" dirty="0" smtClean="0"/>
              <a:t>	(3)	miscellaneous </a:t>
            </a:r>
            <a:r>
              <a:rPr lang="en-US" sz="8000" b="1" dirty="0"/>
              <a:t>proceedings such as</a:t>
            </a:r>
            <a:r>
              <a:rPr lang="en-US" sz="8000" b="1" dirty="0" smtClean="0"/>
              <a:t>:</a:t>
            </a:r>
          </a:p>
          <a:p>
            <a:pPr marL="0" indent="0">
              <a:buNone/>
            </a:pPr>
            <a:r>
              <a:rPr lang="en-US" sz="5600" b="1" dirty="0"/>
              <a:t>	</a:t>
            </a:r>
          </a:p>
          <a:p>
            <a:pPr marL="1371600" lvl="2" indent="-571500"/>
            <a:r>
              <a:rPr lang="en-US" sz="8000" i="1" dirty="0" smtClean="0"/>
              <a:t>Administrative </a:t>
            </a:r>
            <a:r>
              <a:rPr lang="en-US" sz="8000" i="1" dirty="0"/>
              <a:t>proceedings </a:t>
            </a:r>
            <a:r>
              <a:rPr lang="en-US" sz="8000" i="1" u="sng" dirty="0"/>
              <a:t>not</a:t>
            </a:r>
            <a:r>
              <a:rPr lang="en-US" sz="8000" i="1" dirty="0"/>
              <a:t> listed.</a:t>
            </a:r>
          </a:p>
          <a:p>
            <a:pPr marL="0" indent="0">
              <a:buNone/>
            </a:pPr>
            <a:endParaRPr lang="en-US" sz="4800" b="1" dirty="0"/>
          </a:p>
          <a:p>
            <a:pPr marL="0" indent="0">
              <a:buNone/>
            </a:pPr>
            <a:r>
              <a:rPr lang="en-US" sz="9600" b="1" dirty="0"/>
              <a:t>(e) Other Statutes and Rules. </a:t>
            </a:r>
            <a:r>
              <a:rPr lang="en-US" sz="9600" b="1" dirty="0" smtClean="0"/>
              <a:t> </a:t>
            </a:r>
            <a:r>
              <a:rPr lang="en-US" sz="9600" dirty="0" smtClean="0"/>
              <a:t>A </a:t>
            </a:r>
            <a:r>
              <a:rPr lang="en-US" sz="9600" dirty="0"/>
              <a:t>federal statute or a rule prescribed by the Supreme Court may provide for admitting or excluding evidence independently from these rules.</a:t>
            </a:r>
          </a:p>
        </p:txBody>
      </p:sp>
    </p:spTree>
    <p:extLst>
      <p:ext uri="{BB962C8B-B14F-4D97-AF65-F5344CB8AC3E}">
        <p14:creationId xmlns:p14="http://schemas.microsoft.com/office/powerpoint/2010/main" xmlns="" val="2652572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4835</TotalTime>
  <Words>4047</Words>
  <Application>Microsoft Office PowerPoint</Application>
  <PresentationFormat>On-screen Show (4:3)</PresentationFormat>
  <Paragraphs>318</Paragraphs>
  <Slides>56</Slides>
  <Notes>0</Notes>
  <HiddenSlides>0</HiddenSlides>
  <MMClips>1</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Evidence Rules Outside of Trials</vt:lpstr>
      <vt:lpstr>Overview</vt:lpstr>
      <vt:lpstr>Slide 3</vt:lpstr>
      <vt:lpstr>Rules or the Wild West?</vt:lpstr>
      <vt:lpstr>Rules or the Wild West?</vt:lpstr>
      <vt:lpstr>Rules of Evidence: Scope</vt:lpstr>
      <vt:lpstr>Rules of Evidence: Scope</vt:lpstr>
      <vt:lpstr>Rules of Evidence: Scope</vt:lpstr>
      <vt:lpstr>Rules of Evidence: Scope</vt:lpstr>
      <vt:lpstr>Rules of Evidence: Scope</vt:lpstr>
      <vt:lpstr>Administrative Proceedings</vt:lpstr>
      <vt:lpstr>Administrative Proceedings</vt:lpstr>
      <vt:lpstr>Wis. Stat. § 227.45(1)</vt:lpstr>
      <vt:lpstr>Wis. Stat. § 227.45(1) (cont.)</vt:lpstr>
      <vt:lpstr>Wis. Stat. § 227.45(1) (cont.)</vt:lpstr>
      <vt:lpstr>Wis. Stat. § 227.45(2)-(4)</vt:lpstr>
      <vt:lpstr>Wis. Stat. § 227.45(5)-(6)</vt:lpstr>
      <vt:lpstr>Case Example (Wisconsin)</vt:lpstr>
      <vt:lpstr>Federal Proceedings</vt:lpstr>
      <vt:lpstr>Federal Proceedings (cont.)</vt:lpstr>
      <vt:lpstr>What Gives?   Why the Relaxed Rules?</vt:lpstr>
      <vt:lpstr>What Gives?   Why the Relaxed Rules?</vt:lpstr>
      <vt:lpstr>What Gives?   Why the Relaxed Rules?</vt:lpstr>
      <vt:lpstr>The Legal-Residuum Rule</vt:lpstr>
      <vt:lpstr>The Legal-Residuum Rule (cont.)</vt:lpstr>
      <vt:lpstr>The Legal-Residuum Rule (cont.)</vt:lpstr>
      <vt:lpstr>The Legal-Residuum Rule  (Federal Courts)</vt:lpstr>
      <vt:lpstr>The Legal-Residuum Rule  (Federal Courts)</vt:lpstr>
      <vt:lpstr>The Legal-Residuum Rule  (Federal Courts)</vt:lpstr>
      <vt:lpstr>The Legal-Residuum Rule  (Wisconsin)</vt:lpstr>
      <vt:lpstr>The Legal-Residuum Rule  (Wisconsin)</vt:lpstr>
      <vt:lpstr>The Legal-Residuum Rule  (Wisconsin)</vt:lpstr>
      <vt:lpstr>The Legal-Residuum Rule  (Wisconsin)</vt:lpstr>
      <vt:lpstr>The Legal-Residuum Rule  (Wisconsin)</vt:lpstr>
      <vt:lpstr>Arbitration Proceedings</vt:lpstr>
      <vt:lpstr>Arbitration</vt:lpstr>
      <vt:lpstr>Arbitration: Applicable Rules</vt:lpstr>
      <vt:lpstr>Arbitration: Applicable Rules</vt:lpstr>
      <vt:lpstr>Arbitration: Applicable Rules</vt:lpstr>
      <vt:lpstr>Arbitration: Applicable Rules</vt:lpstr>
      <vt:lpstr>Best Practices</vt:lpstr>
      <vt:lpstr>Consistent Themes</vt:lpstr>
      <vt:lpstr>Consistent Themes</vt:lpstr>
      <vt:lpstr>Consistent Themes</vt:lpstr>
      <vt:lpstr>Consistent Themes</vt:lpstr>
      <vt:lpstr>Consistent Themes</vt:lpstr>
      <vt:lpstr>So, What To Do?</vt:lpstr>
      <vt:lpstr>So, What To Do?</vt:lpstr>
      <vt:lpstr>So, What To Do?</vt:lpstr>
      <vt:lpstr>So, What To Do?</vt:lpstr>
      <vt:lpstr>Other Best Practices</vt:lpstr>
      <vt:lpstr>Other Best Practices</vt:lpstr>
      <vt:lpstr>Questions?</vt:lpstr>
      <vt:lpstr>Resources</vt:lpstr>
      <vt:lpstr>Wisconsin Resources</vt:lpstr>
      <vt:lpstr>Federal &amp; Other Resources</vt:lpstr>
    </vt:vector>
  </TitlesOfParts>
  <Company>MTFN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 Issues in Real Property Law</dc:title>
  <dc:creator>jms</dc:creator>
  <cp:lastModifiedBy>temp</cp:lastModifiedBy>
  <cp:revision>425</cp:revision>
  <cp:lastPrinted>2013-03-18T16:06:24Z</cp:lastPrinted>
  <dcterms:created xsi:type="dcterms:W3CDTF">2010-06-15T22:49:46Z</dcterms:created>
  <dcterms:modified xsi:type="dcterms:W3CDTF">2013-03-25T14:14:57Z</dcterms:modified>
</cp:coreProperties>
</file>