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9" r:id="rId4"/>
    <p:sldId id="271" r:id="rId5"/>
    <p:sldId id="261" r:id="rId6"/>
    <p:sldId id="265" r:id="rId7"/>
    <p:sldId id="266" r:id="rId8"/>
    <p:sldId id="262" r:id="rId9"/>
    <p:sldId id="268" r:id="rId10"/>
    <p:sldId id="263" r:id="rId11"/>
    <p:sldId id="264" r:id="rId12"/>
    <p:sldId id="267" r:id="rId13"/>
    <p:sldId id="269" r:id="rId14"/>
    <p:sldId id="270" r:id="rId15"/>
    <p:sldId id="25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notesMaster" Target="notesMasters/notesMaster1.xml" />
  <Relationship Id="rId21" Type="http://schemas.openxmlformats.org/officeDocument/2006/relationships/theme" Target="theme/theme1.xml" />
  <Relationship Id="rId20" Type="http://schemas.openxmlformats.org/officeDocument/2006/relationships/viewProps" Target="viewProps.xml" />
  <Relationship Id="rId1" Type="http://schemas.openxmlformats.org/officeDocument/2006/relationships/slideMaster" Target="slideMasters/slideMaster1.xml" />
  <Relationship Id="rId19" Type="http://schemas.openxmlformats.org/officeDocument/2006/relationships/presProps" Target="presProps.xml" />
  <Relationship Id="rId22"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D33C84-0118-4DCB-A84F-2F0E273EDA39}" type="datetimeFigureOut">
              <a:rPr lang="en-US" smtClean="0"/>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E42F74-F3D4-40F0-BF99-351108BBD8C5}" type="slidenum">
              <a:rPr lang="en-US" smtClean="0"/>
              <a:t>‹#›</a:t>
            </a:fld>
            <a:endParaRPr lang="en-US"/>
          </a:p>
        </p:txBody>
      </p:sp>
    </p:spTree>
    <p:extLst>
      <p:ext uri="{BB962C8B-B14F-4D97-AF65-F5344CB8AC3E}">
        <p14:creationId xmlns:p14="http://schemas.microsoft.com/office/powerpoint/2010/main" val="817642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65830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276456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903989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91478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71934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85510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055033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95922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25172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977653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19475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732836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755027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744273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62987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064385142"/>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8" name="Slide Number Placeholder 7"/>
          <p:cNvSpPr>
            <a:spLocks noGrp="1"/>
          </p:cNvSpPr>
          <p:nvPr>
            <p:ph type="sldNum" sz="quarter" idx="11"/>
          </p:nvPr>
        </p:nvSpPr>
        <p:spPr/>
        <p:txBody>
          <a:bodyPr/>
          <a:lstStyle/>
          <a:p>
            <a:fld id="{24870676-7C7C-436F-B8D1-08BD010F3C79}"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870676-7C7C-436F-B8D1-08BD010F3C7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870676-7C7C-436F-B8D1-08BD010F3C7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870676-7C7C-436F-B8D1-08BD010F3C7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870676-7C7C-436F-B8D1-08BD010F3C79}"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870676-7C7C-436F-B8D1-08BD010F3C79}"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870676-7C7C-436F-B8D1-08BD010F3C79}"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870676-7C7C-436F-B8D1-08BD010F3C7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870676-7C7C-436F-B8D1-08BD010F3C7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870676-7C7C-436F-B8D1-08BD010F3C7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16A3C-8B0A-4B7A-B8B3-07784CCFC37E}"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870676-7C7C-436F-B8D1-08BD010F3C79}" type="slidenum">
              <a:rPr lang="en-US" smtClean="0"/>
              <a:t>‹#›</a:t>
            </a:fld>
            <a:endParaRPr lang="en-US"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6D16A3C-8B0A-4B7A-B8B3-07784CCFC37E}" type="datetimeFigureOut">
              <a:rPr lang="en-US" smtClean="0"/>
              <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4870676-7C7C-436F-B8D1-08BD010F3C79}"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hyperlink" Target="mailto:hroston@fredlaw.com" TargetMode="External" />
  <Relationship Id="rId2" Type="http://schemas.openxmlformats.org/officeDocument/2006/relationships/notesSlide" Target="../notesSlides/notesSlide1.xml" />
  <Relationship Id="rId1" Type="http://schemas.openxmlformats.org/officeDocument/2006/relationships/slideLayout" Target="../slideLayouts/slideLayout1.xml" />
  <Relationship Id="rId5" Type="http://schemas.openxmlformats.org/officeDocument/2006/relationships/image" Target="../media/image2.jpeg" />
  <Relationship Id="rId4" Type="http://schemas.openxmlformats.org/officeDocument/2006/relationships/hyperlink" Target="http://www.fredlaw.com/" TargetMode="Externa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5.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4.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5.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130425"/>
            <a:ext cx="7010400" cy="1146175"/>
          </a:xfrm>
        </p:spPr>
        <p:txBody>
          <a:bodyPr>
            <a:noAutofit/>
          </a:bodyPr>
          <a:lstStyle/>
          <a:p>
            <a:pPr algn="ctr"/>
            <a:r>
              <a:rPr lang="en-US" sz="4800" dirty="0" smtClean="0"/>
              <a:t>Environmental Clean Up Costs in Condemnation Actions</a:t>
            </a:r>
            <a:endParaRPr lang="en-US" sz="4800" dirty="0"/>
          </a:p>
        </p:txBody>
      </p:sp>
      <p:sp>
        <p:nvSpPr>
          <p:cNvPr id="3" name="Subtitle 2"/>
          <p:cNvSpPr>
            <a:spLocks noGrp="1"/>
          </p:cNvSpPr>
          <p:nvPr>
            <p:ph type="subTitle" idx="1"/>
          </p:nvPr>
        </p:nvSpPr>
        <p:spPr>
          <a:xfrm>
            <a:off x="1371600" y="3581400"/>
            <a:ext cx="6400800" cy="2743200"/>
          </a:xfrm>
        </p:spPr>
        <p:txBody>
          <a:bodyPr>
            <a:normAutofit/>
          </a:bodyPr>
          <a:lstStyle/>
          <a:p>
            <a:r>
              <a:rPr lang="en-US" sz="1800" dirty="0"/>
              <a:t>Howard Roston, Esq. </a:t>
            </a:r>
          </a:p>
          <a:p>
            <a:r>
              <a:rPr lang="en-US" sz="1800" dirty="0"/>
              <a:t>Fredrikson &amp; Byron, P.A.</a:t>
            </a:r>
          </a:p>
          <a:p>
            <a:r>
              <a:rPr lang="en-US" sz="1800" dirty="0"/>
              <a:t>200 South Sixth </a:t>
            </a:r>
            <a:r>
              <a:rPr lang="en-US" sz="1800" dirty="0" smtClean="0"/>
              <a:t>Street, Suite </a:t>
            </a:r>
            <a:r>
              <a:rPr lang="en-US" sz="1800" dirty="0"/>
              <a:t>4000</a:t>
            </a:r>
          </a:p>
          <a:p>
            <a:r>
              <a:rPr lang="en-US" sz="1800" dirty="0"/>
              <a:t>Minneapolis, MN 55402</a:t>
            </a:r>
          </a:p>
          <a:p>
            <a:r>
              <a:rPr lang="en-US" sz="1800" dirty="0"/>
              <a:t>Direct Dial 612.492.7441</a:t>
            </a:r>
          </a:p>
          <a:p>
            <a:pPr>
              <a:lnSpc>
                <a:spcPct val="120000"/>
              </a:lnSpc>
              <a:spcBef>
                <a:spcPts val="0"/>
              </a:spcBef>
            </a:pPr>
            <a:r>
              <a:rPr lang="en-US" sz="1800" u="sng" dirty="0" smtClean="0">
                <a:hlinkClick r:id="rId3"/>
              </a:rPr>
              <a:t>hroston@fredlaw.com</a:t>
            </a:r>
            <a:endParaRPr lang="en-US" sz="1800" u="sng" dirty="0" smtClean="0"/>
          </a:p>
          <a:p>
            <a:pPr>
              <a:lnSpc>
                <a:spcPct val="120000"/>
              </a:lnSpc>
              <a:spcBef>
                <a:spcPts val="0"/>
              </a:spcBef>
            </a:pPr>
            <a:r>
              <a:rPr lang="en-US" sz="1800" u="sng" dirty="0" smtClean="0">
                <a:hlinkClick r:id="rId4"/>
              </a:rPr>
              <a:t>www.fredlaw.com</a:t>
            </a:r>
            <a:r>
              <a:rPr lang="en-US" sz="1800" dirty="0" smtClean="0"/>
              <a:t> </a:t>
            </a:r>
          </a:p>
          <a:p>
            <a:endParaRPr lang="en-US" sz="4300" dirty="0"/>
          </a:p>
          <a:p>
            <a:endParaRPr lang="en-US" sz="4300" dirty="0"/>
          </a:p>
          <a:p>
            <a:endParaRPr lang="en-US" dirty="0"/>
          </a:p>
        </p:txBody>
      </p:sp>
      <p:pic>
        <p:nvPicPr>
          <p:cNvPr id="2050" name="Picture 2" descr="\\fredlaw.firm\mpl\users\rostho\Desktop\FB_Logo_Color_smal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0" y="6096000"/>
            <a:ext cx="1422400" cy="375514"/>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615448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96200" cy="1630362"/>
          </a:xfrm>
        </p:spPr>
        <p:txBody>
          <a:bodyPr/>
          <a:lstStyle/>
          <a:p>
            <a:pPr algn="ctr">
              <a:lnSpc>
                <a:spcPct val="100000"/>
              </a:lnSpc>
            </a:pPr>
            <a:r>
              <a:rPr lang="en-US" altLang="en-US" sz="3600" dirty="0"/>
              <a:t>It is </a:t>
            </a:r>
            <a:r>
              <a:rPr lang="en-US" altLang="en-US" sz="3600" i="1" dirty="0"/>
              <a:t>unconstitutional</a:t>
            </a:r>
            <a:r>
              <a:rPr lang="en-US" altLang="en-US" sz="3600" dirty="0"/>
              <a:t> to offset environmental clean up costs from just </a:t>
            </a:r>
            <a:r>
              <a:rPr lang="en-US" altLang="en-US" sz="3600" dirty="0" smtClean="0"/>
              <a:t>compensation?</a:t>
            </a:r>
            <a:endParaRPr lang="en-US" sz="3600" dirty="0"/>
          </a:p>
        </p:txBody>
      </p:sp>
      <p:sp>
        <p:nvSpPr>
          <p:cNvPr id="3" name="Content Placeholder 2"/>
          <p:cNvSpPr>
            <a:spLocks noGrp="1"/>
          </p:cNvSpPr>
          <p:nvPr>
            <p:ph idx="1"/>
          </p:nvPr>
        </p:nvSpPr>
        <p:spPr>
          <a:xfrm>
            <a:off x="457200" y="2133600"/>
            <a:ext cx="8001000" cy="4267200"/>
          </a:xfrm>
        </p:spPr>
        <p:txBody>
          <a:bodyPr/>
          <a:lstStyle/>
          <a:p>
            <a:pPr marL="0" indent="0">
              <a:lnSpc>
                <a:spcPct val="90000"/>
              </a:lnSpc>
              <a:buNone/>
              <a:defRPr/>
            </a:pPr>
            <a:endParaRPr lang="en-US" altLang="en-US" sz="2000" dirty="0" smtClean="0"/>
          </a:p>
          <a:p>
            <a:pPr marL="0" indent="0">
              <a:lnSpc>
                <a:spcPct val="90000"/>
              </a:lnSpc>
              <a:buNone/>
              <a:defRPr/>
            </a:pPr>
            <a:endParaRPr lang="en-US" altLang="en-US" sz="2000" dirty="0"/>
          </a:p>
          <a:p>
            <a:pPr marL="0" indent="0" algn="just">
              <a:lnSpc>
                <a:spcPct val="90000"/>
              </a:lnSpc>
              <a:buNone/>
              <a:defRPr/>
            </a:pPr>
            <a:r>
              <a:rPr lang="en-US" altLang="en-US" sz="2000" dirty="0" smtClean="0"/>
              <a:t>Both </a:t>
            </a:r>
            <a:r>
              <a:rPr lang="en-US" altLang="en-US" sz="2000" dirty="0"/>
              <a:t>the United States Constitution and the </a:t>
            </a:r>
            <a:r>
              <a:rPr lang="en-US" altLang="en-US" sz="2000" dirty="0" smtClean="0"/>
              <a:t>Wisconsin Constitution </a:t>
            </a:r>
            <a:r>
              <a:rPr lang="en-US" altLang="en-US" sz="2000" dirty="0"/>
              <a:t>require Just Compensation.  “Just Compensation” is typically described as “Fair Market Value.”  </a:t>
            </a:r>
            <a:r>
              <a:rPr lang="en-US" altLang="en-US" sz="2000" dirty="0" smtClean="0"/>
              <a:t>However, the </a:t>
            </a:r>
            <a:r>
              <a:rPr lang="en-US" altLang="en-US" sz="2000" dirty="0"/>
              <a:t>two concepts are not synonymous</a:t>
            </a:r>
            <a:r>
              <a:rPr lang="en-US" altLang="en-US" sz="2000" dirty="0" smtClean="0"/>
              <a:t>.</a:t>
            </a:r>
          </a:p>
          <a:p>
            <a:pPr algn="just">
              <a:lnSpc>
                <a:spcPct val="90000"/>
              </a:lnSpc>
              <a:defRPr/>
            </a:pPr>
            <a:endParaRPr lang="en-US" altLang="en-US" sz="2000" dirty="0"/>
          </a:p>
          <a:p>
            <a:pPr marL="0" indent="0" algn="just">
              <a:lnSpc>
                <a:spcPct val="90000"/>
              </a:lnSpc>
              <a:buNone/>
              <a:defRPr/>
            </a:pPr>
            <a:r>
              <a:rPr lang="en-US" altLang="en-US" sz="2000" dirty="0"/>
              <a:t>Because just compensation was “inserted for the protection of the citizen, it ought to have liberal interpretation, so as to effectuate its general purpose.”  </a:t>
            </a:r>
            <a:r>
              <a:rPr lang="en-US" altLang="en-US" sz="2000" i="1" dirty="0"/>
              <a:t>Citing Adams v. Chicago, Burlington &amp; N.R.R., </a:t>
            </a:r>
            <a:r>
              <a:rPr lang="en-US" altLang="en-US" sz="2000" dirty="0"/>
              <a:t>39 N.W. 629 (1888).</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43928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325562"/>
          </a:xfrm>
        </p:spPr>
        <p:txBody>
          <a:bodyPr/>
          <a:lstStyle/>
          <a:p>
            <a:pPr>
              <a:lnSpc>
                <a:spcPct val="100000"/>
              </a:lnSpc>
            </a:pPr>
            <a:r>
              <a:rPr lang="en-US" sz="4000" dirty="0" smtClean="0"/>
              <a:t>Just compensation replaces </a:t>
            </a:r>
            <a:br>
              <a:rPr lang="en-US" sz="4000" dirty="0" smtClean="0"/>
            </a:br>
            <a:r>
              <a:rPr lang="en-US" sz="4000" dirty="0" smtClean="0"/>
              <a:t>money for property. </a:t>
            </a:r>
            <a:endParaRPr lang="en-US" sz="4000" dirty="0"/>
          </a:p>
        </p:txBody>
      </p:sp>
      <p:sp>
        <p:nvSpPr>
          <p:cNvPr id="3" name="Content Placeholder 2"/>
          <p:cNvSpPr>
            <a:spLocks noGrp="1"/>
          </p:cNvSpPr>
          <p:nvPr>
            <p:ph idx="1"/>
          </p:nvPr>
        </p:nvSpPr>
        <p:spPr/>
        <p:txBody>
          <a:bodyPr>
            <a:normAutofit/>
          </a:bodyPr>
          <a:lstStyle/>
          <a:p>
            <a:pPr marL="114300" indent="0" algn="just">
              <a:buNone/>
            </a:pPr>
            <a:endParaRPr lang="en-US" sz="2000" dirty="0" smtClean="0"/>
          </a:p>
          <a:p>
            <a:pPr marL="114300" indent="0" algn="just">
              <a:buNone/>
            </a:pPr>
            <a:r>
              <a:rPr lang="en-US" sz="2000" dirty="0" smtClean="0"/>
              <a:t>The </a:t>
            </a:r>
            <a:r>
              <a:rPr lang="en-US" sz="2000" dirty="0"/>
              <a:t>United States Constitution requires that when the government condemns </a:t>
            </a:r>
            <a:r>
              <a:rPr lang="en-US" sz="2000" i="1" dirty="0"/>
              <a:t>property, it must put a property owner “in as good a position pecuniarily as if his property had not </a:t>
            </a:r>
            <a:r>
              <a:rPr lang="en-US" sz="2000" i="1" dirty="0" smtClean="0"/>
              <a:t>been </a:t>
            </a:r>
            <a:r>
              <a:rPr lang="en-US" sz="2000" i="1" dirty="0"/>
              <a:t>taken</a:t>
            </a:r>
            <a:r>
              <a:rPr lang="en-US" sz="2000" dirty="0"/>
              <a:t>.” </a:t>
            </a:r>
            <a:r>
              <a:rPr lang="en-US" sz="2000" i="1" dirty="0"/>
              <a:t>Olson v. United States</a:t>
            </a:r>
            <a:r>
              <a:rPr lang="en-US" sz="2000" dirty="0"/>
              <a:t>, 292 U.S. 246, 255 (1934</a:t>
            </a:r>
            <a:r>
              <a:rPr lang="en-US" sz="2000" dirty="0" smtClean="0"/>
              <a:t>).</a:t>
            </a:r>
          </a:p>
          <a:p>
            <a:pPr algn="just"/>
            <a:endParaRPr lang="en-US" dirty="0"/>
          </a:p>
          <a:p>
            <a:pPr marL="114300" indent="0" algn="just">
              <a:buNone/>
            </a:pPr>
            <a:r>
              <a:rPr lang="en-US" sz="2000" dirty="0"/>
              <a:t>T</a:t>
            </a:r>
            <a:r>
              <a:rPr lang="en-US" sz="2000" dirty="0" smtClean="0"/>
              <a:t>he </a:t>
            </a:r>
            <a:r>
              <a:rPr lang="en-US" sz="2000" dirty="0"/>
              <a:t>federal and state constitutions </a:t>
            </a:r>
            <a:r>
              <a:rPr lang="en-US" sz="2000" dirty="0" smtClean="0"/>
              <a:t>generally do not </a:t>
            </a:r>
            <a:r>
              <a:rPr lang="en-US" sz="2000" dirty="0"/>
              <a:t>prohibit the taking of private property for public use </a:t>
            </a:r>
            <a:r>
              <a:rPr lang="en-US" sz="2000" dirty="0" smtClean="0"/>
              <a:t>but rather "place</a:t>
            </a:r>
            <a:r>
              <a:rPr lang="en-US" sz="2000" dirty="0"/>
              <a:t>[] a condition on the exercise of that </a:t>
            </a:r>
            <a:r>
              <a:rPr lang="en-US" sz="2000" dirty="0" smtClean="0"/>
              <a:t>power.” </a:t>
            </a:r>
            <a:r>
              <a:rPr lang="en-US" sz="2000" i="1" dirty="0" smtClean="0"/>
              <a:t>Lutheran </a:t>
            </a:r>
            <a:r>
              <a:rPr lang="en-US" sz="2000" i="1" dirty="0"/>
              <a:t>Church of Glendale v. Cnty. of Los Angeles</a:t>
            </a:r>
            <a:r>
              <a:rPr lang="en-US" sz="2000" dirty="0"/>
              <a:t>, Cal., </a:t>
            </a:r>
            <a:r>
              <a:rPr lang="en-US" sz="2000" dirty="0" smtClean="0"/>
              <a:t>482 U.S</a:t>
            </a:r>
            <a:r>
              <a:rPr lang="en-US" sz="2000" dirty="0"/>
              <a:t>. 304, 314 (1987)). Namely, the government must </a:t>
            </a:r>
            <a:r>
              <a:rPr lang="en-US" sz="2000" dirty="0" smtClean="0"/>
              <a:t>justly compensate </a:t>
            </a:r>
            <a:r>
              <a:rPr lang="en-US" sz="2000" dirty="0"/>
              <a:t>the property owner for the taking. See id. at 537.</a:t>
            </a:r>
            <a:endParaRPr lang="en-US" sz="2000" dirty="0" smtClean="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23114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Competing Jurisdictions</a:t>
            </a:r>
            <a:endParaRPr lang="en-US" dirty="0"/>
          </a:p>
        </p:txBody>
      </p:sp>
      <p:sp>
        <p:nvSpPr>
          <p:cNvPr id="6" name="Text Placeholder 5"/>
          <p:cNvSpPr>
            <a:spLocks noGrp="1"/>
          </p:cNvSpPr>
          <p:nvPr>
            <p:ph type="body" idx="1"/>
          </p:nvPr>
        </p:nvSpPr>
        <p:spPr/>
        <p:txBody>
          <a:bodyPr/>
          <a:lstStyle/>
          <a:p>
            <a:r>
              <a:rPr lang="en-US" dirty="0" smtClean="0"/>
              <a:t>Inclusion </a:t>
            </a:r>
            <a:endParaRPr lang="en-US" dirty="0"/>
          </a:p>
        </p:txBody>
      </p:sp>
      <p:sp>
        <p:nvSpPr>
          <p:cNvPr id="7" name="Text Placeholder 6"/>
          <p:cNvSpPr>
            <a:spLocks noGrp="1"/>
          </p:cNvSpPr>
          <p:nvPr>
            <p:ph type="body" sz="quarter" idx="3"/>
          </p:nvPr>
        </p:nvSpPr>
        <p:spPr/>
        <p:txBody>
          <a:bodyPr/>
          <a:lstStyle/>
          <a:p>
            <a:r>
              <a:rPr lang="en-US" dirty="0" smtClean="0"/>
              <a:t>Exclusion</a:t>
            </a:r>
            <a:endParaRPr lang="en-US" dirty="0"/>
          </a:p>
        </p:txBody>
      </p:sp>
      <p:sp>
        <p:nvSpPr>
          <p:cNvPr id="4" name="Content Placeholder 3"/>
          <p:cNvSpPr>
            <a:spLocks noGrp="1"/>
          </p:cNvSpPr>
          <p:nvPr>
            <p:ph sz="quarter" idx="13"/>
          </p:nvPr>
        </p:nvSpPr>
        <p:spPr>
          <a:xfrm>
            <a:off x="457200" y="2212848"/>
            <a:ext cx="4041648" cy="4264152"/>
          </a:xfrm>
        </p:spPr>
        <p:txBody>
          <a:bodyPr>
            <a:normAutofit fontScale="25000" lnSpcReduction="20000"/>
          </a:bodyPr>
          <a:lstStyle/>
          <a:p>
            <a:pPr marL="114300" indent="0">
              <a:buNone/>
            </a:pPr>
            <a:endParaRPr lang="en-US" dirty="0" smtClean="0"/>
          </a:p>
          <a:p>
            <a:pPr marL="114300" indent="0" algn="ctr">
              <a:buNone/>
            </a:pPr>
            <a:endParaRPr lang="en-US" sz="5200" dirty="0"/>
          </a:p>
          <a:p>
            <a:pPr marL="114300" indent="0">
              <a:buNone/>
            </a:pPr>
            <a:r>
              <a:rPr lang="en-US" sz="5200" i="1" dirty="0" smtClean="0"/>
              <a:t>260 North 12 Street, LLC v. State of Wisconsin Dept. of Trans., </a:t>
            </a:r>
            <a:r>
              <a:rPr lang="en-US" sz="5200" dirty="0" smtClean="0"/>
              <a:t>808 N.W.2d 372 (Wis. 2011); </a:t>
            </a:r>
          </a:p>
          <a:p>
            <a:pPr marL="114300" indent="0">
              <a:buNone/>
            </a:pPr>
            <a:endParaRPr lang="en-US" sz="5200" dirty="0" smtClean="0"/>
          </a:p>
          <a:p>
            <a:pPr marL="114300" indent="0">
              <a:buNone/>
            </a:pPr>
            <a:r>
              <a:rPr lang="en-US" sz="5200" i="1" dirty="0" smtClean="0"/>
              <a:t>Redev</a:t>
            </a:r>
            <a:r>
              <a:rPr lang="en-US" sz="5200" i="1" dirty="0"/>
              <a:t>. Agency of Pomona v. Thrifty Oil Co</a:t>
            </a:r>
            <a:r>
              <a:rPr lang="en-US" sz="5200" dirty="0"/>
              <a:t>., 5 Cal.Rptr.2d 687 (Cal.Ct.App.1992); </a:t>
            </a:r>
            <a:endParaRPr lang="en-US" sz="5200" dirty="0" smtClean="0"/>
          </a:p>
          <a:p>
            <a:pPr marL="114300" indent="0">
              <a:buNone/>
            </a:pPr>
            <a:endParaRPr lang="en-US" sz="5200" dirty="0"/>
          </a:p>
          <a:p>
            <a:pPr marL="114300" indent="0">
              <a:buNone/>
            </a:pPr>
            <a:r>
              <a:rPr lang="en-US" sz="5200" i="1" dirty="0" smtClean="0"/>
              <a:t>Ne</a:t>
            </a:r>
            <a:r>
              <a:rPr lang="en-US" sz="5200" i="1" dirty="0"/>
              <a:t>. Conn. Econ. Alliance, Inc. v. ATC P'ship, </a:t>
            </a:r>
            <a:r>
              <a:rPr lang="en-US" sz="5200" dirty="0"/>
              <a:t>776 A.2d 1068, 1080 (Conn.2001); </a:t>
            </a:r>
            <a:endParaRPr lang="en-US" sz="5200" dirty="0" smtClean="0"/>
          </a:p>
          <a:p>
            <a:pPr marL="114300" indent="0">
              <a:buNone/>
            </a:pPr>
            <a:endParaRPr lang="en-US" sz="5200" dirty="0" smtClean="0"/>
          </a:p>
          <a:p>
            <a:pPr marL="114300" indent="0">
              <a:buNone/>
            </a:pPr>
            <a:r>
              <a:rPr lang="en-US" sz="5200" i="1" dirty="0" smtClean="0"/>
              <a:t>City </a:t>
            </a:r>
            <a:r>
              <a:rPr lang="en-US" sz="5200" i="1" dirty="0"/>
              <a:t>of Olathe v. Stott</a:t>
            </a:r>
            <a:r>
              <a:rPr lang="en-US" sz="5200" dirty="0"/>
              <a:t>, 861 P.2d 1287 (Kan.1993); </a:t>
            </a:r>
            <a:endParaRPr lang="en-US" sz="5200" dirty="0" smtClean="0"/>
          </a:p>
          <a:p>
            <a:pPr marL="114300" indent="0">
              <a:buNone/>
            </a:pPr>
            <a:endParaRPr lang="en-US" sz="5200" dirty="0" smtClean="0"/>
          </a:p>
          <a:p>
            <a:pPr marL="114300" indent="0">
              <a:buNone/>
            </a:pPr>
            <a:r>
              <a:rPr lang="en-US" sz="5200" i="1" dirty="0" smtClean="0"/>
              <a:t>Silver </a:t>
            </a:r>
            <a:r>
              <a:rPr lang="en-US" sz="5200" i="1" dirty="0"/>
              <a:t>Creek Drain Dist. v. Extrusions Div., Inc., </a:t>
            </a:r>
            <a:r>
              <a:rPr lang="en-US" sz="5200" dirty="0"/>
              <a:t>663 N.W.2d 436 (Mich.2003); </a:t>
            </a:r>
            <a:endParaRPr lang="en-US" sz="5200" dirty="0" smtClean="0"/>
          </a:p>
          <a:p>
            <a:pPr marL="114300" indent="0">
              <a:buNone/>
            </a:pPr>
            <a:endParaRPr lang="en-US" sz="5200" dirty="0" smtClean="0"/>
          </a:p>
          <a:p>
            <a:pPr marL="114300" indent="0">
              <a:buNone/>
            </a:pPr>
            <a:r>
              <a:rPr lang="en-US" sz="5200" dirty="0" smtClean="0"/>
              <a:t>Dep't </a:t>
            </a:r>
            <a:r>
              <a:rPr lang="en-US" sz="5200" dirty="0"/>
              <a:t>of Transp. v. Hughes, 986 P.2d 700 (Or.Ct.App.1999); </a:t>
            </a:r>
            <a:r>
              <a:rPr lang="en-US" sz="5200" i="1" dirty="0"/>
              <a:t>Tennessee v. Brandon,</a:t>
            </a:r>
            <a:r>
              <a:rPr lang="en-US" sz="5200" dirty="0"/>
              <a:t> 898 S.W.2d 224 (</a:t>
            </a:r>
            <a:r>
              <a:rPr lang="en-US" sz="5200" dirty="0" smtClean="0"/>
              <a:t>Tenn.Ct.App.1994);</a:t>
            </a:r>
          </a:p>
          <a:p>
            <a:pPr marL="114300" indent="0">
              <a:buNone/>
            </a:pPr>
            <a:endParaRPr lang="en-US" sz="5200" i="1" dirty="0"/>
          </a:p>
          <a:p>
            <a:pPr marL="114300" indent="0">
              <a:buNone/>
            </a:pPr>
            <a:r>
              <a:rPr lang="en-US" sz="5200" i="1" dirty="0" smtClean="0"/>
              <a:t>Finkelstein </a:t>
            </a:r>
            <a:r>
              <a:rPr lang="en-US" sz="5200" i="1" dirty="0"/>
              <a:t>v. Dep't of Transp., </a:t>
            </a:r>
            <a:r>
              <a:rPr lang="en-US" sz="5200" dirty="0"/>
              <a:t>656 So.2d 921, 922 (Fla.1995</a:t>
            </a:r>
            <a:r>
              <a:rPr lang="en-US" sz="5200" dirty="0" smtClean="0"/>
              <a:t>)</a:t>
            </a:r>
            <a:endParaRPr lang="en-US" sz="5200" dirty="0"/>
          </a:p>
        </p:txBody>
      </p:sp>
      <p:sp>
        <p:nvSpPr>
          <p:cNvPr id="5" name="Content Placeholder 4"/>
          <p:cNvSpPr>
            <a:spLocks noGrp="1"/>
          </p:cNvSpPr>
          <p:nvPr>
            <p:ph sz="quarter" idx="14"/>
          </p:nvPr>
        </p:nvSpPr>
        <p:spPr>
          <a:xfrm>
            <a:off x="4672584" y="2212848"/>
            <a:ext cx="4041648" cy="4035552"/>
          </a:xfrm>
        </p:spPr>
        <p:txBody>
          <a:bodyPr>
            <a:normAutofit fontScale="25000" lnSpcReduction="20000"/>
          </a:bodyPr>
          <a:lstStyle/>
          <a:p>
            <a:pPr marL="114300" indent="0">
              <a:buNone/>
            </a:pPr>
            <a:endParaRPr lang="en-US" dirty="0"/>
          </a:p>
          <a:p>
            <a:pPr marL="114300" indent="0" algn="ctr">
              <a:buNone/>
            </a:pPr>
            <a:endParaRPr lang="en-US" sz="3600" dirty="0"/>
          </a:p>
          <a:p>
            <a:pPr marL="114300" indent="0" algn="ctr">
              <a:buNone/>
            </a:pPr>
            <a:endParaRPr lang="en-US" sz="2900" dirty="0"/>
          </a:p>
          <a:p>
            <a:pPr marL="114300" indent="0">
              <a:buNone/>
            </a:pPr>
            <a:r>
              <a:rPr lang="en-US" sz="5200" i="1" dirty="0" smtClean="0"/>
              <a:t>Moorhead </a:t>
            </a:r>
            <a:r>
              <a:rPr lang="en-US" sz="5200" i="1" dirty="0"/>
              <a:t>Econ. Dev. Auth. v. Anda, </a:t>
            </a:r>
            <a:r>
              <a:rPr lang="en-US" sz="5200" dirty="0"/>
              <a:t>789 N.W.2d 860 (Minn. </a:t>
            </a:r>
            <a:r>
              <a:rPr lang="en-US" sz="5200" dirty="0" smtClean="0"/>
              <a:t>2010);</a:t>
            </a:r>
          </a:p>
          <a:p>
            <a:pPr marL="114300" indent="0">
              <a:buNone/>
            </a:pPr>
            <a:endParaRPr lang="en-US" sz="5200" dirty="0" smtClean="0"/>
          </a:p>
          <a:p>
            <a:pPr marL="114300" indent="0">
              <a:buNone/>
            </a:pPr>
            <a:r>
              <a:rPr lang="en-US" sz="5200" i="1" dirty="0" smtClean="0"/>
              <a:t>Dep't </a:t>
            </a:r>
            <a:r>
              <a:rPr lang="en-US" sz="5200" i="1" dirty="0"/>
              <a:t>of Transp. v. Parr</a:t>
            </a:r>
            <a:r>
              <a:rPr lang="en-US" sz="5200" dirty="0"/>
              <a:t>, 633 N.E.2d 19 (Ill.App.Ct.1994); </a:t>
            </a:r>
            <a:endParaRPr lang="en-US" sz="5200" dirty="0" smtClean="0"/>
          </a:p>
          <a:p>
            <a:pPr marL="114300" indent="0">
              <a:buNone/>
            </a:pPr>
            <a:endParaRPr lang="en-US" sz="5200" dirty="0" smtClean="0"/>
          </a:p>
          <a:p>
            <a:pPr marL="114300" indent="0">
              <a:buNone/>
            </a:pPr>
            <a:r>
              <a:rPr lang="en-US" sz="5200" i="1" dirty="0" smtClean="0"/>
              <a:t>Aladdin</a:t>
            </a:r>
            <a:r>
              <a:rPr lang="en-US" sz="5200" i="1" dirty="0"/>
              <a:t>, Inc. v. Black Hawk Cnty., </a:t>
            </a:r>
            <a:r>
              <a:rPr lang="en-US" sz="5200" dirty="0"/>
              <a:t>562 N.W.2d 608 (Iowa 1997); </a:t>
            </a:r>
            <a:endParaRPr lang="en-US" sz="5200" dirty="0" smtClean="0"/>
          </a:p>
          <a:p>
            <a:pPr marL="114300" indent="0">
              <a:buNone/>
            </a:pPr>
            <a:endParaRPr lang="en-US" sz="5200" dirty="0" smtClean="0"/>
          </a:p>
          <a:p>
            <a:pPr marL="114300" indent="0">
              <a:buNone/>
            </a:pPr>
            <a:r>
              <a:rPr lang="en-US" sz="5200" i="1" dirty="0" smtClean="0"/>
              <a:t>Hous</a:t>
            </a:r>
            <a:r>
              <a:rPr lang="en-US" sz="5200" i="1" dirty="0"/>
              <a:t>. Auth. of New Brunswick v. Suydam Investors, LLC, </a:t>
            </a:r>
            <a:r>
              <a:rPr lang="en-US" sz="5200" dirty="0"/>
              <a:t>826 A.2d 673 (N.J.2003</a:t>
            </a:r>
            <a:r>
              <a:rPr lang="en-US" sz="5200" i="1" dirty="0"/>
              <a:t>); </a:t>
            </a:r>
            <a:endParaRPr lang="en-US" sz="5200" i="1" dirty="0" smtClean="0"/>
          </a:p>
          <a:p>
            <a:pPr marL="114300" indent="0">
              <a:buNone/>
            </a:pPr>
            <a:endParaRPr lang="en-US" sz="5200" i="1" dirty="0" smtClean="0"/>
          </a:p>
          <a:p>
            <a:pPr marL="114300" indent="0">
              <a:buNone/>
            </a:pPr>
            <a:r>
              <a:rPr lang="en-US" sz="5200" i="1" dirty="0" smtClean="0"/>
              <a:t>City </a:t>
            </a:r>
            <a:r>
              <a:rPr lang="en-US" sz="5200" i="1" dirty="0"/>
              <a:t>of New York v. Mobil Oil Corp .,</a:t>
            </a:r>
            <a:r>
              <a:rPr lang="en-US" sz="5200" dirty="0"/>
              <a:t> 12 A.D.3d 77 (N.Y.App.Div.2004). </a:t>
            </a:r>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15601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Competing Policies</a:t>
            </a:r>
            <a:endParaRPr lang="en-US" dirty="0"/>
          </a:p>
        </p:txBody>
      </p:sp>
      <p:sp>
        <p:nvSpPr>
          <p:cNvPr id="3" name="Content Placeholder 2"/>
          <p:cNvSpPr>
            <a:spLocks noGrp="1"/>
          </p:cNvSpPr>
          <p:nvPr>
            <p:ph sz="half" idx="2"/>
          </p:nvPr>
        </p:nvSpPr>
        <p:spPr/>
        <p:txBody>
          <a:bodyPr>
            <a:normAutofit/>
          </a:bodyPr>
          <a:lstStyle/>
          <a:p>
            <a:pPr marL="114300" indent="0">
              <a:buNone/>
            </a:pPr>
            <a:r>
              <a:rPr lang="en-US" sz="2000" dirty="0" smtClean="0"/>
              <a:t>Policies Favoring Inclusion:</a:t>
            </a:r>
          </a:p>
          <a:p>
            <a:pPr marL="114300" indent="0">
              <a:buNone/>
            </a:pPr>
            <a:r>
              <a:rPr lang="en-US" dirty="0" smtClean="0"/>
              <a:t/>
            </a:r>
            <a:br>
              <a:rPr lang="en-US" dirty="0" smtClean="0"/>
            </a:br>
            <a:r>
              <a:rPr lang="en-US" sz="1600" dirty="0" smtClean="0"/>
              <a:t>Marketplace would consider</a:t>
            </a:r>
          </a:p>
          <a:p>
            <a:pPr marL="114300" indent="0">
              <a:buNone/>
            </a:pPr>
            <a:r>
              <a:rPr lang="en-US" sz="1600" dirty="0"/>
              <a:t>c</a:t>
            </a:r>
            <a:r>
              <a:rPr lang="en-US" sz="1600" dirty="0" smtClean="0"/>
              <a:t>ontamination.</a:t>
            </a:r>
          </a:p>
          <a:p>
            <a:pPr marL="114300" indent="0">
              <a:buNone/>
            </a:pPr>
            <a:endParaRPr lang="en-US" sz="1600" dirty="0"/>
          </a:p>
          <a:p>
            <a:pPr marL="114300" indent="0">
              <a:buNone/>
            </a:pPr>
            <a:r>
              <a:rPr lang="en-US" sz="1600" dirty="0" smtClean="0"/>
              <a:t>Government should not pay more than the marketplace.</a:t>
            </a:r>
          </a:p>
          <a:p>
            <a:pPr marL="114300" indent="0">
              <a:buNone/>
            </a:pPr>
            <a:endParaRPr lang="en-US" sz="1600" dirty="0"/>
          </a:p>
          <a:p>
            <a:pPr marL="114300" indent="0">
              <a:buNone/>
            </a:pPr>
            <a:r>
              <a:rPr lang="en-US" sz="1600" dirty="0" smtClean="0"/>
              <a:t>Concern over a “fictional property value.”</a:t>
            </a:r>
          </a:p>
          <a:p>
            <a:pPr marL="114300" indent="0">
              <a:buNone/>
            </a:pPr>
            <a:endParaRPr lang="en-US" sz="1600" dirty="0"/>
          </a:p>
          <a:p>
            <a:pPr marL="114300" indent="0">
              <a:buNone/>
            </a:pPr>
            <a:r>
              <a:rPr lang="en-US" sz="1600" dirty="0" smtClean="0"/>
              <a:t>No different than valuing damaged property such as property with a defective roof. </a:t>
            </a:r>
          </a:p>
          <a:p>
            <a:pPr marL="114300" indent="0">
              <a:buNone/>
            </a:pPr>
            <a:endParaRPr lang="en-US" sz="1600" dirty="0" smtClean="0"/>
          </a:p>
          <a:p>
            <a:pPr marL="114300" indent="0">
              <a:buNone/>
            </a:pPr>
            <a:endParaRPr lang="en-US" sz="1600" dirty="0"/>
          </a:p>
          <a:p>
            <a:pPr marL="114300" indent="0">
              <a:buNone/>
            </a:pPr>
            <a:endParaRPr lang="en-US" sz="1600" dirty="0"/>
          </a:p>
        </p:txBody>
      </p:sp>
      <p:sp>
        <p:nvSpPr>
          <p:cNvPr id="4" name="Content Placeholder 3"/>
          <p:cNvSpPr>
            <a:spLocks noGrp="1"/>
          </p:cNvSpPr>
          <p:nvPr>
            <p:ph sz="quarter" idx="13"/>
          </p:nvPr>
        </p:nvSpPr>
        <p:spPr>
          <a:xfrm>
            <a:off x="365760" y="1676400"/>
            <a:ext cx="4041648" cy="4450080"/>
          </a:xfrm>
        </p:spPr>
        <p:txBody>
          <a:bodyPr>
            <a:normAutofit fontScale="92500" lnSpcReduction="20000"/>
          </a:bodyPr>
          <a:lstStyle/>
          <a:p>
            <a:pPr marL="114300" indent="0">
              <a:buNone/>
            </a:pPr>
            <a:r>
              <a:rPr lang="en-US" dirty="0" smtClean="0"/>
              <a:t>Policies Favoring Exclusion:</a:t>
            </a:r>
          </a:p>
          <a:p>
            <a:pPr marL="114300" indent="0">
              <a:buNone/>
            </a:pPr>
            <a:endParaRPr lang="en-US" dirty="0"/>
          </a:p>
          <a:p>
            <a:pPr marL="114300" indent="0">
              <a:buNone/>
            </a:pPr>
            <a:r>
              <a:rPr lang="en-US" sz="1700" dirty="0" smtClean="0"/>
              <a:t>Fairness to the property owner who did not ask to be condemned. </a:t>
            </a:r>
          </a:p>
          <a:p>
            <a:pPr marL="114300" indent="0">
              <a:buNone/>
            </a:pPr>
            <a:endParaRPr lang="en-US" sz="1700" dirty="0"/>
          </a:p>
          <a:p>
            <a:pPr marL="114300" indent="0">
              <a:buNone/>
            </a:pPr>
            <a:r>
              <a:rPr lang="en-US" sz="1700" dirty="0" smtClean="0"/>
              <a:t>Risk of double-liability for the property owner.</a:t>
            </a:r>
          </a:p>
          <a:p>
            <a:pPr marL="114300" indent="0">
              <a:buNone/>
            </a:pPr>
            <a:endParaRPr lang="en-US" sz="1700" dirty="0"/>
          </a:p>
          <a:p>
            <a:pPr marL="114300" indent="0">
              <a:buNone/>
            </a:pPr>
            <a:r>
              <a:rPr lang="en-US" sz="1700" dirty="0" smtClean="0"/>
              <a:t>Owner is not always the “responsible party.”</a:t>
            </a:r>
          </a:p>
          <a:p>
            <a:pPr marL="114300" indent="0">
              <a:buNone/>
            </a:pPr>
            <a:endParaRPr lang="en-US" sz="1700" dirty="0"/>
          </a:p>
          <a:p>
            <a:pPr marL="114300" indent="0">
              <a:buNone/>
            </a:pPr>
            <a:r>
              <a:rPr lang="en-US" sz="1700" dirty="0" smtClean="0"/>
              <a:t>There are clean-up resources that an owner may be able to take advantage of in the marketplace. </a:t>
            </a:r>
          </a:p>
          <a:p>
            <a:pPr marL="114300" indent="0">
              <a:buNone/>
            </a:pPr>
            <a:endParaRPr lang="en-US" sz="1700" dirty="0"/>
          </a:p>
          <a:p>
            <a:pPr marL="114300" indent="0">
              <a:buNone/>
            </a:pPr>
            <a:r>
              <a:rPr lang="en-US" sz="1700" dirty="0" smtClean="0"/>
              <a:t>Admitting this evidence is not “just.”</a:t>
            </a:r>
          </a:p>
          <a:p>
            <a:pPr marL="114300" indent="0">
              <a:buNone/>
            </a:pPr>
            <a:endParaRPr lang="en-US" sz="1700" dirty="0"/>
          </a:p>
          <a:p>
            <a:pPr marL="114300" indent="0">
              <a:buNone/>
            </a:pPr>
            <a:r>
              <a:rPr lang="en-US" sz="1700" dirty="0" smtClean="0"/>
              <a:t>Comparable sales are “hard to find.”</a:t>
            </a:r>
            <a:endParaRPr lang="en-US" sz="1700"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41721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lnSpc>
                <a:spcPct val="100000"/>
              </a:lnSpc>
            </a:pPr>
            <a:r>
              <a:rPr lang="en-US" sz="4400" dirty="0" smtClean="0"/>
              <a:t>Is this really a </a:t>
            </a:r>
            <a:br>
              <a:rPr lang="en-US" sz="4400" dirty="0" smtClean="0"/>
            </a:br>
            <a:r>
              <a:rPr lang="en-US" sz="4400" dirty="0" smtClean="0"/>
              <a:t>highest and best use issue?</a:t>
            </a:r>
            <a:endParaRPr lang="en-US" sz="4400" dirty="0"/>
          </a:p>
        </p:txBody>
      </p:sp>
      <p:sp>
        <p:nvSpPr>
          <p:cNvPr id="6" name="Content Placeholder 5"/>
          <p:cNvSpPr>
            <a:spLocks noGrp="1"/>
          </p:cNvSpPr>
          <p:nvPr>
            <p:ph idx="1"/>
          </p:nvPr>
        </p:nvSpPr>
        <p:spPr/>
        <p:txBody>
          <a:bodyPr>
            <a:normAutofit/>
          </a:bodyPr>
          <a:lstStyle/>
          <a:p>
            <a:pPr marL="114300" indent="0">
              <a:buNone/>
            </a:pPr>
            <a:r>
              <a:rPr lang="en-US" dirty="0" smtClean="0"/>
              <a:t>In reality, the value of property (even contaminated property) depends on its highest and best use.</a:t>
            </a:r>
          </a:p>
          <a:p>
            <a:pPr marL="114300" indent="0">
              <a:buNone/>
            </a:pPr>
            <a:endParaRPr lang="en-US" dirty="0" smtClean="0"/>
          </a:p>
          <a:p>
            <a:pPr marL="114300" indent="0">
              <a:buNone/>
            </a:pPr>
            <a:r>
              <a:rPr lang="en-US" dirty="0" smtClean="0"/>
              <a:t>Gas stations are almost always contaminated and always trade.  The marketplace simply understands this and accounts for it. </a:t>
            </a:r>
          </a:p>
          <a:p>
            <a:pPr marL="114300" indent="0">
              <a:buNone/>
            </a:pPr>
            <a:endParaRPr lang="en-US" dirty="0"/>
          </a:p>
          <a:p>
            <a:pPr marL="114300" indent="0">
              <a:buNone/>
            </a:pPr>
            <a:r>
              <a:rPr lang="en-US" dirty="0" smtClean="0"/>
              <a:t>Contamination under a surface parking lot may or may not be considered in the marketplace.  Is the property going to be developed or will it continue as a surface parking lot?</a:t>
            </a:r>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89644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the Law Dictate Appraisal Methodology?</a:t>
            </a:r>
          </a:p>
        </p:txBody>
      </p:sp>
      <p:sp>
        <p:nvSpPr>
          <p:cNvPr id="3" name="Content Placeholder 2"/>
          <p:cNvSpPr>
            <a:spLocks noGrp="1"/>
          </p:cNvSpPr>
          <p:nvPr>
            <p:ph idx="1"/>
          </p:nvPr>
        </p:nvSpPr>
        <p:spPr/>
        <p:txBody>
          <a:bodyPr>
            <a:normAutofit fontScale="47500" lnSpcReduction="20000"/>
          </a:bodyPr>
          <a:lstStyle/>
          <a:p>
            <a:pPr marL="0" lvl="0" indent="0" algn="just" fontAlgn="base">
              <a:lnSpc>
                <a:spcPct val="115000"/>
              </a:lnSpc>
              <a:spcBef>
                <a:spcPct val="0"/>
              </a:spcBef>
              <a:spcAft>
                <a:spcPts val="1000"/>
              </a:spcAft>
              <a:buClrTx/>
              <a:buNone/>
            </a:pPr>
            <a:endParaRPr lang="en-US" sz="2500" dirty="0" smtClean="0">
              <a:latin typeface="Lucida Sans Unicode" pitchFamily="34" charset="0"/>
              <a:cs typeface="Arial" charset="0"/>
            </a:endParaRPr>
          </a:p>
          <a:p>
            <a:pPr marL="0" lvl="0" indent="0" algn="just" fontAlgn="base">
              <a:lnSpc>
                <a:spcPct val="115000"/>
              </a:lnSpc>
              <a:spcBef>
                <a:spcPct val="0"/>
              </a:spcBef>
              <a:spcAft>
                <a:spcPts val="1000"/>
              </a:spcAft>
              <a:buClrTx/>
              <a:buNone/>
            </a:pPr>
            <a:r>
              <a:rPr lang="en-US" sz="2500" dirty="0" smtClean="0">
                <a:latin typeface="Lucida Sans Unicode" pitchFamily="34" charset="0"/>
                <a:cs typeface="Arial" charset="0"/>
              </a:rPr>
              <a:t>In </a:t>
            </a:r>
            <a:r>
              <a:rPr lang="en-US" sz="2500" i="1" dirty="0">
                <a:latin typeface="Lucida Sans Unicode" pitchFamily="34" charset="0"/>
                <a:cs typeface="Arial" charset="0"/>
              </a:rPr>
              <a:t>CSX Trans., Inc. v. Georgia State Bd., 552 U.S.9 (2007)</a:t>
            </a:r>
            <a:r>
              <a:rPr lang="en-US" sz="2500" dirty="0">
                <a:latin typeface="Lucida Sans Unicode" pitchFamily="34" charset="0"/>
                <a:cs typeface="Arial" charset="0"/>
              </a:rPr>
              <a:t>. The Petitioner challenged the tax assessment and argued, in part, that the State appraiser’s methodologies were flawed.  The State asserted that the railroad was powerless to challenge the methods employed by the State’s appraiser and could only challenge the application of the methods.  Both the District Court and a divided Court of Appeals for the Eleventh Circuit agreed.  The United States Supreme Court reversed.  According to the United States Supreme Court:</a:t>
            </a:r>
          </a:p>
          <a:p>
            <a:pPr marL="457200" lvl="0" indent="0" algn="just" fontAlgn="base">
              <a:lnSpc>
                <a:spcPct val="115000"/>
              </a:lnSpc>
              <a:spcBef>
                <a:spcPct val="0"/>
              </a:spcBef>
              <a:buClrTx/>
              <a:buNone/>
            </a:pPr>
            <a:r>
              <a:rPr lang="en-US" sz="2500" dirty="0">
                <a:latin typeface="Lucida Sans Unicode" pitchFamily="34" charset="0"/>
                <a:cs typeface="Arial" charset="0"/>
              </a:rPr>
              <a:t>Given the extent to which the chosen methods can affect the determination of value, preventing courts from scrutinizing state valuation methodologies would render § 11501 a largely empty command.  It would force district courts to accept as “true” the market value estimated by the State, one of the parties to the litigation. States, in turn, would be free to employ appraisal techniques that routinely overestimate the market worth of railroad assets.  By then levying taxes based on those overestimates, States could implement the very discriminatory taxation Congress sought to eradicate.  On Georgia’s reading of the statute, courts would be powerless to stop them, and the Act would ultimately guarantee railroads nothing more than mathematically accurate discriminatory taxation.  We do not find this interpretation compelling.  Instead, we agree with Judge Fay in dissent below: </a:t>
            </a:r>
            <a:r>
              <a:rPr lang="en-US" sz="2500" b="1" dirty="0">
                <a:latin typeface="Lucida Sans Unicode" pitchFamily="34" charset="0"/>
                <a:cs typeface="Arial" charset="0"/>
              </a:rPr>
              <a:t>“Since the objective of any methodology is a determination of </a:t>
            </a:r>
            <a:r>
              <a:rPr lang="en-US" sz="2500" b="1" i="1" dirty="0">
                <a:latin typeface="Lucida Sans Unicode" pitchFamily="34" charset="0"/>
                <a:cs typeface="Arial" charset="0"/>
              </a:rPr>
              <a:t>true market value</a:t>
            </a:r>
            <a:r>
              <a:rPr lang="en-US" sz="2500" b="1" dirty="0">
                <a:latin typeface="Lucida Sans Unicode" pitchFamily="34" charset="0"/>
                <a:cs typeface="Arial" charset="0"/>
              </a:rPr>
              <a:t>, a railroad should be allowed to challenge the method[s] used [by the State] in an attempt to prove that the result ... was not the </a:t>
            </a:r>
            <a:r>
              <a:rPr lang="en-US" sz="2500" b="1" i="1" dirty="0">
                <a:latin typeface="Lucida Sans Unicode" pitchFamily="34" charset="0"/>
                <a:cs typeface="Arial" charset="0"/>
              </a:rPr>
              <a:t>true market value </a:t>
            </a:r>
            <a:r>
              <a:rPr lang="en-US" sz="2500" b="1" dirty="0">
                <a:latin typeface="Lucida Sans Unicode" pitchFamily="34" charset="0"/>
                <a:cs typeface="Arial" charset="0"/>
              </a:rPr>
              <a:t>of its property.” </a:t>
            </a:r>
            <a:r>
              <a:rPr lang="en-US" sz="2500" dirty="0">
                <a:latin typeface="Lucida Sans Unicode" pitchFamily="34" charset="0"/>
                <a:cs typeface="Arial" charset="0"/>
              </a:rPr>
              <a:t>472 F.3d, at 1294</a:t>
            </a:r>
            <a:r>
              <a:rPr lang="en-US" sz="2500" dirty="0" smtClean="0">
                <a:latin typeface="Lucida Sans Unicode" pitchFamily="34" charset="0"/>
                <a:cs typeface="Arial" charset="0"/>
              </a:rPr>
              <a:t>.</a:t>
            </a:r>
          </a:p>
          <a:p>
            <a:pPr marL="457200" lvl="0" indent="0" algn="just" fontAlgn="base">
              <a:lnSpc>
                <a:spcPct val="115000"/>
              </a:lnSpc>
              <a:spcBef>
                <a:spcPct val="0"/>
              </a:spcBef>
              <a:buClrTx/>
              <a:buNone/>
            </a:pPr>
            <a:endParaRPr lang="en-US" sz="2500" dirty="0">
              <a:latin typeface="Lucida Sans Unicode" pitchFamily="34" charset="0"/>
              <a:cs typeface="Arial" charset="0"/>
            </a:endParaRPr>
          </a:p>
          <a:p>
            <a:pPr marL="0" lvl="0" indent="0" algn="just" fontAlgn="base">
              <a:lnSpc>
                <a:spcPct val="115000"/>
              </a:lnSpc>
              <a:spcBef>
                <a:spcPct val="0"/>
              </a:spcBef>
              <a:spcAft>
                <a:spcPts val="1000"/>
              </a:spcAft>
              <a:buClrTx/>
              <a:buNone/>
            </a:pPr>
            <a:r>
              <a:rPr lang="en-US" sz="2500" dirty="0">
                <a:latin typeface="Lucida Sans Unicode" pitchFamily="34" charset="0"/>
                <a:cs typeface="Arial" charset="0"/>
              </a:rPr>
              <a:t>The United States Supreme Court also noted that the methods of valuation employed by an appraiser are selected by the choice of an appraiser and not the dictate of any statute or regulation.  </a:t>
            </a:r>
            <a:r>
              <a:rPr lang="en-US" sz="2500" i="1" dirty="0">
                <a:latin typeface="Lucida Sans Unicode" pitchFamily="34" charset="0"/>
                <a:cs typeface="Arial" charset="0"/>
              </a:rPr>
              <a:t>Id.</a:t>
            </a:r>
            <a:endParaRPr lang="en-US" sz="2500" i="1" dirty="0">
              <a:latin typeface="Calibri" pitchFamily="34" charset="0"/>
              <a:ea typeface="Calibri" pitchFamily="34"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32450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06244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normAutofit fontScale="70000" lnSpcReduction="20000"/>
          </a:bodyPr>
          <a:lstStyle/>
          <a:p>
            <a:pPr marL="365760" indent="-256032" algn="just">
              <a:lnSpc>
                <a:spcPct val="120000"/>
              </a:lnSpc>
              <a:buFont typeface="Wingdings 3"/>
              <a:buChar char=""/>
              <a:defRPr/>
            </a:pPr>
            <a:r>
              <a:rPr lang="en-US" sz="2000" dirty="0"/>
              <a:t>The lawyer’s </a:t>
            </a:r>
            <a:r>
              <a:rPr lang="en-US" sz="2000" dirty="0" smtClean="0"/>
              <a:t>duty.</a:t>
            </a:r>
            <a:r>
              <a:rPr lang="en-US" sz="2000" i="1" dirty="0" smtClean="0"/>
              <a:t> </a:t>
            </a:r>
            <a:endParaRPr lang="en-US" sz="2000" i="1" dirty="0"/>
          </a:p>
          <a:p>
            <a:pPr marL="365760" indent="-256032" algn="just">
              <a:lnSpc>
                <a:spcPct val="120000"/>
              </a:lnSpc>
              <a:buFont typeface="Wingdings 3"/>
              <a:buChar char=""/>
              <a:defRPr/>
            </a:pPr>
            <a:endParaRPr lang="en-US" sz="2000" dirty="0"/>
          </a:p>
          <a:p>
            <a:pPr marL="621792" lvl="1" algn="just">
              <a:lnSpc>
                <a:spcPct val="120000"/>
              </a:lnSpc>
              <a:spcBef>
                <a:spcPts val="324"/>
              </a:spcBef>
              <a:buFont typeface="Verdana"/>
              <a:buChar char="◦"/>
              <a:defRPr/>
            </a:pPr>
            <a:r>
              <a:rPr lang="en-US" sz="2000" dirty="0" smtClean="0"/>
              <a:t>A lawyer is an advocate.  A lawyer Is </a:t>
            </a:r>
            <a:r>
              <a:rPr lang="en-US" sz="2000" dirty="0"/>
              <a:t>to zealously advocate for his or her client within the bounds of the law.  </a:t>
            </a:r>
            <a:r>
              <a:rPr lang="en-US" sz="2000" i="1" dirty="0"/>
              <a:t>See American Bar Association, Model Rules of Professional Conduct; Preamble and Scope</a:t>
            </a:r>
            <a:r>
              <a:rPr lang="en-US" sz="2000" dirty="0"/>
              <a:t>.</a:t>
            </a:r>
            <a:r>
              <a:rPr lang="en-US" sz="2000" i="1" dirty="0"/>
              <a:t> </a:t>
            </a:r>
            <a:endParaRPr lang="en-US" sz="2000" i="1" dirty="0" smtClean="0"/>
          </a:p>
          <a:p>
            <a:pPr marL="621792" lvl="1" algn="just">
              <a:lnSpc>
                <a:spcPct val="120000"/>
              </a:lnSpc>
              <a:spcBef>
                <a:spcPts val="324"/>
              </a:spcBef>
              <a:buFont typeface="Verdana"/>
              <a:buChar char="◦"/>
              <a:defRPr/>
            </a:pPr>
            <a:endParaRPr lang="en-US" sz="2000" dirty="0" smtClean="0"/>
          </a:p>
          <a:p>
            <a:pPr marL="621792" lvl="1" algn="just">
              <a:lnSpc>
                <a:spcPct val="120000"/>
              </a:lnSpc>
              <a:spcBef>
                <a:spcPts val="324"/>
              </a:spcBef>
              <a:buFont typeface="Verdana"/>
              <a:buChar char="◦"/>
              <a:defRPr/>
            </a:pPr>
            <a:r>
              <a:rPr lang="en-US" sz="2000" dirty="0" smtClean="0"/>
              <a:t>In </a:t>
            </a:r>
            <a:r>
              <a:rPr lang="en-US" sz="2000" dirty="0"/>
              <a:t>a condemnation case, a lawyer argues for </a:t>
            </a:r>
            <a:r>
              <a:rPr lang="en-US" sz="2000" dirty="0">
                <a:solidFill>
                  <a:srgbClr val="FF0000"/>
                </a:solidFill>
              </a:rPr>
              <a:t>just compensation </a:t>
            </a:r>
            <a:r>
              <a:rPr lang="en-US" sz="2000" dirty="0"/>
              <a:t>which may or may not be the same as </a:t>
            </a:r>
            <a:r>
              <a:rPr lang="en-US" sz="2000" dirty="0">
                <a:solidFill>
                  <a:srgbClr val="FF0000"/>
                </a:solidFill>
              </a:rPr>
              <a:t>fair market value.</a:t>
            </a:r>
          </a:p>
          <a:p>
            <a:pPr marL="365760" indent="-256032" algn="just">
              <a:lnSpc>
                <a:spcPct val="120000"/>
              </a:lnSpc>
              <a:buNone/>
              <a:defRPr/>
            </a:pPr>
            <a:endParaRPr lang="en-US" sz="2000" dirty="0"/>
          </a:p>
          <a:p>
            <a:pPr marL="365760" indent="-256032" algn="just">
              <a:lnSpc>
                <a:spcPct val="120000"/>
              </a:lnSpc>
              <a:buFont typeface="Wingdings 3"/>
              <a:buChar char=""/>
              <a:defRPr/>
            </a:pPr>
            <a:r>
              <a:rPr lang="en-US" sz="2000" dirty="0"/>
              <a:t>The appraiser’s duty.</a:t>
            </a:r>
          </a:p>
          <a:p>
            <a:pPr marL="365760" indent="-256032" algn="just">
              <a:lnSpc>
                <a:spcPct val="120000"/>
              </a:lnSpc>
              <a:buNone/>
              <a:defRPr/>
            </a:pPr>
            <a:endParaRPr lang="en-US" sz="2000" dirty="0"/>
          </a:p>
          <a:p>
            <a:pPr marL="621792" lvl="1" algn="just">
              <a:lnSpc>
                <a:spcPct val="120000"/>
              </a:lnSpc>
              <a:spcBef>
                <a:spcPts val="324"/>
              </a:spcBef>
              <a:buFont typeface="Verdana"/>
              <a:buChar char="◦"/>
              <a:defRPr/>
            </a:pPr>
            <a:r>
              <a:rPr lang="en-US" sz="2000" dirty="0"/>
              <a:t>An appraiser is obligated to value property in a manner that is impartial, objective and independent.  </a:t>
            </a:r>
            <a:r>
              <a:rPr lang="en-US" sz="2000" i="1" dirty="0"/>
              <a:t>The Appraisal Foundation Appraisal Standards Board, Uniform Standards of Professional Appraisal Practice (“USPAP”), Ethics Rule</a:t>
            </a:r>
            <a:r>
              <a:rPr lang="en-US" sz="2000" dirty="0"/>
              <a:t> </a:t>
            </a:r>
          </a:p>
          <a:p>
            <a:pPr marL="621792" lvl="1" algn="just">
              <a:lnSpc>
                <a:spcPct val="120000"/>
              </a:lnSpc>
              <a:spcBef>
                <a:spcPts val="324"/>
              </a:spcBef>
              <a:buNone/>
              <a:defRPr/>
            </a:pPr>
            <a:endParaRPr lang="en-US" sz="1800" dirty="0"/>
          </a:p>
          <a:p>
            <a:pPr marL="621792" lvl="1" algn="just">
              <a:lnSpc>
                <a:spcPct val="120000"/>
              </a:lnSpc>
              <a:spcBef>
                <a:spcPts val="324"/>
              </a:spcBef>
              <a:buFont typeface="Verdana"/>
              <a:buChar char="◦"/>
              <a:defRPr/>
            </a:pPr>
            <a:r>
              <a:rPr lang="en-US" sz="2000" dirty="0"/>
              <a:t>USPAP makes it clear that an Appraiser may </a:t>
            </a:r>
            <a:r>
              <a:rPr lang="en-US" sz="2000" b="1" dirty="0"/>
              <a:t>not</a:t>
            </a:r>
            <a:r>
              <a:rPr lang="en-US" sz="2000" dirty="0"/>
              <a:t> be an advocate for a client. However, once the appraisal is complete, the appraiser may defend the appraisal and advocate for the </a:t>
            </a:r>
            <a:r>
              <a:rPr lang="en-US" sz="2000" dirty="0" smtClean="0"/>
              <a:t>opinion.</a:t>
            </a:r>
            <a:endParaRPr lang="en-US" sz="1800" dirty="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80060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630362"/>
          </a:xfrm>
        </p:spPr>
        <p:txBody>
          <a:bodyPr/>
          <a:lstStyle/>
          <a:p>
            <a:pPr>
              <a:lnSpc>
                <a:spcPct val="100000"/>
              </a:lnSpc>
            </a:pPr>
            <a:r>
              <a:rPr lang="en-US" sz="2800" dirty="0"/>
              <a:t>The Appraiser’s Opinion of Value is Independent of the “Purpose of the Appraisal”</a:t>
            </a:r>
          </a:p>
        </p:txBody>
      </p:sp>
      <p:sp>
        <p:nvSpPr>
          <p:cNvPr id="3" name="Content Placeholder 2"/>
          <p:cNvSpPr>
            <a:spLocks noGrp="1"/>
          </p:cNvSpPr>
          <p:nvPr>
            <p:ph idx="1"/>
          </p:nvPr>
        </p:nvSpPr>
        <p:spPr>
          <a:xfrm>
            <a:off x="381000" y="2066365"/>
            <a:ext cx="7620000" cy="3801035"/>
          </a:xfrm>
        </p:spPr>
        <p:txBody>
          <a:bodyPr/>
          <a:lstStyle/>
          <a:p>
            <a:pPr algn="just">
              <a:buNone/>
              <a:defRPr/>
            </a:pPr>
            <a:r>
              <a:rPr lang="en-US" dirty="0"/>
              <a:t>	</a:t>
            </a:r>
            <a:endParaRPr lang="en-US" dirty="0" smtClean="0"/>
          </a:p>
          <a:p>
            <a:pPr algn="just">
              <a:buNone/>
              <a:defRPr/>
            </a:pPr>
            <a:r>
              <a:rPr lang="en-US" sz="2400" dirty="0"/>
              <a:t>	</a:t>
            </a:r>
            <a:r>
              <a:rPr lang="en-US" sz="2400" dirty="0" smtClean="0"/>
              <a:t>An </a:t>
            </a:r>
            <a:r>
              <a:rPr lang="en-US" sz="2400" dirty="0"/>
              <a:t>appraiser must not allow the intended use of the appraisal or the client’s objective to result in bias.  </a:t>
            </a:r>
            <a:endParaRPr lang="en-US" sz="2400" dirty="0" smtClean="0"/>
          </a:p>
          <a:p>
            <a:pPr algn="just">
              <a:buNone/>
              <a:defRPr/>
            </a:pPr>
            <a:endParaRPr lang="en-US" sz="2400" dirty="0"/>
          </a:p>
          <a:p>
            <a:pPr marL="346075" indent="0" algn="just">
              <a:buNone/>
              <a:defRPr/>
            </a:pPr>
            <a:r>
              <a:rPr lang="en-US" sz="2400" i="1" dirty="0"/>
              <a:t>USPAP Standards Rule 1-2 Comment</a:t>
            </a:r>
            <a:r>
              <a:rPr lang="en-US" sz="2400" dirty="0"/>
              <a:t> </a:t>
            </a:r>
          </a:p>
          <a:p>
            <a:pPr algn="just">
              <a:buNone/>
              <a:defRPr/>
            </a:pPr>
            <a:endParaRPr lang="en-US" sz="2400" dirty="0"/>
          </a:p>
          <a:p>
            <a:pPr algn="just">
              <a:buNone/>
              <a:defRPr/>
            </a:pPr>
            <a:r>
              <a:rPr lang="en-US" sz="2400" dirty="0"/>
              <a:t>	Market value is market value, regardless of the “purpose” of the appraisal.</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5446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Assumptions and Hypotheticals in Litigation </a:t>
            </a:r>
            <a:endParaRPr lang="en-US" sz="40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Remember that a lawyer is an advocate.</a:t>
            </a:r>
          </a:p>
          <a:p>
            <a:pPr marL="0" indent="0">
              <a:buNone/>
            </a:pPr>
            <a:endParaRPr lang="en-US" dirty="0"/>
          </a:p>
          <a:p>
            <a:pPr marL="0" indent="0">
              <a:buNone/>
            </a:pPr>
            <a:r>
              <a:rPr lang="en-US" dirty="0" smtClean="0"/>
              <a:t>A lawyer’s job is to either support or refute the overall opinion.</a:t>
            </a:r>
          </a:p>
          <a:p>
            <a:pPr marL="0" indent="0">
              <a:buNone/>
            </a:pPr>
            <a:endParaRPr lang="en-US" dirty="0"/>
          </a:p>
          <a:p>
            <a:pPr marL="0" indent="0">
              <a:buNone/>
            </a:pPr>
            <a:r>
              <a:rPr lang="en-US" dirty="0" smtClean="0"/>
              <a:t>One way to do that is to discuss the assumptions and hypotheticals.   </a:t>
            </a:r>
          </a:p>
          <a:p>
            <a:pPr marL="0" indent="0">
              <a:buNone/>
            </a:pPr>
            <a:endParaRPr lang="en-US" dirty="0"/>
          </a:p>
          <a:p>
            <a:pPr marL="0" indent="0">
              <a:buNone/>
            </a:pPr>
            <a:r>
              <a:rPr lang="en-US" dirty="0" smtClean="0"/>
              <a:t>The theme:  “Garbage in, Garbage out.”</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12772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Assumptions and Hypotheticals</a:t>
            </a:r>
            <a:endParaRPr lang="en-US" dirty="0"/>
          </a:p>
        </p:txBody>
      </p:sp>
      <p:sp>
        <p:nvSpPr>
          <p:cNvPr id="6" name="Text Placeholder 5"/>
          <p:cNvSpPr>
            <a:spLocks noGrp="1"/>
          </p:cNvSpPr>
          <p:nvPr>
            <p:ph type="body" idx="1"/>
          </p:nvPr>
        </p:nvSpPr>
        <p:spPr>
          <a:xfrm>
            <a:off x="457200" y="1600200"/>
            <a:ext cx="4191000" cy="609600"/>
          </a:xfrm>
        </p:spPr>
        <p:txBody>
          <a:bodyPr/>
          <a:lstStyle/>
          <a:p>
            <a:r>
              <a:rPr lang="en-US" dirty="0" smtClean="0"/>
              <a:t>Extraordinary Assumption </a:t>
            </a:r>
            <a:endParaRPr lang="en-US" dirty="0"/>
          </a:p>
        </p:txBody>
      </p:sp>
      <p:sp>
        <p:nvSpPr>
          <p:cNvPr id="7" name="Text Placeholder 6"/>
          <p:cNvSpPr>
            <a:spLocks noGrp="1"/>
          </p:cNvSpPr>
          <p:nvPr>
            <p:ph type="body" sz="quarter" idx="3"/>
          </p:nvPr>
        </p:nvSpPr>
        <p:spPr>
          <a:xfrm>
            <a:off x="4876800" y="1600200"/>
            <a:ext cx="4114800" cy="609600"/>
          </a:xfrm>
        </p:spPr>
        <p:txBody>
          <a:bodyPr/>
          <a:lstStyle/>
          <a:p>
            <a:r>
              <a:rPr lang="en-US" dirty="0" smtClean="0"/>
              <a:t>Hypothetical Condition</a:t>
            </a:r>
            <a:endParaRPr lang="en-US" dirty="0"/>
          </a:p>
        </p:txBody>
      </p:sp>
      <p:sp>
        <p:nvSpPr>
          <p:cNvPr id="4" name="Content Placeholder 3"/>
          <p:cNvSpPr>
            <a:spLocks noGrp="1"/>
          </p:cNvSpPr>
          <p:nvPr>
            <p:ph sz="quarter" idx="13"/>
          </p:nvPr>
        </p:nvSpPr>
        <p:spPr>
          <a:xfrm>
            <a:off x="457200" y="2209800"/>
            <a:ext cx="3962400" cy="4267200"/>
          </a:xfrm>
        </p:spPr>
        <p:txBody>
          <a:bodyPr>
            <a:normAutofit fontScale="92500" lnSpcReduction="20000"/>
          </a:bodyPr>
          <a:lstStyle/>
          <a:p>
            <a:pPr marL="393192" lvl="1" indent="0" algn="just">
              <a:lnSpc>
                <a:spcPct val="110000"/>
              </a:lnSpc>
              <a:spcBef>
                <a:spcPts val="324"/>
              </a:spcBef>
              <a:buNone/>
              <a:defRPr/>
            </a:pPr>
            <a:endParaRPr lang="en-US" sz="1700" dirty="0" smtClean="0"/>
          </a:p>
          <a:p>
            <a:pPr marL="400050" lvl="1" indent="-6858">
              <a:lnSpc>
                <a:spcPct val="120000"/>
              </a:lnSpc>
              <a:spcBef>
                <a:spcPts val="324"/>
              </a:spcBef>
              <a:buNone/>
              <a:defRPr/>
            </a:pPr>
            <a:r>
              <a:rPr lang="en-US" sz="1700" dirty="0" smtClean="0"/>
              <a:t>An </a:t>
            </a:r>
            <a:r>
              <a:rPr lang="en-US" sz="1700" dirty="0"/>
              <a:t>extraordinary assumption may be used in an assignment only if:</a:t>
            </a:r>
          </a:p>
          <a:p>
            <a:pPr marL="621792" lvl="1">
              <a:lnSpc>
                <a:spcPct val="110000"/>
              </a:lnSpc>
              <a:spcBef>
                <a:spcPts val="324"/>
              </a:spcBef>
              <a:buFont typeface="Verdana"/>
              <a:buChar char="◦"/>
              <a:defRPr/>
            </a:pPr>
            <a:endParaRPr lang="en-US" sz="1400" dirty="0" smtClean="0"/>
          </a:p>
          <a:p>
            <a:pPr marL="459486" lvl="1">
              <a:lnSpc>
                <a:spcPct val="110000"/>
              </a:lnSpc>
              <a:spcBef>
                <a:spcPts val="600"/>
              </a:spcBef>
              <a:buFont typeface="Wingdings 2"/>
              <a:buChar char=""/>
              <a:defRPr/>
            </a:pPr>
            <a:r>
              <a:rPr lang="en-US" sz="1700" dirty="0"/>
              <a:t>It is required to develop credible opinions and conclusions;</a:t>
            </a:r>
          </a:p>
          <a:p>
            <a:pPr marL="459486" lvl="1">
              <a:lnSpc>
                <a:spcPct val="110000"/>
              </a:lnSpc>
              <a:spcBef>
                <a:spcPts val="600"/>
              </a:spcBef>
              <a:buFont typeface="Wingdings 2"/>
              <a:buChar char=""/>
              <a:defRPr/>
            </a:pPr>
            <a:r>
              <a:rPr lang="en-US" sz="1700" dirty="0"/>
              <a:t>The appraiser has a </a:t>
            </a:r>
            <a:r>
              <a:rPr lang="en-US" sz="1700" i="1" dirty="0"/>
              <a:t>reasonable</a:t>
            </a:r>
            <a:r>
              <a:rPr lang="en-US" sz="1700" dirty="0"/>
              <a:t> basis for the extraordinary assumption;</a:t>
            </a:r>
          </a:p>
          <a:p>
            <a:pPr marL="459486" lvl="1">
              <a:lnSpc>
                <a:spcPct val="110000"/>
              </a:lnSpc>
              <a:spcBef>
                <a:spcPts val="600"/>
              </a:spcBef>
              <a:buFont typeface="Wingdings 2"/>
              <a:buChar char=""/>
              <a:defRPr/>
            </a:pPr>
            <a:r>
              <a:rPr lang="en-US" sz="1700" dirty="0"/>
              <a:t>Use of the extraordinary assumption results in a </a:t>
            </a:r>
            <a:r>
              <a:rPr lang="en-US" sz="1700" dirty="0">
                <a:solidFill>
                  <a:srgbClr val="FF0000"/>
                </a:solidFill>
              </a:rPr>
              <a:t>credible analysis</a:t>
            </a:r>
            <a:r>
              <a:rPr lang="en-US" sz="1700" dirty="0"/>
              <a:t>;</a:t>
            </a:r>
            <a:r>
              <a:rPr lang="en-US" sz="1700" dirty="0">
                <a:solidFill>
                  <a:srgbClr val="FF0000"/>
                </a:solidFill>
              </a:rPr>
              <a:t> </a:t>
            </a:r>
            <a:r>
              <a:rPr lang="en-US" sz="1700" dirty="0"/>
              <a:t>and</a:t>
            </a:r>
          </a:p>
          <a:p>
            <a:pPr marL="459486" lvl="1">
              <a:lnSpc>
                <a:spcPct val="110000"/>
              </a:lnSpc>
              <a:spcBef>
                <a:spcPts val="600"/>
              </a:spcBef>
              <a:buFont typeface="Wingdings 2"/>
              <a:buChar char=""/>
              <a:defRPr/>
            </a:pPr>
            <a:r>
              <a:rPr lang="en-US" sz="1700" dirty="0"/>
              <a:t>The appraiser complies with the disclosure requirements set forth in USPAP for extraordinary assumptions.</a:t>
            </a:r>
          </a:p>
          <a:p>
            <a:endParaRPr lang="en-US" dirty="0"/>
          </a:p>
        </p:txBody>
      </p:sp>
      <p:sp>
        <p:nvSpPr>
          <p:cNvPr id="5" name="Content Placeholder 4"/>
          <p:cNvSpPr>
            <a:spLocks noGrp="1"/>
          </p:cNvSpPr>
          <p:nvPr>
            <p:ph sz="quarter" idx="14"/>
          </p:nvPr>
        </p:nvSpPr>
        <p:spPr>
          <a:xfrm>
            <a:off x="4800600" y="2212848"/>
            <a:ext cx="3913632" cy="4187952"/>
          </a:xfrm>
        </p:spPr>
        <p:txBody>
          <a:bodyPr>
            <a:normAutofit fontScale="92500" lnSpcReduction="20000"/>
          </a:bodyPr>
          <a:lstStyle/>
          <a:p>
            <a:pPr marL="401638" lvl="1" indent="0" algn="just">
              <a:lnSpc>
                <a:spcPct val="110000"/>
              </a:lnSpc>
              <a:spcBef>
                <a:spcPts val="600"/>
              </a:spcBef>
              <a:buNone/>
              <a:defRPr/>
            </a:pPr>
            <a:endParaRPr lang="en-US" sz="1700" dirty="0" smtClean="0"/>
          </a:p>
          <a:p>
            <a:pPr marL="401638" lvl="1" indent="0" algn="just">
              <a:lnSpc>
                <a:spcPct val="110000"/>
              </a:lnSpc>
              <a:spcBef>
                <a:spcPts val="600"/>
              </a:spcBef>
              <a:buNone/>
              <a:defRPr/>
            </a:pPr>
            <a:r>
              <a:rPr lang="en-US" sz="1700" dirty="0" smtClean="0"/>
              <a:t>A </a:t>
            </a:r>
            <a:r>
              <a:rPr lang="en-US" sz="1700" dirty="0"/>
              <a:t>hypothetical condition may be used in an assignment only if</a:t>
            </a:r>
            <a:r>
              <a:rPr lang="en-US" sz="1700" dirty="0" smtClean="0"/>
              <a:t>:</a:t>
            </a:r>
            <a:endParaRPr lang="en-US" sz="1700" dirty="0"/>
          </a:p>
          <a:p>
            <a:pPr marL="621792" lvl="1" algn="just">
              <a:lnSpc>
                <a:spcPct val="120000"/>
              </a:lnSpc>
              <a:spcBef>
                <a:spcPts val="600"/>
              </a:spcBef>
              <a:buFont typeface="Verdana"/>
              <a:buChar char="◦"/>
              <a:defRPr/>
            </a:pPr>
            <a:endParaRPr lang="en-US" sz="1400" dirty="0"/>
          </a:p>
          <a:p>
            <a:pPr marL="459486" lvl="1">
              <a:lnSpc>
                <a:spcPct val="110000"/>
              </a:lnSpc>
              <a:spcBef>
                <a:spcPts val="600"/>
              </a:spcBef>
              <a:buFont typeface="Wingdings 2"/>
              <a:buChar char=""/>
              <a:defRPr/>
            </a:pPr>
            <a:r>
              <a:rPr lang="en-US" sz="1700" dirty="0"/>
              <a:t>Use of the hypothetical condition is clearly required for legal purposes, for purposes of reasonable analysis, or for purposes of comparison;</a:t>
            </a:r>
          </a:p>
          <a:p>
            <a:pPr marL="459486" lvl="1">
              <a:lnSpc>
                <a:spcPct val="110000"/>
              </a:lnSpc>
              <a:spcBef>
                <a:spcPts val="600"/>
              </a:spcBef>
              <a:buFont typeface="Wingdings 2"/>
              <a:buChar char=""/>
              <a:defRPr/>
            </a:pPr>
            <a:r>
              <a:rPr lang="en-US" sz="1700" dirty="0"/>
              <a:t>Use of the hypothetical condition results in a </a:t>
            </a:r>
            <a:r>
              <a:rPr lang="en-US" sz="1700" dirty="0">
                <a:solidFill>
                  <a:srgbClr val="FF0000"/>
                </a:solidFill>
              </a:rPr>
              <a:t>credible analysis</a:t>
            </a:r>
            <a:r>
              <a:rPr lang="en-US" sz="1700" dirty="0"/>
              <a:t>; and </a:t>
            </a:r>
          </a:p>
          <a:p>
            <a:pPr marL="459486" lvl="1">
              <a:lnSpc>
                <a:spcPct val="110000"/>
              </a:lnSpc>
              <a:spcBef>
                <a:spcPts val="600"/>
              </a:spcBef>
              <a:buFont typeface="Wingdings 2"/>
              <a:buChar char=""/>
              <a:defRPr/>
            </a:pPr>
            <a:r>
              <a:rPr lang="en-US" sz="1700" dirty="0"/>
              <a:t>The appraiser </a:t>
            </a:r>
            <a:r>
              <a:rPr lang="en-US" sz="1700" dirty="0" smtClean="0"/>
              <a:t>complies </a:t>
            </a:r>
            <a:r>
              <a:rPr lang="en-US" sz="1700" dirty="0"/>
              <a:t>with the disclosure requirements set forth in USPAP for hypothetical conditions.</a:t>
            </a:r>
          </a:p>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27457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696200" cy="1858962"/>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Typical Appraisal Limiting Conditions </a:t>
            </a:r>
            <a:endParaRPr lang="en-US" dirty="0"/>
          </a:p>
        </p:txBody>
      </p:sp>
      <p:sp>
        <p:nvSpPr>
          <p:cNvPr id="6" name="Content Placeholder 5"/>
          <p:cNvSpPr>
            <a:spLocks noGrp="1"/>
          </p:cNvSpPr>
          <p:nvPr>
            <p:ph idx="1"/>
          </p:nvPr>
        </p:nvSpPr>
        <p:spPr/>
        <p:txBody>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lgn="just">
              <a:buNone/>
            </a:pPr>
            <a:r>
              <a:rPr lang="en-US" dirty="0" smtClean="0"/>
              <a:t>“The appraiser is not aware of the presence of soil contamination on the subject property unless otherwise noted in this appraisal report.  The effect upon market value, due to contamination was not considered in this appraisal, unless otherwise noted.”</a:t>
            </a: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97629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ive.isitesoftware.co.nz/riley/images/Capabilities/Rubbish%20in%20Stormwa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6921863" cy="3810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457200" y="274638"/>
            <a:ext cx="7620000" cy="1249362"/>
          </a:xfrm>
        </p:spPr>
        <p:txBody>
          <a:bodyPr/>
          <a:lstStyle/>
          <a:p>
            <a:r>
              <a:rPr lang="en-US" dirty="0" smtClean="0"/>
              <a:t>What if this is the “subject property?”</a:t>
            </a:r>
            <a:endParaRPr lang="en-US" dirty="0"/>
          </a:p>
        </p:txBody>
      </p:sp>
      <p:sp>
        <p:nvSpPr>
          <p:cNvPr id="8" name="Content Placeholder 7"/>
          <p:cNvSpPr>
            <a:spLocks noGrp="1"/>
          </p:cNvSpPr>
          <p:nvPr>
            <p:ph idx="1"/>
          </p:nvPr>
        </p:nvSpPr>
        <p:spPr>
          <a:xfrm>
            <a:off x="457200" y="1905000"/>
            <a:ext cx="7620000" cy="4419600"/>
          </a:xfrm>
        </p:spPr>
        <p:txBody>
          <a:bodyPr/>
          <a:lstStyle/>
          <a:p>
            <a:pPr marL="114300" indent="0" algn="ctr">
              <a:buNone/>
            </a:pPr>
            <a:endParaRPr lang="en-US" dirty="0" smtClean="0">
              <a:solidFill>
                <a:srgbClr val="FF0000"/>
              </a:solidFill>
            </a:endParaRPr>
          </a:p>
          <a:p>
            <a:pPr marL="114300" indent="0" algn="ctr">
              <a:buNone/>
            </a:pPr>
            <a:r>
              <a:rPr lang="en-US" dirty="0" smtClean="0">
                <a:solidFill>
                  <a:srgbClr val="FF0000"/>
                </a:solidFill>
              </a:rPr>
              <a:t> </a:t>
            </a:r>
            <a:endParaRPr lang="en-US" dirty="0">
              <a:solidFill>
                <a:srgbClr val="FF0000"/>
              </a:solidFill>
            </a:endParaRP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92112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620000" cy="1325562"/>
          </a:xfrm>
        </p:spPr>
        <p:txBody>
          <a:bodyPr/>
          <a:lstStyle/>
          <a:p>
            <a:pPr algn="ctr">
              <a:lnSpc>
                <a:spcPct val="100000"/>
              </a:lnSpc>
            </a:pPr>
            <a:r>
              <a:rPr lang="en-US" sz="3200" dirty="0"/>
              <a:t>In Describing the Scope of the Work, </a:t>
            </a:r>
            <a:r>
              <a:rPr lang="en-US" sz="3200" dirty="0" smtClean="0"/>
              <a:t>The </a:t>
            </a:r>
            <a:r>
              <a:rPr lang="en-US" sz="3200" dirty="0"/>
              <a:t>Appraiser Cannot be Misleading.</a:t>
            </a:r>
          </a:p>
        </p:txBody>
      </p:sp>
      <p:sp>
        <p:nvSpPr>
          <p:cNvPr id="6" name="Content Placeholder 5"/>
          <p:cNvSpPr>
            <a:spLocks noGrp="1"/>
          </p:cNvSpPr>
          <p:nvPr>
            <p:ph idx="1"/>
          </p:nvPr>
        </p:nvSpPr>
        <p:spPr>
          <a:xfrm>
            <a:off x="152400" y="1676400"/>
            <a:ext cx="8534400" cy="4724400"/>
          </a:xfrm>
        </p:spPr>
        <p:txBody>
          <a:bodyPr>
            <a:normAutofit fontScale="77500" lnSpcReduction="20000"/>
          </a:bodyPr>
          <a:lstStyle/>
          <a:p>
            <a:pPr algn="just">
              <a:spcBef>
                <a:spcPct val="0"/>
              </a:spcBef>
              <a:buNone/>
            </a:pPr>
            <a:r>
              <a:rPr lang="en-US" altLang="en-US" sz="4000" dirty="0"/>
              <a:t>	</a:t>
            </a:r>
            <a:r>
              <a:rPr lang="en-US" altLang="en-US" sz="2400" dirty="0"/>
              <a:t>An appraiser cannot make extraordinary assumptions or adopt hypothetical conditions that are unreasonable or biased.  USPAP, at its core, requires that an appraisal not be </a:t>
            </a:r>
            <a:r>
              <a:rPr lang="en-US" altLang="en-US" sz="2400" dirty="0" smtClean="0"/>
              <a:t>misleading.  Both </a:t>
            </a:r>
            <a:r>
              <a:rPr lang="en-US" altLang="en-US" sz="2400" dirty="0"/>
              <a:t>definitions require </a:t>
            </a:r>
            <a:r>
              <a:rPr lang="en-US" altLang="en-US" sz="2400" i="1" dirty="0"/>
              <a:t>credibility</a:t>
            </a:r>
            <a:r>
              <a:rPr lang="en-US" altLang="en-US" sz="2400" dirty="0"/>
              <a:t>.</a:t>
            </a:r>
            <a:r>
              <a:rPr lang="en-US" altLang="en-US" sz="2400" i="1" dirty="0"/>
              <a:t> </a:t>
            </a:r>
          </a:p>
          <a:p>
            <a:pPr algn="just">
              <a:spcBef>
                <a:spcPct val="0"/>
              </a:spcBef>
              <a:buNone/>
            </a:pPr>
            <a:endParaRPr lang="en-US" altLang="en-US" sz="2400" i="1" dirty="0"/>
          </a:p>
          <a:p>
            <a:pPr algn="just">
              <a:spcBef>
                <a:spcPct val="0"/>
              </a:spcBef>
              <a:buNone/>
            </a:pPr>
            <a:r>
              <a:rPr lang="en-US" altLang="en-US" sz="2400" i="1" dirty="0"/>
              <a:t>	</a:t>
            </a:r>
            <a:r>
              <a:rPr lang="en-US" altLang="en-US" sz="2400" u="sng" dirty="0"/>
              <a:t>Examples</a:t>
            </a:r>
            <a:r>
              <a:rPr lang="en-US" altLang="en-US" sz="2400" dirty="0"/>
              <a:t>:</a:t>
            </a:r>
          </a:p>
          <a:p>
            <a:pPr algn="just">
              <a:spcBef>
                <a:spcPct val="0"/>
              </a:spcBef>
              <a:buNone/>
            </a:pPr>
            <a:endParaRPr lang="en-US" altLang="en-US" sz="2400" dirty="0"/>
          </a:p>
          <a:p>
            <a:pPr algn="just">
              <a:spcBef>
                <a:spcPct val="0"/>
              </a:spcBef>
              <a:buNone/>
            </a:pPr>
            <a:r>
              <a:rPr lang="en-US" altLang="en-US" sz="2400" dirty="0"/>
              <a:t>	The appraiser cannot assume the highest and best use of the property is to drill for oil by simply stating, as an extraordinary assumption, that there is oil under the subject property.</a:t>
            </a:r>
          </a:p>
          <a:p>
            <a:pPr algn="just">
              <a:buNone/>
            </a:pPr>
            <a:r>
              <a:rPr lang="en-US" altLang="en-US" sz="2400" dirty="0"/>
              <a:t>	</a:t>
            </a:r>
          </a:p>
          <a:p>
            <a:pPr algn="just">
              <a:buNone/>
            </a:pPr>
            <a:r>
              <a:rPr lang="en-US" altLang="en-US" sz="2400" dirty="0"/>
              <a:t>	However, in the Bakken basin in North Dakota, armed with geological reports on neighboring property, the appraiser could possibly make the same assumption.</a:t>
            </a:r>
          </a:p>
          <a:p>
            <a:pPr algn="just">
              <a:buNone/>
            </a:pPr>
            <a:endParaRPr lang="en-US" altLang="en-US" sz="2400" dirty="0"/>
          </a:p>
          <a:p>
            <a:pPr algn="just">
              <a:buNone/>
            </a:pPr>
            <a:r>
              <a:rPr lang="en-US" altLang="en-US" sz="2400" dirty="0"/>
              <a:t>	The appraiser must require support for assumptions.  The lawyer should be prepared to provide objective support if requesting the extraordinary assumption. </a:t>
            </a:r>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06625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Resources (Attached)</a:t>
            </a:r>
            <a:endParaRPr lang="en-US" dirty="0"/>
          </a:p>
        </p:txBody>
      </p:sp>
      <p:sp>
        <p:nvSpPr>
          <p:cNvPr id="3" name="Content Placeholder 2"/>
          <p:cNvSpPr>
            <a:spLocks noGrp="1"/>
          </p:cNvSpPr>
          <p:nvPr>
            <p:ph idx="1"/>
          </p:nvPr>
        </p:nvSpPr>
        <p:spPr/>
        <p:txBody>
          <a:bodyPr>
            <a:normAutofit/>
          </a:bodyPr>
          <a:lstStyle/>
          <a:p>
            <a:pPr marL="114300" indent="0">
              <a:buNone/>
            </a:pPr>
            <a:endParaRPr lang="en-US" sz="3600" dirty="0" smtClean="0"/>
          </a:p>
          <a:p>
            <a:pPr marL="114300" indent="0">
              <a:buNone/>
            </a:pPr>
            <a:r>
              <a:rPr lang="en-US" sz="3600" dirty="0" smtClean="0"/>
              <a:t>USPAP Advisory Opinion 9 (AO-9)</a:t>
            </a:r>
          </a:p>
          <a:p>
            <a:pPr marL="114300" indent="0">
              <a:buNone/>
            </a:pPr>
            <a:endParaRPr lang="en-US" sz="3600" dirty="0"/>
          </a:p>
          <a:p>
            <a:pPr marL="114300" indent="0">
              <a:buNone/>
            </a:pPr>
            <a:r>
              <a:rPr lang="en-US" sz="3600" dirty="0" smtClean="0"/>
              <a:t>Appraisal Institute® Guide Note 6 – Consideration of Hazardous Substances in the Appraisal Process. </a:t>
            </a:r>
          </a:p>
          <a:p>
            <a:pPr marL="114300" indent="0">
              <a:buNone/>
            </a:pPr>
            <a:endParaRPr lang="en-US" dirty="0"/>
          </a:p>
          <a:p>
            <a:pPr marL="114300" indent="0">
              <a:buNone/>
            </a:pP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04026020"/>
      </p:ext>
    </p:extLst>
  </p:cSld>
  <p:clrMapOvr>
    <a:masterClrMapping/>
  </p:clrMapOvr>
  <p:timing>
    <p:tnLst>
      <p:par>
        <p:cTn id="1" dur="indefinite" restart="never" nodeType="tmRoot"/>
      </p:par>
    </p:tnLst>
  </p:timing>
</p:sld>
</file>

<file path=ppt/theme/_rels/theme1.xml.rels>&#65279;<?xml version="1.0" encoding="UTF-8" standalone="yes"?>
<Relationships xmlns="http://schemas.openxmlformats.org/package/2006/relationships">
  <Relationship Id="rId1" Type="http://schemas.openxmlformats.org/officeDocument/2006/relationships/image" Target="../media/image1.jpeg" />
</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1109</Words>
  <Application>Microsoft Office PowerPoint</Application>
  <PresentationFormat>On-screen Show (4:3)</PresentationFormat>
  <Paragraphs>158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Environmental Clean Up Costs in Condemnation Actions</vt:lpstr>
      <vt:lpstr>The Problem</vt:lpstr>
      <vt:lpstr>The Appraiser’s Opinion of Value is Independent of the “Purpose of the Appraisal”</vt:lpstr>
      <vt:lpstr>Assumptions and Hypotheticals in Litigation </vt:lpstr>
      <vt:lpstr>Assumptions and Hypotheticals</vt:lpstr>
      <vt:lpstr>   Typical Appraisal Limiting Conditions </vt:lpstr>
      <vt:lpstr>What if this is the “subject property?”</vt:lpstr>
      <vt:lpstr>In Describing the Scope of the Work, The Appraiser Cannot be Misleading.</vt:lpstr>
      <vt:lpstr>Further Resources (Attached)</vt:lpstr>
      <vt:lpstr>It is unconstitutional to offset environmental clean up costs from just compensation?</vt:lpstr>
      <vt:lpstr>Just compensation replaces  money for property. </vt:lpstr>
      <vt:lpstr>Competing Jurisdictions</vt:lpstr>
      <vt:lpstr>Competing Policies</vt:lpstr>
      <vt:lpstr>Is this really a  highest and best use issue?</vt:lpstr>
      <vt:lpstr>Should the Law Dictate Appraisal Methodology?</vt:lpstr>
      <vt:lpstr>Notes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