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323" r:id="rId3"/>
    <p:sldId id="257" r:id="rId4"/>
    <p:sldId id="325" r:id="rId5"/>
    <p:sldId id="336" r:id="rId6"/>
    <p:sldId id="326" r:id="rId7"/>
    <p:sldId id="331" r:id="rId8"/>
    <p:sldId id="332" r:id="rId9"/>
    <p:sldId id="333" r:id="rId10"/>
    <p:sldId id="330" r:id="rId11"/>
    <p:sldId id="327" r:id="rId12"/>
    <p:sldId id="328" r:id="rId13"/>
    <p:sldId id="337" r:id="rId14"/>
    <p:sldId id="334" r:id="rId15"/>
    <p:sldId id="335" r:id="rId16"/>
    <p:sldId id="338" r:id="rId17"/>
    <p:sldId id="339" r:id="rId18"/>
    <p:sldId id="340" r:id="rId19"/>
    <p:sldId id="324" r:id="rId20"/>
    <p:sldId id="347" r:id="rId21"/>
    <p:sldId id="345" r:id="rId22"/>
    <p:sldId id="341" r:id="rId23"/>
    <p:sldId id="342" r:id="rId24"/>
    <p:sldId id="344" r:id="rId25"/>
    <p:sldId id="346" r:id="rId26"/>
    <p:sldId id="343" r:id="rId27"/>
    <p:sldId id="348" r:id="rId28"/>
    <p:sldId id="268" r:id="rId2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95">
          <p15:clr>
            <a:srgbClr val="A4A3A4"/>
          </p15:clr>
        </p15:guide>
        <p15:guide id="2" pos="6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4" autoAdjust="0"/>
    <p:restoredTop sz="94660"/>
  </p:normalViewPr>
  <p:slideViewPr>
    <p:cSldViewPr snapToGrid="0" showGuides="1">
      <p:cViewPr>
        <p:scale>
          <a:sx n="94" d="100"/>
          <a:sy n="94" d="100"/>
        </p:scale>
        <p:origin x="-2376" y="-456"/>
      </p:cViewPr>
      <p:guideLst>
        <p:guide orient="horz" pos="595"/>
        <p:guide pos="684"/>
      </p:guideLst>
    </p:cSldViewPr>
  </p:slideViewPr>
  <p:notesTextViewPr>
    <p:cViewPr>
      <p:scale>
        <a:sx n="100" d="100"/>
        <a:sy n="100" d="100"/>
      </p:scale>
      <p:origin x="0" y="0"/>
    </p:cViewPr>
  </p:notesTextViewPr>
  <p:notesViewPr>
    <p:cSldViewPr snapToGrid="0">
      <p:cViewPr varScale="1">
        <p:scale>
          <a:sx n="87" d="100"/>
          <a:sy n="87" d="100"/>
        </p:scale>
        <p:origin x="-379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31BD998-908D-4749-AC95-68C6B1CBC6F2}" type="datetimeFigureOut">
              <a:rPr lang="en-US" smtClean="0"/>
              <a:t>5/23/2016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9B200CD-C0B1-874C-BD9C-9E282925036F}" type="slidenum">
              <a:rPr lang="en-US" smtClean="0"/>
              <a:t>‹#›</a:t>
            </a:fld>
            <a:endParaRPr lang="en-US"/>
          </a:p>
        </p:txBody>
      </p:sp>
    </p:spTree>
    <p:extLst>
      <p:ext uri="{BB962C8B-B14F-4D97-AF65-F5344CB8AC3E}">
        <p14:creationId xmlns:p14="http://schemas.microsoft.com/office/powerpoint/2010/main" val="2891792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A7A816EC-E021-4456-8627-36DE5F9CF5B5}" type="datetimeFigureOut">
              <a:rPr lang="en-US" smtClean="0"/>
              <a:t>5/23/2016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2B856D62-750E-4118-816B-2927DEA207F7}" type="slidenum">
              <a:rPr lang="en-US" smtClean="0"/>
              <a:t>‹#›</a:t>
            </a:fld>
            <a:endParaRPr lang="en-US"/>
          </a:p>
        </p:txBody>
      </p:sp>
    </p:spTree>
    <p:extLst>
      <p:ext uri="{BB962C8B-B14F-4D97-AF65-F5344CB8AC3E}">
        <p14:creationId xmlns:p14="http://schemas.microsoft.com/office/powerpoint/2010/main" val="26015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1</a:t>
            </a:fld>
            <a:endParaRPr lang="en-US"/>
          </a:p>
        </p:txBody>
      </p:sp>
    </p:spTree>
    <p:extLst>
      <p:ext uri="{BB962C8B-B14F-4D97-AF65-F5344CB8AC3E}">
        <p14:creationId xmlns:p14="http://schemas.microsoft.com/office/powerpoint/2010/main" val="74763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10</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11</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find it interesting that they use terms directly related to financial expectations when we are always taught the Income Approach is not to be used in condemnation appraisals.</a:t>
            </a:r>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12</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13</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14</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15</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16</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17</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18</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19</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2</a:t>
            </a:fld>
            <a:endParaRPr lang="en-US"/>
          </a:p>
        </p:txBody>
      </p:sp>
    </p:spTree>
    <p:extLst>
      <p:ext uri="{BB962C8B-B14F-4D97-AF65-F5344CB8AC3E}">
        <p14:creationId xmlns:p14="http://schemas.microsoft.com/office/powerpoint/2010/main" val="74763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20</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21</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22</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23</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24</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25</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26</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27</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28</a:t>
            </a:fld>
            <a:endParaRPr lang="en-US"/>
          </a:p>
        </p:txBody>
      </p:sp>
    </p:spTree>
    <p:extLst>
      <p:ext uri="{BB962C8B-B14F-4D97-AF65-F5344CB8AC3E}">
        <p14:creationId xmlns:p14="http://schemas.microsoft.com/office/powerpoint/2010/main" val="55004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Nick provided a few examples already.</a:t>
            </a:r>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3</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4</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5</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physical occupations </a:t>
            </a:r>
            <a:r>
              <a:rPr lang="en-US" smtClean="0"/>
              <a:t>are</a:t>
            </a:r>
            <a:r>
              <a:rPr lang="en-US" baseline="0" smtClean="0"/>
              <a:t> regular takings.</a:t>
            </a:r>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6</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7</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plans to build</a:t>
            </a:r>
            <a:r>
              <a:rPr lang="en-US" baseline="0" dirty="0" smtClean="0"/>
              <a:t> high rise office building over train station, but train station had been designated an historic landmark.</a:t>
            </a:r>
            <a:endParaRPr lang="en-US" dirty="0"/>
          </a:p>
        </p:txBody>
      </p:sp>
      <p:sp>
        <p:nvSpPr>
          <p:cNvPr id="4" name="Slide Number Placeholder 3"/>
          <p:cNvSpPr>
            <a:spLocks noGrp="1"/>
          </p:cNvSpPr>
          <p:nvPr>
            <p:ph type="sldNum" sz="quarter" idx="10"/>
          </p:nvPr>
        </p:nvSpPr>
        <p:spPr/>
        <p:txBody>
          <a:bodyPr/>
          <a:lstStyle/>
          <a:p>
            <a:fld id="{2B856D62-750E-4118-816B-2927DEA207F7}" type="slidenum">
              <a:rPr lang="en-US" smtClean="0"/>
              <a:t>8</a:t>
            </a:fld>
            <a:endParaRPr lang="en-US"/>
          </a:p>
        </p:txBody>
      </p:sp>
    </p:spTree>
    <p:extLst>
      <p:ext uri="{BB962C8B-B14F-4D97-AF65-F5344CB8AC3E}">
        <p14:creationId xmlns:p14="http://schemas.microsoft.com/office/powerpoint/2010/main" val="386957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56D62-750E-4118-816B-2927DEA207F7}" type="slidenum">
              <a:rPr lang="en-US" smtClean="0"/>
              <a:t>9</a:t>
            </a:fld>
            <a:endParaRPr lang="en-US"/>
          </a:p>
        </p:txBody>
      </p:sp>
    </p:spTree>
    <p:extLst>
      <p:ext uri="{BB962C8B-B14F-4D97-AF65-F5344CB8AC3E}">
        <p14:creationId xmlns:p14="http://schemas.microsoft.com/office/powerpoint/2010/main" val="3869573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VB_main page art_PP_2_F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9140952" cy="6858000"/>
          </a:xfrm>
          <a:prstGeom prst="rect">
            <a:avLst/>
          </a:prstGeom>
        </p:spPr>
      </p:pic>
    </p:spTree>
    <p:extLst>
      <p:ext uri="{BB962C8B-B14F-4D97-AF65-F5344CB8AC3E}">
        <p14:creationId xmlns:p14="http://schemas.microsoft.com/office/powerpoint/2010/main" val="5535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204212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314515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30132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193273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177765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392163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385997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10747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4948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459AB2-763B-BB45-B4CE-C806ECA8CB16}" type="datetimeFigureOut">
              <a:rPr lang="en-US" smtClean="0"/>
              <a:t>5/23/2016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E46212-2D50-EC4C-9D9C-093DA6B3DAED}" type="slidenum">
              <a:rPr lang="en-US" smtClean="0"/>
              <a:t>‹#›</a:t>
            </a:fld>
            <a:endParaRPr lang="en-US"/>
          </a:p>
        </p:txBody>
      </p:sp>
    </p:spTree>
    <p:extLst>
      <p:ext uri="{BB962C8B-B14F-4D97-AF65-F5344CB8AC3E}">
        <p14:creationId xmlns:p14="http://schemas.microsoft.com/office/powerpoint/2010/main" val="28022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VB_2ndary page art_PP_2_FA.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542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50850" y="1706880"/>
            <a:ext cx="8051800" cy="4399279"/>
          </a:xfrm>
          <a:prstGeom prst="rect">
            <a:avLst/>
          </a:prstGeom>
        </p:spPr>
        <p:txBody>
          <a:bodyPr/>
          <a:lstStyle/>
          <a:p>
            <a:pPr marL="0" indent="0" algn="ctr">
              <a:buNone/>
            </a:pPr>
            <a:endParaRPr lang="en-US" sz="4000"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ctr">
              <a:buNone/>
            </a:pPr>
            <a:r>
              <a:rPr lang="en-US" sz="4000" b="1" i="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INVERSE </a:t>
            </a:r>
          </a:p>
          <a:p>
            <a:pPr marL="0" indent="0" algn="ctr">
              <a:buNone/>
            </a:pPr>
            <a:r>
              <a:rPr lang="en-US" sz="4000" b="1" i="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CONDEMNATION</a:t>
            </a:r>
            <a:endParaRPr lang="en-US" sz="4000" b="1"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l">
              <a:lnSpc>
                <a:spcPct val="80000"/>
              </a:lnSpc>
              <a:buNone/>
            </a:pPr>
            <a:endParaRPr lang="en-US" dirty="0" smtClean="0">
              <a:solidFill>
                <a:srgbClr val="000000"/>
              </a:solidFill>
              <a:latin typeface="Arial"/>
              <a:cs typeface="Arial"/>
            </a:endParaRPr>
          </a:p>
          <a:p>
            <a:pPr marL="0" indent="0" algn="l">
              <a:lnSpc>
                <a:spcPct val="80000"/>
              </a:lnSpc>
              <a:buNone/>
            </a:pPr>
            <a:r>
              <a:rPr lang="en-US" sz="2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 Steven Vitale, MAI</a:t>
            </a:r>
            <a:endParaRPr lang="en-US" sz="28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indent="0" algn="l">
              <a:lnSpc>
                <a:spcPct val="80000"/>
              </a:lnSpc>
              <a:buNone/>
            </a:pPr>
            <a:r>
              <a:rPr lang="en-US" sz="2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svitale@valbridge.com</a:t>
            </a:r>
          </a:p>
          <a:p>
            <a:pPr marL="0" indent="0" algn="l">
              <a:lnSpc>
                <a:spcPct val="80000"/>
              </a:lnSpc>
              <a:buNone/>
            </a:pPr>
            <a:r>
              <a:rPr lang="en-US" sz="2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262-782-7990 </a:t>
            </a:r>
          </a:p>
          <a:p>
            <a:pPr marL="0" indent="0" algn="l">
              <a:lnSpc>
                <a:spcPct val="80000"/>
              </a:lnSpc>
              <a:buNone/>
            </a:pPr>
            <a:r>
              <a:rPr lang="en-US" sz="2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valbridge.com</a:t>
            </a:r>
            <a:endParaRPr lang="en-US" sz="28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380047" y="547370"/>
            <a:ext cx="2637473" cy="976630"/>
          </a:xfrm>
          <a:prstGeom prst="rect">
            <a:avLst/>
          </a:prstGeom>
          <a:noFill/>
        </p:spPr>
      </p:pic>
    </p:spTree>
    <p:extLst>
      <p:ext uri="{BB962C8B-B14F-4D97-AF65-F5344CB8AC3E}">
        <p14:creationId xmlns:p14="http://schemas.microsoft.com/office/powerpoint/2010/main" val="507086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Regulatory Taking Examples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27200"/>
            <a:ext cx="8229600" cy="4398963"/>
          </a:xfrm>
        </p:spPr>
        <p:txBody>
          <a:bodyPr/>
          <a:lstStyle/>
          <a:p>
            <a:pPr lvl="0"/>
            <a:r>
              <a:rPr lang="en-US" sz="2400" dirty="0"/>
              <a:t>Being denied a development approval</a:t>
            </a:r>
          </a:p>
          <a:p>
            <a:pPr lvl="0"/>
            <a:r>
              <a:rPr lang="en-US" sz="2400" dirty="0"/>
              <a:t>Being denied a building permit</a:t>
            </a:r>
          </a:p>
          <a:p>
            <a:pPr lvl="0"/>
            <a:r>
              <a:rPr lang="en-US" sz="2400" dirty="0"/>
              <a:t>Rezoning </a:t>
            </a:r>
            <a:r>
              <a:rPr lang="en-US" sz="2400" dirty="0" smtClean="0"/>
              <a:t>denials</a:t>
            </a:r>
          </a:p>
          <a:p>
            <a:pPr lvl="0"/>
            <a:r>
              <a:rPr lang="en-US" sz="2400" dirty="0" smtClean="0"/>
              <a:t>Denial of conditional use permit</a:t>
            </a:r>
          </a:p>
          <a:p>
            <a:pPr lvl="0"/>
            <a:r>
              <a:rPr lang="en-US" sz="2400" dirty="0" smtClean="0"/>
              <a:t>Denial of liquor license</a:t>
            </a:r>
            <a:endParaRPr lang="en-US" sz="2400" dirty="0"/>
          </a:p>
          <a:p>
            <a:pPr lvl="0"/>
            <a:r>
              <a:rPr lang="en-US" sz="2400" dirty="0"/>
              <a:t>Rezoning of neighboring properties that may negatively impact adjacent or nearby properties</a:t>
            </a:r>
          </a:p>
          <a:p>
            <a:pPr lvl="0"/>
            <a:r>
              <a:rPr lang="en-US" sz="2400" dirty="0"/>
              <a:t>Development permit conditions</a:t>
            </a:r>
          </a:p>
          <a:p>
            <a:pPr lvl="0"/>
            <a:r>
              <a:rPr lang="en-US" sz="2400" dirty="0"/>
              <a:t>Denial to fill wetlands</a:t>
            </a:r>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420692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812800"/>
            <a:ext cx="8229600" cy="1026160"/>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Regulatory Limits?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27200"/>
            <a:ext cx="8229600" cy="4398963"/>
          </a:xfrm>
        </p:spPr>
        <p:txBody>
          <a:bodyPr/>
          <a:lstStyle/>
          <a:p>
            <a:pPr marL="0" lvl="0" indent="0">
              <a:buNone/>
            </a:pPr>
            <a:endParaRPr lang="en-US" sz="2400" dirty="0" smtClean="0"/>
          </a:p>
          <a:p>
            <a:pPr marL="0" lvl="0" indent="0">
              <a:buNone/>
            </a:pPr>
            <a:r>
              <a:rPr lang="en-US" sz="3600" dirty="0" smtClean="0"/>
              <a:t>In </a:t>
            </a:r>
            <a:r>
              <a:rPr lang="en-US" sz="3600" dirty="0"/>
              <a:t>1922, Supreme Court Justice Oliver </a:t>
            </a:r>
            <a:r>
              <a:rPr lang="en-US" sz="3600" dirty="0" err="1"/>
              <a:t>Wendall</a:t>
            </a:r>
            <a:r>
              <a:rPr lang="en-US" sz="3600" dirty="0"/>
              <a:t> Holmes Jr. said “The general rule, at least, is that while property may be regulated to a certain extent, if regulation goes too far it will be recognized as a taking</a:t>
            </a:r>
            <a:r>
              <a:rPr lang="en-US" sz="3600" dirty="0" smtClean="0"/>
              <a:t>.”</a:t>
            </a:r>
            <a:endParaRPr lang="en-US" sz="3600" dirty="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063728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741680"/>
            <a:ext cx="8229600" cy="76739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BUT WHAT IS TOO FAR?</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91360"/>
            <a:ext cx="8229600" cy="4134803"/>
          </a:xfrm>
        </p:spPr>
        <p:txBody>
          <a:bodyPr/>
          <a:lstStyle/>
          <a:p>
            <a:pPr marL="0" lvl="0" indent="0">
              <a:buNone/>
            </a:pPr>
            <a:r>
              <a:rPr lang="en-US" sz="2400" dirty="0" smtClean="0"/>
              <a:t>The </a:t>
            </a:r>
            <a:r>
              <a:rPr lang="en-US" sz="2400" dirty="0"/>
              <a:t>best the Court has been able to clarify that rule is to identify two sets of </a:t>
            </a:r>
            <a:r>
              <a:rPr lang="en-US" sz="2400" dirty="0" smtClean="0"/>
              <a:t>factors:</a:t>
            </a:r>
          </a:p>
          <a:p>
            <a:pPr lvl="0"/>
            <a:r>
              <a:rPr lang="en-US" sz="2400" dirty="0" smtClean="0"/>
              <a:t>The </a:t>
            </a:r>
            <a:r>
              <a:rPr lang="en-US" sz="2400" dirty="0"/>
              <a:t>economic impact of the regulation, its interference with </a:t>
            </a:r>
            <a:r>
              <a:rPr lang="en-US" sz="2400" b="1" dirty="0"/>
              <a:t>reasonable investment backed expectations</a:t>
            </a:r>
            <a:r>
              <a:rPr lang="en-US" sz="2400" dirty="0"/>
              <a:t>, and the character of the governmental action</a:t>
            </a:r>
            <a:r>
              <a:rPr lang="en-US" sz="2400" dirty="0" smtClean="0"/>
              <a:t>.</a:t>
            </a:r>
          </a:p>
          <a:p>
            <a:pPr lvl="0"/>
            <a:r>
              <a:rPr lang="en-US" sz="2400" dirty="0" smtClean="0"/>
              <a:t>The </a:t>
            </a:r>
            <a:r>
              <a:rPr lang="en-US" sz="2400" dirty="0"/>
              <a:t>application of a general zoning law to </a:t>
            </a:r>
            <a:r>
              <a:rPr lang="en-US" sz="2400" dirty="0" smtClean="0"/>
              <a:t>a particular </a:t>
            </a:r>
            <a:r>
              <a:rPr lang="en-US" sz="2400" dirty="0"/>
              <a:t>property effects a taking if the ordinance does not substantially advance legitimate state interests … or denies an owner </a:t>
            </a:r>
            <a:r>
              <a:rPr lang="en-US" sz="2400" b="1" dirty="0"/>
              <a:t>economically viable</a:t>
            </a:r>
            <a:r>
              <a:rPr lang="en-US" sz="2400" dirty="0"/>
              <a:t> use of his land</a:t>
            </a:r>
            <a:r>
              <a:rPr lang="en-US" sz="2400" dirty="0" smtClean="0"/>
              <a:t>.</a:t>
            </a:r>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6914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642850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741680"/>
            <a:ext cx="8229600" cy="76739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Appraisal Issues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91360"/>
            <a:ext cx="8229600" cy="4134803"/>
          </a:xfrm>
        </p:spPr>
        <p:txBody>
          <a:bodyPr/>
          <a:lstStyle/>
          <a:p>
            <a:pPr marL="0" lvl="0" indent="0">
              <a:buNone/>
            </a:pPr>
            <a:r>
              <a:rPr lang="en-US" sz="1000" dirty="0" smtClean="0"/>
              <a:t>1</a:t>
            </a:r>
          </a:p>
          <a:p>
            <a:pPr marL="0" lvl="0" indent="0">
              <a:buNone/>
            </a:pPr>
            <a:r>
              <a:rPr lang="en-US" sz="2400" dirty="0" smtClean="0"/>
              <a:t>The </a:t>
            </a:r>
            <a:r>
              <a:rPr lang="en-US" sz="2400" dirty="0"/>
              <a:t>overall appraisal process and analysis in an inverse condemnation is essentially the same as a regular condemnation appraisal. </a:t>
            </a:r>
            <a:endParaRPr lang="en-US" sz="2400" dirty="0" smtClean="0"/>
          </a:p>
          <a:p>
            <a:pPr marL="0" lvl="0" indent="0">
              <a:buNone/>
            </a:pPr>
            <a:endParaRPr lang="en-US" sz="2400" dirty="0"/>
          </a:p>
          <a:p>
            <a:pPr marL="0" lvl="0" indent="0">
              <a:buNone/>
            </a:pPr>
            <a:r>
              <a:rPr lang="en-US" sz="2400" dirty="0" smtClean="0"/>
              <a:t>Date </a:t>
            </a:r>
            <a:r>
              <a:rPr lang="en-US" sz="2400" dirty="0"/>
              <a:t>of value an important question.  There is no acquisition date. The date of value is the beginning of the project or regulatory impact. </a:t>
            </a:r>
            <a:endParaRPr lang="en-US" sz="2400" dirty="0" smtClean="0"/>
          </a:p>
          <a:p>
            <a:pPr marL="0" lvl="0" indent="0">
              <a:buNone/>
            </a:pPr>
            <a:endParaRPr lang="en-US" sz="2400" dirty="0" smtClean="0"/>
          </a:p>
          <a:p>
            <a:pPr lvl="0"/>
            <a:endParaRPr lang="en-US" sz="2400" dirty="0" smtClean="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6914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2342115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741680"/>
            <a:ext cx="8229600" cy="76739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Appraisal Issues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91360"/>
            <a:ext cx="8229600" cy="4134803"/>
          </a:xfrm>
        </p:spPr>
        <p:txBody>
          <a:bodyPr/>
          <a:lstStyle/>
          <a:p>
            <a:pPr marL="0" lvl="0" indent="0">
              <a:buNone/>
            </a:pPr>
            <a:r>
              <a:rPr lang="en-US" sz="1000" dirty="0" smtClean="0"/>
              <a:t>2</a:t>
            </a:r>
          </a:p>
          <a:p>
            <a:pPr marL="0" lvl="0" indent="0">
              <a:buNone/>
            </a:pPr>
            <a:r>
              <a:rPr lang="en-US" sz="2400" dirty="0" smtClean="0"/>
              <a:t>When appraisers get </a:t>
            </a:r>
            <a:r>
              <a:rPr lang="en-US" sz="2400" dirty="0"/>
              <a:t>contacted to do an inverse condemnation appraisal, they do </a:t>
            </a:r>
            <a:r>
              <a:rPr lang="en-US" sz="2400" u="sng" dirty="0"/>
              <a:t>not</a:t>
            </a:r>
            <a:r>
              <a:rPr lang="en-US" sz="2400" dirty="0"/>
              <a:t> need to form an opinion as to whether a compensable taking has taken place. </a:t>
            </a:r>
            <a:endParaRPr lang="en-US" sz="2400" dirty="0" smtClean="0"/>
          </a:p>
          <a:p>
            <a:pPr marL="0" lvl="0" indent="0">
              <a:buNone/>
            </a:pPr>
            <a:endParaRPr lang="en-US" sz="2400" dirty="0"/>
          </a:p>
          <a:p>
            <a:pPr marL="0" lvl="0" indent="0">
              <a:buNone/>
            </a:pPr>
            <a:r>
              <a:rPr lang="en-US" sz="2400" dirty="0" smtClean="0"/>
              <a:t>Appraisers </a:t>
            </a:r>
            <a:r>
              <a:rPr lang="en-US" sz="2400" dirty="0"/>
              <a:t>should limit their work to the “simple” task of </a:t>
            </a:r>
            <a:r>
              <a:rPr lang="en-US" sz="2400" dirty="0" smtClean="0"/>
              <a:t>estimating </a:t>
            </a:r>
            <a:r>
              <a:rPr lang="en-US" sz="2400" dirty="0"/>
              <a:t>the value of the property before the alleged taking and after the government action</a:t>
            </a:r>
            <a:r>
              <a:rPr lang="en-US" sz="2400" dirty="0" smtClean="0"/>
              <a:t>.</a:t>
            </a:r>
          </a:p>
          <a:p>
            <a:pPr lvl="0"/>
            <a:endParaRPr lang="en-US" sz="2400" dirty="0" smtClean="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6914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223033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741680"/>
            <a:ext cx="8229600" cy="76739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Appraisal Issues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91360"/>
            <a:ext cx="8229600" cy="4134803"/>
          </a:xfrm>
        </p:spPr>
        <p:txBody>
          <a:bodyPr/>
          <a:lstStyle/>
          <a:p>
            <a:pPr marL="0" lvl="0" indent="0">
              <a:buNone/>
            </a:pPr>
            <a:r>
              <a:rPr lang="en-US" sz="1000" dirty="0" smtClean="0"/>
              <a:t>3</a:t>
            </a:r>
          </a:p>
          <a:p>
            <a:pPr marL="0" lvl="0" indent="0">
              <a:buNone/>
            </a:pPr>
            <a:r>
              <a:rPr lang="en-US" sz="2400" dirty="0" smtClean="0"/>
              <a:t>Inverse </a:t>
            </a:r>
            <a:r>
              <a:rPr lang="en-US" sz="2400" dirty="0"/>
              <a:t>condemnation actions are generally a long, drawn out process.  Lawyers may get appraisers involved early to get an opinion or estimate of the amount of potential damages.  </a:t>
            </a:r>
            <a:endParaRPr lang="en-US" sz="2400" dirty="0" smtClean="0"/>
          </a:p>
          <a:p>
            <a:pPr marL="0" lvl="0" indent="0">
              <a:buNone/>
            </a:pPr>
            <a:endParaRPr lang="en-US" sz="2400" dirty="0"/>
          </a:p>
          <a:p>
            <a:pPr marL="0" lvl="0" indent="0">
              <a:buNone/>
            </a:pPr>
            <a:r>
              <a:rPr lang="en-US" sz="2400" dirty="0" smtClean="0"/>
              <a:t>The </a:t>
            </a:r>
            <a:r>
              <a:rPr lang="en-US" sz="2400" dirty="0"/>
              <a:t>actual appraisal may or may not be ordered immediately as they may first have hearings to determine whether the event qualifies as an inverse condemnation and a compensable damage has occurred. </a:t>
            </a:r>
            <a:endParaRPr lang="en-US" sz="2400" dirty="0" smtClean="0"/>
          </a:p>
          <a:p>
            <a:pPr lvl="0"/>
            <a:endParaRPr lang="en-US" sz="2400" dirty="0" smtClean="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6914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798598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741680"/>
            <a:ext cx="8229600" cy="76739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Appraisal Issues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91360"/>
            <a:ext cx="8229600" cy="4134803"/>
          </a:xfrm>
        </p:spPr>
        <p:txBody>
          <a:bodyPr/>
          <a:lstStyle/>
          <a:p>
            <a:pPr marL="0" lvl="0" indent="0">
              <a:buNone/>
            </a:pPr>
            <a:r>
              <a:rPr lang="en-US" sz="1000" dirty="0" smtClean="0"/>
              <a:t>4</a:t>
            </a:r>
          </a:p>
          <a:p>
            <a:r>
              <a:rPr lang="en-US" sz="2400" dirty="0" smtClean="0"/>
              <a:t>Inverse </a:t>
            </a:r>
            <a:r>
              <a:rPr lang="en-US" sz="2400" dirty="0"/>
              <a:t>condemnation </a:t>
            </a:r>
            <a:r>
              <a:rPr lang="en-US" sz="2400" dirty="0" smtClean="0"/>
              <a:t>damages are often viewed as a temporary rather than a permanent damage.  </a:t>
            </a:r>
          </a:p>
          <a:p>
            <a:r>
              <a:rPr lang="en-US" sz="2400" dirty="0" smtClean="0"/>
              <a:t>The </a:t>
            </a:r>
            <a:r>
              <a:rPr lang="en-US" sz="2400" dirty="0"/>
              <a:t>measure of compensation is the owner’s loss, not the taker’s gain; essentially the same as a temporary easement</a:t>
            </a:r>
            <a:r>
              <a:rPr lang="en-US" sz="2400" dirty="0" smtClean="0"/>
              <a:t>.</a:t>
            </a:r>
          </a:p>
          <a:p>
            <a:r>
              <a:rPr lang="en-US" sz="2400" dirty="0" smtClean="0"/>
              <a:t>“</a:t>
            </a:r>
            <a:r>
              <a:rPr lang="en-US" sz="2400" dirty="0"/>
              <a:t>A landowner has no right to insist a temporary taking be deemed a permanent taking.” </a:t>
            </a:r>
            <a:endParaRPr lang="en-US" sz="2400" dirty="0" smtClean="0"/>
          </a:p>
          <a:p>
            <a:r>
              <a:rPr lang="en-US" sz="2400" dirty="0" smtClean="0"/>
              <a:t>As such, </a:t>
            </a:r>
            <a:r>
              <a:rPr lang="en-US" sz="2400" dirty="0"/>
              <a:t>many inverse condemnation cases are treated as temporary takings.</a:t>
            </a:r>
          </a:p>
          <a:p>
            <a:pPr marL="0" lvl="0" indent="0">
              <a:buNone/>
            </a:pPr>
            <a:endParaRPr lang="en-US" sz="2400" dirty="0" smtClean="0"/>
          </a:p>
          <a:p>
            <a:pPr marL="0" lvl="0" indent="0">
              <a:buNone/>
            </a:pPr>
            <a:endParaRPr lang="en-US" sz="2400" dirty="0"/>
          </a:p>
          <a:p>
            <a:pPr marL="0" lvl="0" indent="0">
              <a:buNone/>
            </a:pPr>
            <a:endParaRPr lang="en-US" sz="2400" dirty="0" smtClean="0"/>
          </a:p>
          <a:p>
            <a:pPr marL="0" lvl="0" indent="0">
              <a:buNone/>
            </a:pPr>
            <a:endParaRPr lang="en-US" sz="2400" dirty="0"/>
          </a:p>
          <a:p>
            <a:pPr marL="0" lvl="0" indent="0">
              <a:buNone/>
            </a:pPr>
            <a:endParaRPr lang="en-US" sz="2400" dirty="0" smtClean="0"/>
          </a:p>
          <a:p>
            <a:pPr lvl="0"/>
            <a:endParaRPr lang="en-US" sz="2400" dirty="0" smtClean="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6914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856581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741680"/>
            <a:ext cx="8229600" cy="76739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Appraisal Issues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91360"/>
            <a:ext cx="8229600" cy="4134803"/>
          </a:xfrm>
        </p:spPr>
        <p:txBody>
          <a:bodyPr/>
          <a:lstStyle/>
          <a:p>
            <a:pPr marL="0" lvl="0" indent="0">
              <a:buNone/>
            </a:pPr>
            <a:r>
              <a:rPr lang="en-US" sz="1000" dirty="0" smtClean="0"/>
              <a:t>5</a:t>
            </a:r>
          </a:p>
          <a:p>
            <a:r>
              <a:rPr lang="en-US" sz="2400" dirty="0" smtClean="0"/>
              <a:t>In </a:t>
            </a:r>
            <a:r>
              <a:rPr lang="en-US" sz="2400" dirty="0"/>
              <a:t>temporary takings, the Court rules the constitution requires that the government pay the landowner for the value of use of the land during the temporary period. </a:t>
            </a:r>
            <a:endParaRPr lang="en-US" sz="2400" dirty="0" smtClean="0"/>
          </a:p>
          <a:p>
            <a:r>
              <a:rPr lang="en-US" sz="2400" dirty="0"/>
              <a:t>The diminution in value resulting from a temporary taking is usually based on the economic rent of the affected for the term of the temporary taking.  Measurement is often similar to a Temporary Easement or TLE.</a:t>
            </a:r>
          </a:p>
          <a:p>
            <a:pPr marL="0" lvl="0" indent="0">
              <a:buNone/>
            </a:pPr>
            <a:endParaRPr lang="en-US" sz="2400" dirty="0" smtClean="0"/>
          </a:p>
          <a:p>
            <a:pPr marL="0" lvl="0" indent="0">
              <a:buNone/>
            </a:pPr>
            <a:endParaRPr lang="en-US" sz="2400" dirty="0"/>
          </a:p>
          <a:p>
            <a:pPr marL="0" lvl="0" indent="0">
              <a:buNone/>
            </a:pPr>
            <a:endParaRPr lang="en-US" sz="2400" dirty="0" smtClean="0"/>
          </a:p>
          <a:p>
            <a:pPr lvl="0"/>
            <a:endParaRPr lang="en-US" sz="2400" dirty="0" smtClean="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6914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362777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741680"/>
            <a:ext cx="8229600" cy="76739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Appraisal Issues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91360"/>
            <a:ext cx="8229600" cy="4134803"/>
          </a:xfrm>
        </p:spPr>
        <p:txBody>
          <a:bodyPr/>
          <a:lstStyle/>
          <a:p>
            <a:pPr marL="0" lvl="0" indent="0">
              <a:buNone/>
            </a:pPr>
            <a:r>
              <a:rPr lang="en-US" sz="1000" dirty="0" smtClean="0"/>
              <a:t>6</a:t>
            </a:r>
          </a:p>
          <a:p>
            <a:r>
              <a:rPr lang="en-US" sz="2400" dirty="0" smtClean="0"/>
              <a:t>Just </a:t>
            </a:r>
            <a:r>
              <a:rPr lang="en-US" sz="2400" dirty="0"/>
              <a:t>compensation is assumed to be paid as of the date of taking in one lump sum. </a:t>
            </a:r>
            <a:endParaRPr lang="en-US" sz="2400" dirty="0" smtClean="0"/>
          </a:p>
          <a:p>
            <a:r>
              <a:rPr lang="en-US" sz="2400" dirty="0" smtClean="0"/>
              <a:t>However</a:t>
            </a:r>
            <a:r>
              <a:rPr lang="en-US" sz="2400" dirty="0"/>
              <a:t>, rent (or an appropriate return) would be paid periodically over the term of the lease (or project). </a:t>
            </a:r>
            <a:endParaRPr lang="en-US" sz="2400" dirty="0" smtClean="0"/>
          </a:p>
          <a:p>
            <a:r>
              <a:rPr lang="en-US" sz="2400" dirty="0" smtClean="0"/>
              <a:t>The </a:t>
            </a:r>
            <a:r>
              <a:rPr lang="en-US" sz="2400" dirty="0"/>
              <a:t>appraiser must convert the rental payments lost due to the temporary taking into a lump sum value as of the date of taking. </a:t>
            </a:r>
          </a:p>
          <a:p>
            <a:pPr marL="0" lvl="0" indent="0">
              <a:buNone/>
            </a:pPr>
            <a:endParaRPr lang="en-US" sz="2400" dirty="0" smtClean="0"/>
          </a:p>
          <a:p>
            <a:pPr marL="0" lvl="0" indent="0">
              <a:buNone/>
            </a:pPr>
            <a:endParaRPr lang="en-US" sz="2400" dirty="0"/>
          </a:p>
          <a:p>
            <a:pPr marL="0" lvl="0" indent="0">
              <a:buNone/>
            </a:pPr>
            <a:endParaRPr lang="en-US" sz="2400" dirty="0" smtClean="0"/>
          </a:p>
          <a:p>
            <a:pPr lvl="0"/>
            <a:endParaRPr lang="en-US" sz="2400" dirty="0" smtClean="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6914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810011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Severance Damages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442720"/>
            <a:ext cx="8229600" cy="4683443"/>
          </a:xfrm>
        </p:spPr>
        <p:txBody>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Per Eaton, severance damages are the “diminution of the market value of the remainder, in the case of a partial taking, which arise (a) by reason of the taking (severance) and/or (b) the construction of the improvement in the manner proposed.”</a:t>
            </a:r>
          </a:p>
          <a:p>
            <a:r>
              <a:rPr lang="en-US" sz="2400" dirty="0" smtClean="0">
                <a:latin typeface="Segoe UI" panose="020B0502040204020203" pitchFamily="34" charset="0"/>
                <a:ea typeface="Segoe UI" panose="020B0502040204020203" pitchFamily="34" charset="0"/>
                <a:cs typeface="Segoe UI" panose="020B0502040204020203" pitchFamily="34" charset="0"/>
              </a:rPr>
              <a:t>Appraisal Institute Dictionary of Real Estate says severance damages are “generally used to mean those damages to a remainder property that are compensable.”</a:t>
            </a:r>
          </a:p>
          <a:p>
            <a:r>
              <a:rPr lang="en-US" sz="2400" dirty="0" smtClean="0">
                <a:latin typeface="Segoe UI" panose="020B0502040204020203" pitchFamily="34" charset="0"/>
                <a:ea typeface="Segoe UI" panose="020B0502040204020203" pitchFamily="34" charset="0"/>
                <a:cs typeface="Segoe UI" panose="020B0502040204020203" pitchFamily="34" charset="0"/>
              </a:rPr>
              <a:t>WI Jury instructions state “Severance damages reduce the fair market value of the remaining property because of the partial taking.”</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148010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50850" y="1706880"/>
            <a:ext cx="8051800" cy="4399279"/>
          </a:xfrm>
          <a:prstGeom prst="rect">
            <a:avLst/>
          </a:prstGeom>
        </p:spPr>
        <p:txBody>
          <a:bodyPr/>
          <a:lstStyle/>
          <a:p>
            <a:pPr marL="0" indent="0" algn="ctr">
              <a:buNone/>
            </a:pPr>
            <a:endParaRPr lang="en-US" sz="4000" b="1" i="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ctr">
              <a:buNone/>
            </a:pPr>
            <a:r>
              <a:rPr lang="en-US" sz="4000" b="1" i="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ESREVNI</a:t>
            </a:r>
          </a:p>
          <a:p>
            <a:pPr marL="0" indent="0" algn="ctr">
              <a:buNone/>
            </a:pPr>
            <a:r>
              <a:rPr lang="en-US" sz="4000" b="1" i="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NOITANMEDNOC</a:t>
            </a:r>
            <a:endParaRPr lang="en-US" sz="4000" b="1"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l">
              <a:lnSpc>
                <a:spcPct val="80000"/>
              </a:lnSpc>
              <a:buNone/>
            </a:pPr>
            <a:endParaRPr lang="en-US" dirty="0" smtClean="0">
              <a:solidFill>
                <a:srgbClr val="000000"/>
              </a:solidFill>
              <a:latin typeface="Arial"/>
              <a:cs typeface="Aria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380047" y="547370"/>
            <a:ext cx="2637473" cy="976630"/>
          </a:xfrm>
          <a:prstGeom prst="rect">
            <a:avLst/>
          </a:prstGeom>
          <a:noFill/>
        </p:spPr>
      </p:pic>
    </p:spTree>
    <p:extLst>
      <p:ext uri="{BB962C8B-B14F-4D97-AF65-F5344CB8AC3E}">
        <p14:creationId xmlns:p14="http://schemas.microsoft.com/office/powerpoint/2010/main" val="1119411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Example of Inverse Condemnation Claim</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442720"/>
            <a:ext cx="8229600" cy="4683443"/>
          </a:xfrm>
        </p:spPr>
        <p:txBody>
          <a:bodyPr/>
          <a:lstStyle/>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endParaRPr lang="en-US" sz="2400" dirty="0">
              <a:latin typeface="Segoe UI" panose="020B0502040204020203" pitchFamily="34" charset="0"/>
              <a:ea typeface="Segoe UI" panose="020B0502040204020203" pitchFamily="34" charset="0"/>
              <a:cs typeface="Segoe UI" panose="020B0502040204020203" pitchFamily="34" charset="0"/>
            </a:endParaRPr>
          </a:p>
          <a:p>
            <a:r>
              <a:rPr lang="en-US" sz="2400" dirty="0" smtClean="0">
                <a:latin typeface="Segoe UI" panose="020B0502040204020203" pitchFamily="34" charset="0"/>
                <a:ea typeface="Segoe UI" panose="020B0502040204020203" pitchFamily="34" charset="0"/>
                <a:cs typeface="Segoe UI" panose="020B0502040204020203" pitchFamily="34" charset="0"/>
              </a:rPr>
              <a:t>Development of new multi-family apartments will negatively impact value of adjacent new single family residential subdivision.</a:t>
            </a:r>
          </a:p>
          <a:p>
            <a:endParaRPr lang="en-US" sz="2400" dirty="0">
              <a:latin typeface="Segoe UI" panose="020B0502040204020203" pitchFamily="34" charset="0"/>
              <a:ea typeface="Segoe UI" panose="020B0502040204020203" pitchFamily="34" charset="0"/>
              <a:cs typeface="Segoe UI" panose="020B0502040204020203" pitchFamily="34" charset="0"/>
            </a:endParaRPr>
          </a:p>
          <a:p>
            <a:r>
              <a:rPr lang="en-US" sz="2400" dirty="0" smtClean="0">
                <a:latin typeface="Segoe UI" panose="020B0502040204020203" pitchFamily="34" charset="0"/>
                <a:ea typeface="Segoe UI" panose="020B0502040204020203" pitchFamily="34" charset="0"/>
                <a:cs typeface="Segoe UI" panose="020B0502040204020203" pitchFamily="34" charset="0"/>
              </a:rPr>
              <a:t>Difficult to prove due to abundance of examples of adjacent land uses with single and multi-family uses.</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470687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Oak Creek</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Nicholson Ave.</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
        <p:nvSpPr>
          <p:cNvPr id="3" name="Content Placeholder 2"/>
          <p:cNvSpPr>
            <a:spLocks noGrp="1"/>
          </p:cNvSpPr>
          <p:nvPr>
            <p:ph idx="1"/>
          </p:nvPr>
        </p:nvSpPr>
        <p:spPr/>
        <p:txBody>
          <a:bodyPr/>
          <a:lstStyle/>
          <a:p>
            <a:endParaRPr lang="en-US"/>
          </a:p>
        </p:txBody>
      </p:sp>
      <p:pic>
        <p:nvPicPr>
          <p:cNvPr id="10" name="Picture 9"/>
          <p:cNvPicPr/>
          <p:nvPr/>
        </p:nvPicPr>
        <p:blipFill>
          <a:blip r:embed="rId4"/>
          <a:stretch>
            <a:fillRect/>
          </a:stretch>
        </p:blipFill>
        <p:spPr>
          <a:xfrm>
            <a:off x="2228850" y="2143760"/>
            <a:ext cx="4686300" cy="4037964"/>
          </a:xfrm>
          <a:prstGeom prst="rect">
            <a:avLst/>
          </a:prstGeom>
        </p:spPr>
      </p:pic>
    </p:spTree>
    <p:extLst>
      <p:ext uri="{BB962C8B-B14F-4D97-AF65-F5344CB8AC3E}">
        <p14:creationId xmlns:p14="http://schemas.microsoft.com/office/powerpoint/2010/main" val="2122250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New Berlin – Janesville Road</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
        <p:nvSpPr>
          <p:cNvPr id="4" name="Content Placeholder 3"/>
          <p:cNvSpPr>
            <a:spLocks noGrp="1"/>
          </p:cNvSpPr>
          <p:nvPr>
            <p:ph idx="1"/>
          </p:nvPr>
        </p:nvSpPr>
        <p:spPr/>
        <p:txBody>
          <a:bodyPr/>
          <a:lstStyle/>
          <a:p>
            <a:endParaRPr lang="en-US"/>
          </a:p>
        </p:txBody>
      </p:sp>
      <p:pic>
        <p:nvPicPr>
          <p:cNvPr id="10" name="Picture 9"/>
          <p:cNvPicPr/>
          <p:nvPr/>
        </p:nvPicPr>
        <p:blipFill>
          <a:blip r:embed="rId4"/>
          <a:stretch>
            <a:fillRect/>
          </a:stretch>
        </p:blipFill>
        <p:spPr>
          <a:xfrm>
            <a:off x="1600200" y="1757680"/>
            <a:ext cx="5943600" cy="4175760"/>
          </a:xfrm>
          <a:prstGeom prst="rect">
            <a:avLst/>
          </a:prstGeom>
        </p:spPr>
      </p:pic>
    </p:spTree>
    <p:extLst>
      <p:ext uri="{BB962C8B-B14F-4D97-AF65-F5344CB8AC3E}">
        <p14:creationId xmlns:p14="http://schemas.microsoft.com/office/powerpoint/2010/main" val="1663218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New Berlin – NWQ Calhoun/Lincoln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pic>
        <p:nvPicPr>
          <p:cNvPr id="9" name="Content Placeholder 8"/>
          <p:cNvPicPr>
            <a:picLocks noGrp="1"/>
          </p:cNvPicPr>
          <p:nvPr>
            <p:ph idx="1"/>
          </p:nvPr>
        </p:nvPicPr>
        <p:blipFill>
          <a:blip r:embed="rId4"/>
          <a:stretch>
            <a:fillRect/>
          </a:stretch>
        </p:blipFill>
        <p:spPr>
          <a:xfrm>
            <a:off x="1635759" y="2021840"/>
            <a:ext cx="5579485" cy="3911600"/>
          </a:xfrm>
          <a:prstGeom prst="rect">
            <a:avLst/>
          </a:prstGeom>
        </p:spPr>
      </p:pic>
    </p:spTree>
    <p:extLst>
      <p:ext uri="{BB962C8B-B14F-4D97-AF65-F5344CB8AC3E}">
        <p14:creationId xmlns:p14="http://schemas.microsoft.com/office/powerpoint/2010/main" val="2445451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Pewaukee – Five Fields</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Capitol Drive/Hwy. F</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
        <p:nvSpPr>
          <p:cNvPr id="3" name="Content Placeholder 2"/>
          <p:cNvSpPr>
            <a:spLocks noGrp="1"/>
          </p:cNvSpPr>
          <p:nvPr>
            <p:ph idx="1"/>
          </p:nvPr>
        </p:nvSpPr>
        <p:spPr/>
        <p:txBody>
          <a:bodyPr/>
          <a:lstStyle/>
          <a:p>
            <a:endParaRPr lang="en-US"/>
          </a:p>
        </p:txBody>
      </p:sp>
      <p:pic>
        <p:nvPicPr>
          <p:cNvPr id="9" name="Picture 8"/>
          <p:cNvPicPr/>
          <p:nvPr/>
        </p:nvPicPr>
        <p:blipFill>
          <a:blip r:embed="rId4"/>
          <a:stretch>
            <a:fillRect/>
          </a:stretch>
        </p:blipFill>
        <p:spPr>
          <a:xfrm>
            <a:off x="1600200" y="2072640"/>
            <a:ext cx="5943600" cy="3860800"/>
          </a:xfrm>
          <a:prstGeom prst="rect">
            <a:avLst/>
          </a:prstGeom>
        </p:spPr>
      </p:pic>
    </p:spTree>
    <p:extLst>
      <p:ext uri="{BB962C8B-B14F-4D97-AF65-F5344CB8AC3E}">
        <p14:creationId xmlns:p14="http://schemas.microsoft.com/office/powerpoint/2010/main" val="473211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Waukesha</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Meadowbrook Road</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
        <p:nvSpPr>
          <p:cNvPr id="3" name="Content Placeholder 2"/>
          <p:cNvSpPr>
            <a:spLocks noGrp="1"/>
          </p:cNvSpPr>
          <p:nvPr>
            <p:ph idx="1"/>
          </p:nvPr>
        </p:nvSpPr>
        <p:spPr/>
        <p:txBody>
          <a:bodyPr/>
          <a:lstStyle/>
          <a:p>
            <a:endParaRPr lang="en-US"/>
          </a:p>
        </p:txBody>
      </p:sp>
      <p:pic>
        <p:nvPicPr>
          <p:cNvPr id="9" name="Picture 8"/>
          <p:cNvPicPr/>
          <p:nvPr/>
        </p:nvPicPr>
        <p:blipFill>
          <a:blip r:embed="rId4"/>
          <a:stretch>
            <a:fillRect/>
          </a:stretch>
        </p:blipFill>
        <p:spPr>
          <a:xfrm>
            <a:off x="1280160" y="2377440"/>
            <a:ext cx="6370320" cy="3393440"/>
          </a:xfrm>
          <a:prstGeom prst="rect">
            <a:avLst/>
          </a:prstGeom>
        </p:spPr>
      </p:pic>
    </p:spTree>
    <p:extLst>
      <p:ext uri="{BB962C8B-B14F-4D97-AF65-F5344CB8AC3E}">
        <p14:creationId xmlns:p14="http://schemas.microsoft.com/office/powerpoint/2010/main" val="277958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Waukesha</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Hwy. 59/Sunset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
        <p:nvSpPr>
          <p:cNvPr id="3" name="Content Placeholder 2"/>
          <p:cNvSpPr>
            <a:spLocks noGrp="1"/>
          </p:cNvSpPr>
          <p:nvPr>
            <p:ph idx="1"/>
          </p:nvPr>
        </p:nvSpPr>
        <p:spPr/>
        <p:txBody>
          <a:bodyPr/>
          <a:lstStyle/>
          <a:p>
            <a:endParaRPr lang="en-US"/>
          </a:p>
        </p:txBody>
      </p:sp>
      <p:pic>
        <p:nvPicPr>
          <p:cNvPr id="10" name="Picture 9"/>
          <p:cNvPicPr/>
          <p:nvPr/>
        </p:nvPicPr>
        <p:blipFill>
          <a:blip r:embed="rId4"/>
          <a:stretch>
            <a:fillRect/>
          </a:stretch>
        </p:blipFill>
        <p:spPr>
          <a:xfrm>
            <a:off x="1493520" y="2113280"/>
            <a:ext cx="5569267" cy="3820160"/>
          </a:xfrm>
          <a:prstGeom prst="rect">
            <a:avLst/>
          </a:prstGeom>
        </p:spPr>
      </p:pic>
    </p:spTree>
    <p:extLst>
      <p:ext uri="{BB962C8B-B14F-4D97-AF65-F5344CB8AC3E}">
        <p14:creationId xmlns:p14="http://schemas.microsoft.com/office/powerpoint/2010/main" val="3700449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New Berlin</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Plan Calls for Mixed Use</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
        <p:nvSpPr>
          <p:cNvPr id="3" name="Content Placeholder 2"/>
          <p:cNvSpPr>
            <a:spLocks noGrp="1"/>
          </p:cNvSpPr>
          <p:nvPr>
            <p:ph idx="1"/>
          </p:nvPr>
        </p:nvSpPr>
        <p:spPr/>
        <p:txBody>
          <a:bodyPr/>
          <a:lstStyle/>
          <a:p>
            <a:endParaRPr lang="en-US" dirty="0"/>
          </a:p>
        </p:txBody>
      </p:sp>
      <p:pic>
        <p:nvPicPr>
          <p:cNvPr id="9" name="Picture 8"/>
          <p:cNvPicPr/>
          <p:nvPr/>
        </p:nvPicPr>
        <p:blipFill>
          <a:blip r:embed="rId4"/>
          <a:stretch>
            <a:fillRect/>
          </a:stretch>
        </p:blipFill>
        <p:spPr>
          <a:xfrm>
            <a:off x="1899920" y="2092960"/>
            <a:ext cx="5608320" cy="4337049"/>
          </a:xfrm>
          <a:prstGeom prst="rect">
            <a:avLst/>
          </a:prstGeom>
        </p:spPr>
      </p:pic>
    </p:spTree>
    <p:extLst>
      <p:ext uri="{BB962C8B-B14F-4D97-AF65-F5344CB8AC3E}">
        <p14:creationId xmlns:p14="http://schemas.microsoft.com/office/powerpoint/2010/main" val="3022055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50850" y="2663817"/>
            <a:ext cx="8051800" cy="3313901"/>
          </a:xfrm>
          <a:prstGeom prst="rect">
            <a:avLst/>
          </a:prstGeom>
        </p:spPr>
        <p:txBody>
          <a:bodyPr/>
          <a:lstStyle/>
          <a:p>
            <a:pPr marL="0" indent="0" algn="ctr">
              <a:buNone/>
            </a:pPr>
            <a:r>
              <a:rPr lang="en-US" sz="43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EHT DNE!</a:t>
            </a:r>
            <a:endParaRPr lang="en-US" sz="43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l">
              <a:lnSpc>
                <a:spcPct val="80000"/>
              </a:lnSpc>
              <a:buNone/>
            </a:pPr>
            <a:endParaRPr lang="en-US"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l">
              <a:lnSpc>
                <a:spcPct val="80000"/>
              </a:lnSpc>
              <a:buNone/>
            </a:pPr>
            <a:r>
              <a:rPr lang="en-US"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 Steven Vitale, MAI</a:t>
            </a:r>
            <a:endParaRPr lang="en-US"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l">
              <a:lnSpc>
                <a:spcPct val="80000"/>
              </a:lnSpc>
              <a:buNone/>
            </a:pPr>
            <a:r>
              <a:rPr lang="en-US"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svitale@valbridge.com</a:t>
            </a:r>
          </a:p>
          <a:p>
            <a:pPr marL="0" indent="0" algn="l">
              <a:lnSpc>
                <a:spcPct val="80000"/>
              </a:lnSpc>
              <a:buNone/>
            </a:pPr>
            <a:r>
              <a:rPr lang="en-US"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262-782-7990 </a:t>
            </a:r>
          </a:p>
          <a:p>
            <a:pPr marL="0" indent="0" algn="l">
              <a:lnSpc>
                <a:spcPct val="80000"/>
              </a:lnSpc>
              <a:buNone/>
            </a:pPr>
            <a:r>
              <a:rPr lang="en-US"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valbridge.com</a:t>
            </a:r>
            <a:endParaRPr lang="en-US"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725487" y="811530"/>
            <a:ext cx="2944813" cy="1179830"/>
          </a:xfrm>
          <a:prstGeom prst="rect">
            <a:avLst/>
          </a:prstGeom>
          <a:noFill/>
        </p:spPr>
      </p:pic>
    </p:spTree>
    <p:extLst>
      <p:ext uri="{BB962C8B-B14F-4D97-AF65-F5344CB8AC3E}">
        <p14:creationId xmlns:p14="http://schemas.microsoft.com/office/powerpoint/2010/main" val="110059357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1615440"/>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Inverse Condemnation</a:t>
            </a:r>
            <a:br>
              <a:rPr lang="en-US" dirty="0" smtClean="0">
                <a:latin typeface="Segoe UI" panose="020B0502040204020203" pitchFamily="34" charset="0"/>
                <a:ea typeface="Segoe UI" panose="020B0502040204020203" pitchFamily="34" charset="0"/>
                <a:cs typeface="Segoe UI" panose="020B0502040204020203" pitchFamily="34" charset="0"/>
              </a:rPr>
            </a:br>
            <a:r>
              <a:rPr lang="en-US" dirty="0" smtClean="0">
                <a:latin typeface="Segoe UI" panose="020B0502040204020203" pitchFamily="34" charset="0"/>
                <a:ea typeface="Segoe UI" panose="020B0502040204020203" pitchFamily="34" charset="0"/>
                <a:cs typeface="Segoe UI" panose="020B0502040204020203" pitchFamily="34" charset="0"/>
              </a:rPr>
              <a:t>vs. Eminent Domain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2153920"/>
            <a:ext cx="8229600" cy="3972243"/>
          </a:xfrm>
        </p:spPr>
        <p:txBody>
          <a:bodyPr/>
          <a:lstStyle/>
          <a:p>
            <a:r>
              <a:rPr lang="en-US" sz="2400" dirty="0" smtClean="0"/>
              <a:t>Eminent </a:t>
            </a:r>
            <a:r>
              <a:rPr lang="en-US" sz="2400" dirty="0"/>
              <a:t>domain refers to the legal proceeding in which government asserts its authority to condemn property and property owners receive just compensation. </a:t>
            </a:r>
            <a:endParaRPr lang="en-US" sz="2400" dirty="0" smtClean="0"/>
          </a:p>
          <a:p>
            <a:r>
              <a:rPr lang="en-US" sz="2400" dirty="0" smtClean="0"/>
              <a:t>Inverse </a:t>
            </a:r>
            <a:r>
              <a:rPr lang="en-US" sz="2400" dirty="0"/>
              <a:t>condemnation is applied when a property owner recovers just compensation for a taking of his property when no condemnation proceedings have been applied</a:t>
            </a:r>
            <a:r>
              <a:rPr lang="en-US" sz="2400" dirty="0" smtClean="0"/>
              <a:t>.</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r>
              <a:rPr lang="en-US" sz="2400" dirty="0"/>
              <a:t>As a general rule, any sort of physical impact to a property is more easily identified as a </a:t>
            </a:r>
            <a:r>
              <a:rPr lang="en-US" sz="2400" dirty="0" smtClean="0"/>
              <a:t>taking with normal </a:t>
            </a:r>
            <a:r>
              <a:rPr lang="en-US" sz="2400" dirty="0"/>
              <a:t>condemnation proceedings </a:t>
            </a:r>
            <a:r>
              <a:rPr lang="en-US" sz="2400" dirty="0" smtClean="0"/>
              <a:t>will occur</a:t>
            </a:r>
            <a:r>
              <a:rPr lang="en-US" sz="2400" dirty="0"/>
              <a:t>.</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15519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Inverse Condemnation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442720"/>
            <a:ext cx="8229600" cy="4683443"/>
          </a:xfrm>
        </p:spPr>
        <p:txBody>
          <a:bodyPr/>
          <a:lstStyle/>
          <a:p>
            <a:r>
              <a:rPr lang="en-US" sz="2400" dirty="0" smtClean="0"/>
              <a:t>Inverse condemnation matters usually involve regulatory takings, which are less obvious than a traditional physical taking or invasion of use.</a:t>
            </a:r>
          </a:p>
          <a:p>
            <a:r>
              <a:rPr lang="en-US" sz="2400" dirty="0" smtClean="0"/>
              <a:t>Actual </a:t>
            </a:r>
            <a:r>
              <a:rPr lang="en-US" sz="2400" dirty="0"/>
              <a:t>inverse condemnation cases are fairly rare. And most property owners lose their cases.  </a:t>
            </a:r>
            <a:endParaRPr lang="en-US" sz="2400" dirty="0" smtClean="0"/>
          </a:p>
          <a:p>
            <a:r>
              <a:rPr lang="en-US" sz="2400" dirty="0" smtClean="0"/>
              <a:t>The </a:t>
            </a:r>
            <a:r>
              <a:rPr lang="en-US" sz="2400" dirty="0"/>
              <a:t>burden of proof falls on the landowner. Every regulation has a presumption of validity unless the challenger proves that the legislation or action is unconstitutional or illegal</a:t>
            </a:r>
            <a:r>
              <a:rPr lang="en-US" sz="2400" dirty="0" smtClean="0"/>
              <a:t>.</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513840"/>
            <a:ext cx="7983014" cy="3159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465499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960438"/>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Inverse Condemnation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442720"/>
            <a:ext cx="8229600" cy="4683443"/>
          </a:xfrm>
        </p:spPr>
        <p:txBody>
          <a:bodyPr/>
          <a:lstStyle/>
          <a:p>
            <a:r>
              <a:rPr lang="en-US" sz="2400" dirty="0"/>
              <a:t>The most common defense of an inverse condemnation argument is that the action is not compensable.  For example, the closing of an access point or median cut or anything that significantly changes traffic flow may be argued to be a proper exercise of police power and, therefore, is generally not compensable</a:t>
            </a:r>
            <a:r>
              <a:rPr lang="en-US" sz="2400" dirty="0" smtClean="0"/>
              <a:t>.</a:t>
            </a:r>
          </a:p>
          <a:p>
            <a:r>
              <a:rPr lang="en-US" sz="2400" dirty="0" smtClean="0"/>
              <a:t>The </a:t>
            </a:r>
            <a:r>
              <a:rPr lang="en-US" sz="2400" dirty="0"/>
              <a:t>courts consider whether the action would “force some people alone to bear public burden which, in all fairness and justice, should be borne by the public as a whole.”  </a:t>
            </a:r>
            <a:endParaRPr lang="en-US" sz="2400" dirty="0" smtClean="0"/>
          </a:p>
          <a:p>
            <a:r>
              <a:rPr lang="en-US" sz="2400" dirty="0" smtClean="0"/>
              <a:t>In </a:t>
            </a:r>
            <a:r>
              <a:rPr lang="en-US" sz="2400" dirty="0"/>
              <a:t>other words, does the cost of an action get unfairly applied to a single </a:t>
            </a:r>
            <a:r>
              <a:rPr lang="en-US" sz="2400" dirty="0" smtClean="0"/>
              <a:t>party?</a:t>
            </a:r>
            <a:endParaRPr lang="en-US" sz="2400" dirty="0" smtClean="0"/>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513840"/>
            <a:ext cx="7983014" cy="31597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1917047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772160"/>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Types of Regulatory Takings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341120"/>
            <a:ext cx="8229600" cy="4785043"/>
          </a:xfrm>
        </p:spPr>
        <p:txBody>
          <a:bodyPr/>
          <a:lstStyle/>
          <a:p>
            <a:pPr marL="457200" lvl="0" indent="-457200">
              <a:buFont typeface="+mj-lt"/>
              <a:buAutoNum type="arabicPeriod"/>
            </a:pPr>
            <a:r>
              <a:rPr lang="en-US" sz="2400" dirty="0" smtClean="0"/>
              <a:t>Government’s </a:t>
            </a:r>
            <a:r>
              <a:rPr lang="en-US" sz="2400" dirty="0"/>
              <a:t>“physical” occupation or invasion of an owner’s property</a:t>
            </a:r>
          </a:p>
          <a:p>
            <a:pPr marL="0" indent="0">
              <a:buNone/>
            </a:pPr>
            <a:endParaRPr lang="en-US" sz="2400" dirty="0" smtClean="0"/>
          </a:p>
          <a:p>
            <a:pPr marL="0" indent="0">
              <a:buNone/>
            </a:pPr>
            <a:r>
              <a:rPr lang="en-US" sz="2400" dirty="0" smtClean="0"/>
              <a:t>Examples </a:t>
            </a:r>
            <a:r>
              <a:rPr lang="en-US" sz="2400" dirty="0"/>
              <a:t>of Physical </a:t>
            </a:r>
            <a:r>
              <a:rPr lang="en-US" sz="2400" dirty="0" smtClean="0"/>
              <a:t>Invasion:</a:t>
            </a:r>
            <a:endParaRPr lang="en-US" sz="2400" dirty="0"/>
          </a:p>
          <a:p>
            <a:pPr lvl="0"/>
            <a:r>
              <a:rPr lang="en-US" sz="2400" dirty="0"/>
              <a:t>Cable television installed a ½ inch cable 30 feet in length and two silver boxes along the roof </a:t>
            </a:r>
            <a:r>
              <a:rPr lang="en-US" sz="2400" dirty="0" smtClean="0"/>
              <a:t>cables.</a:t>
            </a:r>
            <a:endParaRPr lang="en-US" sz="2400" dirty="0"/>
          </a:p>
          <a:p>
            <a:pPr lvl="0"/>
            <a:r>
              <a:rPr lang="en-US" sz="2400" dirty="0"/>
              <a:t>The frequent and regular flights of the government’s low-flying aircraft over the property owner’s land destroyed the property’s use as a chicken farm, and was a taking within the meaning of the Fifth Amendment.</a:t>
            </a: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21258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772160"/>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Types of Regulatory Takings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341120"/>
            <a:ext cx="8229600" cy="4785043"/>
          </a:xfrm>
        </p:spPr>
        <p:txBody>
          <a:bodyPr/>
          <a:lstStyle/>
          <a:p>
            <a:pPr marL="457200" lvl="0" indent="-457200">
              <a:buFont typeface="+mj-lt"/>
              <a:buAutoNum type="arabicPeriod"/>
            </a:pPr>
            <a:r>
              <a:rPr lang="en-US" sz="2400" dirty="0" smtClean="0"/>
              <a:t>Government’s </a:t>
            </a:r>
            <a:r>
              <a:rPr lang="en-US" sz="2400" dirty="0"/>
              <a:t>“physical” occupation or invasion of an owner’s property</a:t>
            </a:r>
          </a:p>
          <a:p>
            <a:pPr marL="457200" lvl="0" indent="-457200">
              <a:buFont typeface="+mj-lt"/>
              <a:buAutoNum type="arabicPeriod"/>
            </a:pPr>
            <a:r>
              <a:rPr lang="en-US" sz="2400" dirty="0"/>
              <a:t>Government action that deprives the owner of all economically beneficial use of </a:t>
            </a:r>
            <a:r>
              <a:rPr lang="en-US" sz="2400" dirty="0" smtClean="0"/>
              <a:t>property</a:t>
            </a:r>
          </a:p>
          <a:p>
            <a:pPr marL="0" lvl="0" indent="0">
              <a:buNone/>
            </a:pPr>
            <a:endParaRPr lang="en-US" sz="1800" dirty="0" smtClean="0"/>
          </a:p>
          <a:p>
            <a:pPr marL="0" lvl="0" indent="0">
              <a:buNone/>
            </a:pPr>
            <a:r>
              <a:rPr lang="en-US" sz="1800" dirty="0" smtClean="0"/>
              <a:t>One </a:t>
            </a:r>
            <a:r>
              <a:rPr lang="en-US" sz="1800" dirty="0"/>
              <a:t>example </a:t>
            </a:r>
            <a:r>
              <a:rPr lang="en-US" sz="1800" dirty="0" smtClean="0"/>
              <a:t>of an inverse condemnation claim that </a:t>
            </a:r>
            <a:r>
              <a:rPr lang="en-US" sz="1800" dirty="0"/>
              <a:t>lost involved the banning of commercial air traffic in downtown Washington DC. The FAA banned all commercial air traffic nationally following the terrorist attacks of September 11, 2001.  The FAA extended the ban permanently to cover much of the airspace in Washington DC.  This forced Air Pegasus to shut down a heliport.  Air Pegasus lost its claim alleging a regulatory taking of its property.  Courts decided the navigable airspace is part of the public domain and that Air Pegasus had no property interest in that airspace.  Therefore, there was no taking requiring just compensation. </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376875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772160"/>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Types of Regulatory Takings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625600"/>
            <a:ext cx="8229600" cy="4500563"/>
          </a:xfrm>
        </p:spPr>
        <p:txBody>
          <a:bodyPr/>
          <a:lstStyle/>
          <a:p>
            <a:pPr marL="457200" lvl="0" indent="-457200">
              <a:buFont typeface="+mj-lt"/>
              <a:buAutoNum type="arabicPeriod"/>
            </a:pPr>
            <a:r>
              <a:rPr lang="en-US" sz="2400" dirty="0" smtClean="0"/>
              <a:t>Government’s </a:t>
            </a:r>
            <a:r>
              <a:rPr lang="en-US" sz="2400" dirty="0"/>
              <a:t>“physical” occupation or invasion of an owner’s property</a:t>
            </a:r>
          </a:p>
          <a:p>
            <a:pPr marL="457200" lvl="0" indent="-457200">
              <a:buFont typeface="+mj-lt"/>
              <a:buAutoNum type="arabicPeriod"/>
            </a:pPr>
            <a:r>
              <a:rPr lang="en-US" sz="2400" dirty="0"/>
              <a:t>Government action that deprives the owner of all economically beneficial use of property</a:t>
            </a:r>
          </a:p>
          <a:p>
            <a:pPr marL="457200" lvl="0" indent="-457200">
              <a:buFont typeface="+mj-lt"/>
              <a:buAutoNum type="arabicPeriod"/>
            </a:pPr>
            <a:r>
              <a:rPr lang="en-US" sz="2400" dirty="0"/>
              <a:t>Government action that, under the fact-based inquiry of Penn Central Transportation Company vs. City of New York, otherwise economically burdens the property owner, including investment-backed expectation, and the nature of the government action effects a </a:t>
            </a:r>
            <a:r>
              <a:rPr lang="en-US" sz="2400" dirty="0" smtClean="0"/>
              <a:t>taking</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4145276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1" y="548640"/>
            <a:ext cx="8229600" cy="772160"/>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Types of Regulatory Takings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341120"/>
            <a:ext cx="8229600" cy="4785043"/>
          </a:xfrm>
        </p:spPr>
        <p:txBody>
          <a:bodyPr/>
          <a:lstStyle/>
          <a:p>
            <a:pPr marL="457200" lvl="0" indent="-457200">
              <a:buFont typeface="+mj-lt"/>
              <a:buAutoNum type="arabicPeriod"/>
            </a:pPr>
            <a:r>
              <a:rPr lang="en-US" sz="2400" dirty="0" smtClean="0"/>
              <a:t>Government’s </a:t>
            </a:r>
            <a:r>
              <a:rPr lang="en-US" sz="2400" dirty="0"/>
              <a:t>“physical” occupation or invasion of an owner’s property</a:t>
            </a:r>
          </a:p>
          <a:p>
            <a:pPr marL="457200" lvl="0" indent="-457200">
              <a:buFont typeface="+mj-lt"/>
              <a:buAutoNum type="arabicPeriod"/>
            </a:pPr>
            <a:r>
              <a:rPr lang="en-US" sz="2400" dirty="0"/>
              <a:t>Government action that deprives the owner of all economically beneficial use of property</a:t>
            </a:r>
          </a:p>
          <a:p>
            <a:pPr marL="457200" lvl="0" indent="-457200">
              <a:buFont typeface="+mj-lt"/>
              <a:buAutoNum type="arabicPeriod"/>
            </a:pPr>
            <a:r>
              <a:rPr lang="en-US" sz="2400" dirty="0"/>
              <a:t>Government action that, under the fact-based inquiry of Penn Central Transportation Company vs. City of New York, otherwise economically burdens the property owner, including investment-backed expectation, and the nature of the government action effects a taking</a:t>
            </a:r>
          </a:p>
          <a:p>
            <a:pPr marL="457200" lvl="0" indent="-457200">
              <a:buFont typeface="+mj-lt"/>
              <a:buAutoNum type="arabicPeriod"/>
            </a:pPr>
            <a:r>
              <a:rPr lang="en-US" sz="2400" dirty="0"/>
              <a:t>“Land use expectation,” whereby the government conditions a permit or other approval on the owner’s agreement to dedicate all or part of its property to a public use</a:t>
            </a:r>
            <a:r>
              <a:rPr lang="en-US" sz="2400" dirty="0" smtClean="0"/>
              <a:t>.</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Content Placeholder 4"/>
          <p:cNvSpPr txBox="1">
            <a:spLocks/>
          </p:cNvSpPr>
          <p:nvPr/>
        </p:nvSpPr>
        <p:spPr>
          <a:xfrm>
            <a:off x="770461" y="1192520"/>
            <a:ext cx="7983014" cy="2617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lgn="ctr">
              <a:buNone/>
            </a:pPr>
            <a:endParaRPr lang="en-US" sz="1200" dirty="0">
              <a:solidFill>
                <a:srgbClr val="000000"/>
              </a:solidFill>
              <a:latin typeface="Arial"/>
              <a:cs typeface="Arial"/>
            </a:endParaRPr>
          </a:p>
        </p:txBody>
      </p:sp>
      <p:sp>
        <p:nvSpPr>
          <p:cNvPr id="7" name="Content Placeholder 4"/>
          <p:cNvSpPr txBox="1">
            <a:spLocks/>
          </p:cNvSpPr>
          <p:nvPr/>
        </p:nvSpPr>
        <p:spPr>
          <a:xfrm>
            <a:off x="770461" y="3989460"/>
            <a:ext cx="8229600" cy="11730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0">
              <a:buNone/>
            </a:pPr>
            <a:endParaRPr lang="en-US" sz="1400" dirty="0">
              <a:solidFill>
                <a:srgbClr val="000000"/>
              </a:solidFill>
              <a:latin typeface="Arial"/>
              <a:cs typeface="Aria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398351" y="5933440"/>
            <a:ext cx="1430449" cy="496569"/>
          </a:xfrm>
          <a:prstGeom prst="rect">
            <a:avLst/>
          </a:prstGeom>
          <a:noFill/>
        </p:spPr>
      </p:pic>
    </p:spTree>
    <p:extLst>
      <p:ext uri="{BB962C8B-B14F-4D97-AF65-F5344CB8AC3E}">
        <p14:creationId xmlns:p14="http://schemas.microsoft.com/office/powerpoint/2010/main" val="184903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HCM PP color palatte">
      <a:dk1>
        <a:srgbClr val="737144"/>
      </a:dk1>
      <a:lt1>
        <a:srgbClr val="507282"/>
      </a:lt1>
      <a:dk2>
        <a:srgbClr val="808080"/>
      </a:dk2>
      <a:lt2>
        <a:srgbClr val="FF8733"/>
      </a:lt2>
      <a:accent1>
        <a:srgbClr val="3A6796"/>
      </a:accent1>
      <a:accent2>
        <a:srgbClr val="B24937"/>
      </a:accent2>
      <a:accent3>
        <a:srgbClr val="A9BB9C"/>
      </a:accent3>
      <a:accent4>
        <a:srgbClr val="602F5C"/>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1362</TotalTime>
  <Words>1483</Words>
  <Application>Microsoft Office PowerPoint</Application>
  <PresentationFormat>On-screen Show (4:3)</PresentationFormat>
  <Paragraphs>163</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Theme</vt:lpstr>
      <vt:lpstr>PowerPoint Presentation</vt:lpstr>
      <vt:lpstr>PowerPoint Presentation</vt:lpstr>
      <vt:lpstr>Inverse Condemnation vs. Eminent Domain</vt:lpstr>
      <vt:lpstr>Inverse Condemnation</vt:lpstr>
      <vt:lpstr>Inverse Condemnation</vt:lpstr>
      <vt:lpstr>Types of Regulatory Takings</vt:lpstr>
      <vt:lpstr>Types of Regulatory Takings</vt:lpstr>
      <vt:lpstr>Types of Regulatory Takings</vt:lpstr>
      <vt:lpstr>Types of Regulatory Takings</vt:lpstr>
      <vt:lpstr>Regulatory Taking Examples</vt:lpstr>
      <vt:lpstr>Regulatory Limits?</vt:lpstr>
      <vt:lpstr>BUT WHAT IS TOO FAR?</vt:lpstr>
      <vt:lpstr>Appraisal Issues</vt:lpstr>
      <vt:lpstr>Appraisal Issues</vt:lpstr>
      <vt:lpstr>Appraisal Issues</vt:lpstr>
      <vt:lpstr>Appraisal Issues</vt:lpstr>
      <vt:lpstr>Appraisal Issues</vt:lpstr>
      <vt:lpstr>Appraisal Issues</vt:lpstr>
      <vt:lpstr>Severance Damages</vt:lpstr>
      <vt:lpstr>Example of Inverse Condemnation Claim</vt:lpstr>
      <vt:lpstr>Oak Creek Nicholson Ave.</vt:lpstr>
      <vt:lpstr>New Berlin – Janesville Road</vt:lpstr>
      <vt:lpstr>New Berlin – NWQ Calhoun/Lincoln</vt:lpstr>
      <vt:lpstr>Pewaukee – Five Fields Capitol Drive/Hwy. F</vt:lpstr>
      <vt:lpstr>Waukesha Meadowbrook Road</vt:lpstr>
      <vt:lpstr>Waukesha Hwy. 59/Sunset</vt:lpstr>
      <vt:lpstr>New Berlin Plan Calls for Mixed Use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Steve</cp:lastModifiedBy>
  <cp:revision>145</cp:revision>
  <cp:lastPrinted>2016-05-23T19:53:31Z</cp:lastPrinted>
  <dcterms:created xsi:type="dcterms:W3CDTF">2013-03-01T19:28:32Z</dcterms:created>
  <dcterms:modified xsi:type="dcterms:W3CDTF">2016-05-23T23:22:31Z</dcterms:modified>
</cp:coreProperties>
</file>