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notesMasterIdLst>
    <p:notesMasterId r:id="rId44"/>
  </p:notesMasterIdLst>
  <p:sldIdLst>
    <p:sldId id="579" r:id="rId3"/>
    <p:sldId id="256" r:id="rId4"/>
    <p:sldId id="564" r:id="rId5"/>
    <p:sldId id="273" r:id="rId6"/>
    <p:sldId id="276" r:id="rId7"/>
    <p:sldId id="278" r:id="rId8"/>
    <p:sldId id="289" r:id="rId9"/>
    <p:sldId id="277" r:id="rId10"/>
    <p:sldId id="292" r:id="rId11"/>
    <p:sldId id="293" r:id="rId12"/>
    <p:sldId id="553" r:id="rId13"/>
    <p:sldId id="562" r:id="rId14"/>
    <p:sldId id="561" r:id="rId15"/>
    <p:sldId id="581" r:id="rId16"/>
    <p:sldId id="258" r:id="rId17"/>
    <p:sldId id="262" r:id="rId18"/>
    <p:sldId id="260" r:id="rId19"/>
    <p:sldId id="259" r:id="rId20"/>
    <p:sldId id="261" r:id="rId21"/>
    <p:sldId id="266" r:id="rId22"/>
    <p:sldId id="263" r:id="rId23"/>
    <p:sldId id="264" r:id="rId24"/>
    <p:sldId id="265" r:id="rId25"/>
    <p:sldId id="269" r:id="rId26"/>
    <p:sldId id="267" r:id="rId27"/>
    <p:sldId id="576" r:id="rId28"/>
    <p:sldId id="583" r:id="rId29"/>
    <p:sldId id="577" r:id="rId30"/>
    <p:sldId id="563" r:id="rId31"/>
    <p:sldId id="565" r:id="rId32"/>
    <p:sldId id="568" r:id="rId33"/>
    <p:sldId id="566" r:id="rId34"/>
    <p:sldId id="567" r:id="rId35"/>
    <p:sldId id="570" r:id="rId36"/>
    <p:sldId id="572" r:id="rId37"/>
    <p:sldId id="573" r:id="rId38"/>
    <p:sldId id="582" r:id="rId39"/>
    <p:sldId id="575" r:id="rId40"/>
    <p:sldId id="574" r:id="rId41"/>
    <p:sldId id="578" r:id="rId42"/>
    <p:sldId id="271" r:id="rId43"/>
  </p:sldIdLst>
  <p:sldSz cx="12192000" cy="6858000"/>
  <p:notesSz cx="7102475" cy="936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6FC7"/>
    <a:srgbClr val="498A95"/>
    <a:srgbClr val="005696"/>
    <a:srgbClr val="0066FF"/>
    <a:srgbClr val="40BAD2"/>
    <a:srgbClr val="619DD1"/>
    <a:srgbClr val="1AB39F"/>
    <a:srgbClr val="33AA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52" autoAdjust="0"/>
    <p:restoredTop sz="94660"/>
  </p:normalViewPr>
  <p:slideViewPr>
    <p:cSldViewPr snapToGrid="0">
      <p:cViewPr varScale="1">
        <p:scale>
          <a:sx n="68" d="100"/>
          <a:sy n="68" d="100"/>
        </p:scale>
        <p:origin x="756" y="66"/>
      </p:cViewPr>
      <p:guideLst/>
    </p:cSldViewPr>
  </p:slideViewPr>
  <p:notesTextViewPr>
    <p:cViewPr>
      <p:scale>
        <a:sx n="1" d="1"/>
        <a:sy n="1" d="1"/>
      </p:scale>
      <p:origin x="0" y="0"/>
    </p:cViewPr>
  </p:notesTextViewPr>
  <p:notesViewPr>
    <p:cSldViewPr snapToGrid="0">
      <p:cViewPr>
        <p:scale>
          <a:sx n="120" d="100"/>
          <a:sy n="120" d="100"/>
        </p:scale>
        <p:origin x="1368" y="-151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7148BF-1BBC-41A5-B1D8-703C3A6327C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493B2CE-2952-4134-ACD9-756D568DA804}">
      <dgm:prSet custT="1"/>
      <dgm:spPr>
        <a:solidFill>
          <a:srgbClr val="002060"/>
        </a:solidFill>
      </dgm:spPr>
      <dgm:t>
        <a:bodyPr/>
        <a:lstStyle/>
        <a:p>
          <a:r>
            <a:rPr lang="en-US" sz="1600" dirty="0"/>
            <a:t>Definition: </a:t>
          </a:r>
        </a:p>
      </dgm:t>
    </dgm:pt>
    <dgm:pt modelId="{0076462B-05C4-48DA-BED7-2348F6D63AC6}" type="parTrans" cxnId="{1EBFDC89-4B7E-482E-843C-0B5E22990932}">
      <dgm:prSet/>
      <dgm:spPr/>
      <dgm:t>
        <a:bodyPr/>
        <a:lstStyle/>
        <a:p>
          <a:endParaRPr lang="en-US"/>
        </a:p>
      </dgm:t>
    </dgm:pt>
    <dgm:pt modelId="{3B595BB2-524A-4616-9744-7340D57B1908}" type="sibTrans" cxnId="{1EBFDC89-4B7E-482E-843C-0B5E22990932}">
      <dgm:prSet/>
      <dgm:spPr/>
      <dgm:t>
        <a:bodyPr/>
        <a:lstStyle/>
        <a:p>
          <a:endParaRPr lang="en-US"/>
        </a:p>
      </dgm:t>
    </dgm:pt>
    <dgm:pt modelId="{855DBCA1-BFC6-407D-B523-F053C9D8F0EA}">
      <dgm:prSet custT="1"/>
      <dgm:spPr/>
      <dgm:t>
        <a:bodyPr/>
        <a:lstStyle/>
        <a:p>
          <a:r>
            <a:rPr lang="en-US" sz="1400" dirty="0"/>
            <a:t>an </a:t>
          </a:r>
          <a:r>
            <a:rPr lang="en-US" sz="1400" i="1" dirty="0"/>
            <a:t>irrevocable</a:t>
          </a:r>
          <a:r>
            <a:rPr lang="en-US" sz="1400" dirty="0"/>
            <a:t> CONTRACT between the Donor(s) and Charity</a:t>
          </a:r>
        </a:p>
      </dgm:t>
    </dgm:pt>
    <dgm:pt modelId="{8DB8906F-DC57-4D7E-BB8E-483EB801533E}" type="parTrans" cxnId="{F8C99333-436D-4045-A592-B12CEB5052D9}">
      <dgm:prSet/>
      <dgm:spPr/>
      <dgm:t>
        <a:bodyPr/>
        <a:lstStyle/>
        <a:p>
          <a:endParaRPr lang="en-US"/>
        </a:p>
      </dgm:t>
    </dgm:pt>
    <dgm:pt modelId="{090B80D0-7DFE-434B-9C9D-A115B91E5A7E}" type="sibTrans" cxnId="{F8C99333-436D-4045-A592-B12CEB5052D9}">
      <dgm:prSet/>
      <dgm:spPr/>
      <dgm:t>
        <a:bodyPr/>
        <a:lstStyle/>
        <a:p>
          <a:endParaRPr lang="en-US"/>
        </a:p>
      </dgm:t>
    </dgm:pt>
    <dgm:pt modelId="{8CC6F859-3ADF-46C4-B684-5222CD8C5585}">
      <dgm:prSet custT="1"/>
      <dgm:spPr/>
      <dgm:t>
        <a:bodyPr/>
        <a:lstStyle/>
        <a:p>
          <a:r>
            <a:rPr lang="en-US" sz="1400" dirty="0"/>
            <a:t>Donor transfers cash or other property to Charity (part gift / part purchase of annuity contract) in exchange for </a:t>
          </a:r>
        </a:p>
      </dgm:t>
    </dgm:pt>
    <dgm:pt modelId="{DB34F328-A2F0-4440-AA65-6FF89FA1EA1F}" type="parTrans" cxnId="{7D5A0ABE-BC6E-4B1C-BB12-049A2CF0009D}">
      <dgm:prSet/>
      <dgm:spPr/>
      <dgm:t>
        <a:bodyPr/>
        <a:lstStyle/>
        <a:p>
          <a:endParaRPr lang="en-US"/>
        </a:p>
      </dgm:t>
    </dgm:pt>
    <dgm:pt modelId="{4D1EAF9F-21E8-4EFE-8839-303A1199424E}" type="sibTrans" cxnId="{7D5A0ABE-BC6E-4B1C-BB12-049A2CF0009D}">
      <dgm:prSet/>
      <dgm:spPr/>
      <dgm:t>
        <a:bodyPr/>
        <a:lstStyle/>
        <a:p>
          <a:endParaRPr lang="en-US"/>
        </a:p>
      </dgm:t>
    </dgm:pt>
    <dgm:pt modelId="{42697709-62BA-48A9-99E6-87960953EFE8}">
      <dgm:prSet custT="1"/>
      <dgm:spPr/>
      <dgm:t>
        <a:bodyPr/>
        <a:lstStyle/>
        <a:p>
          <a:r>
            <a:rPr lang="en-US" sz="1400" dirty="0"/>
            <a:t>Charity’s promise to pay a guaranteed fixed dollar amount to the donor or other annuitants for life (lead interest)</a:t>
          </a:r>
        </a:p>
      </dgm:t>
    </dgm:pt>
    <dgm:pt modelId="{6FFBFBDC-D340-4E3F-90E1-FBC103960395}" type="parTrans" cxnId="{241E4B5D-1622-4B0B-9378-C884C2989612}">
      <dgm:prSet/>
      <dgm:spPr/>
      <dgm:t>
        <a:bodyPr/>
        <a:lstStyle/>
        <a:p>
          <a:endParaRPr lang="en-US"/>
        </a:p>
      </dgm:t>
    </dgm:pt>
    <dgm:pt modelId="{FACA0424-773F-47B1-B10B-840EE8AB37CF}" type="sibTrans" cxnId="{241E4B5D-1622-4B0B-9378-C884C2989612}">
      <dgm:prSet/>
      <dgm:spPr/>
      <dgm:t>
        <a:bodyPr/>
        <a:lstStyle/>
        <a:p>
          <a:endParaRPr lang="en-US"/>
        </a:p>
      </dgm:t>
    </dgm:pt>
    <dgm:pt modelId="{8C0738BA-33C8-4690-B5BB-C52193677FF3}">
      <dgm:prSet custT="1"/>
      <dgm:spPr/>
      <dgm:t>
        <a:bodyPr/>
        <a:lstStyle/>
        <a:p>
          <a:r>
            <a:rPr lang="en-US" sz="1400" dirty="0"/>
            <a:t>Upon the death of the Annuitant, any remaining amount belongs to Charity (remainder interest a/k/a residuum).</a:t>
          </a:r>
        </a:p>
      </dgm:t>
    </dgm:pt>
    <dgm:pt modelId="{FBBF1BB6-1EEB-4BBA-B7DA-BF9DFE511D97}" type="parTrans" cxnId="{07E065E6-988D-418F-BBE0-390CCC065880}">
      <dgm:prSet/>
      <dgm:spPr/>
      <dgm:t>
        <a:bodyPr/>
        <a:lstStyle/>
        <a:p>
          <a:endParaRPr lang="en-US"/>
        </a:p>
      </dgm:t>
    </dgm:pt>
    <dgm:pt modelId="{B79C6FAB-7A97-4ABA-8B49-6E2334DAFEB7}" type="sibTrans" cxnId="{07E065E6-988D-418F-BBE0-390CCC065880}">
      <dgm:prSet/>
      <dgm:spPr/>
      <dgm:t>
        <a:bodyPr/>
        <a:lstStyle/>
        <a:p>
          <a:endParaRPr lang="en-US"/>
        </a:p>
      </dgm:t>
    </dgm:pt>
    <dgm:pt modelId="{2AEA1F75-F38B-4594-B387-B2F1458494CB}">
      <dgm:prSet custT="1"/>
      <dgm:spPr>
        <a:solidFill>
          <a:srgbClr val="0070C0"/>
        </a:solidFill>
      </dgm:spPr>
      <dgm:t>
        <a:bodyPr/>
        <a:lstStyle/>
        <a:p>
          <a:r>
            <a:rPr lang="en-US" sz="1600" dirty="0"/>
            <a:t>Four parties to a CGA: </a:t>
          </a:r>
          <a:r>
            <a:rPr lang="en-US" sz="1400" dirty="0"/>
            <a:t>Donor(s), Charity, Annuitant(s) and State Commissioner of Insurance</a:t>
          </a:r>
          <a:endParaRPr lang="en-US" sz="1600" dirty="0"/>
        </a:p>
      </dgm:t>
    </dgm:pt>
    <dgm:pt modelId="{434BD27C-1D72-4509-A31E-BFEFAE908FC9}" type="parTrans" cxnId="{340F44C7-054F-4C8C-A1CE-5A894BE47CB4}">
      <dgm:prSet/>
      <dgm:spPr/>
      <dgm:t>
        <a:bodyPr/>
        <a:lstStyle/>
        <a:p>
          <a:endParaRPr lang="en-US"/>
        </a:p>
      </dgm:t>
    </dgm:pt>
    <dgm:pt modelId="{25BF323A-02C8-4BAF-8B9B-2E31599F0C96}" type="sibTrans" cxnId="{340F44C7-054F-4C8C-A1CE-5A894BE47CB4}">
      <dgm:prSet/>
      <dgm:spPr/>
      <dgm:t>
        <a:bodyPr/>
        <a:lstStyle/>
        <a:p>
          <a:endParaRPr lang="en-US"/>
        </a:p>
      </dgm:t>
    </dgm:pt>
    <dgm:pt modelId="{7748907F-D46D-49A8-873F-788C504C2443}">
      <dgm:prSet/>
      <dgm:spPr>
        <a:solidFill>
          <a:schemeClr val="accent1">
            <a:lumMod val="75000"/>
          </a:schemeClr>
        </a:solidFill>
      </dgm:spPr>
      <dgm:t>
        <a:bodyPr/>
        <a:lstStyle/>
        <a:p>
          <a:r>
            <a:rPr lang="en-US" dirty="0"/>
            <a:t>Payments can begin immediately or can be deferred to a flexible or specific future date, which must be more than one year after date of contribution (higher payout rates if deferred) </a:t>
          </a:r>
        </a:p>
      </dgm:t>
    </dgm:pt>
    <dgm:pt modelId="{18B9BCB1-71D4-49D4-99E4-DC56227D66DF}" type="parTrans" cxnId="{52F5AB2D-F15D-4216-B56F-1AB812F51E0B}">
      <dgm:prSet/>
      <dgm:spPr/>
      <dgm:t>
        <a:bodyPr/>
        <a:lstStyle/>
        <a:p>
          <a:endParaRPr lang="en-US"/>
        </a:p>
      </dgm:t>
    </dgm:pt>
    <dgm:pt modelId="{CF79D392-EE4B-43D5-8F06-2D54AFE82E6E}" type="sibTrans" cxnId="{52F5AB2D-F15D-4216-B56F-1AB812F51E0B}">
      <dgm:prSet/>
      <dgm:spPr/>
      <dgm:t>
        <a:bodyPr/>
        <a:lstStyle/>
        <a:p>
          <a:endParaRPr lang="en-US"/>
        </a:p>
      </dgm:t>
    </dgm:pt>
    <dgm:pt modelId="{6FF0ED2F-F71F-4057-BD91-D7464CEA2636}">
      <dgm:prSet/>
      <dgm:spPr>
        <a:solidFill>
          <a:srgbClr val="1AB39F"/>
        </a:solidFill>
      </dgm:spPr>
      <dgm:t>
        <a:bodyPr/>
        <a:lstStyle/>
        <a:p>
          <a:r>
            <a:rPr lang="en-US" dirty="0"/>
            <a:t>Payment obligation is a general obligation of Charity (not limited to the contributed assets or segregated fund), secured by all unrestricted assets of the Charity</a:t>
          </a:r>
        </a:p>
      </dgm:t>
    </dgm:pt>
    <dgm:pt modelId="{9BB9C08C-2AD7-468C-B419-0E2B5F3D5FA3}" type="parTrans" cxnId="{E3033B40-C637-4B8E-9CD8-EEFBE7BA7966}">
      <dgm:prSet/>
      <dgm:spPr/>
      <dgm:t>
        <a:bodyPr/>
        <a:lstStyle/>
        <a:p>
          <a:endParaRPr lang="en-US"/>
        </a:p>
      </dgm:t>
    </dgm:pt>
    <dgm:pt modelId="{B8D9B993-5A9F-4D95-8869-042A396EE74C}" type="sibTrans" cxnId="{E3033B40-C637-4B8E-9CD8-EEFBE7BA7966}">
      <dgm:prSet/>
      <dgm:spPr/>
      <dgm:t>
        <a:bodyPr/>
        <a:lstStyle/>
        <a:p>
          <a:endParaRPr lang="en-US"/>
        </a:p>
      </dgm:t>
    </dgm:pt>
    <dgm:pt modelId="{6B3EC95C-FCC4-42E0-9731-AEB1CAE4A6CC}">
      <dgm:prSet/>
      <dgm:spPr>
        <a:solidFill>
          <a:schemeClr val="accent3"/>
        </a:solidFill>
      </dgm:spPr>
      <dgm:t>
        <a:bodyPr/>
        <a:lstStyle/>
        <a:p>
          <a:r>
            <a:rPr lang="en-US" dirty="0"/>
            <a:t>Because Charity is acting as administrator and insurer of the annuity contract, WI requires it to maintain investment reserves</a:t>
          </a:r>
        </a:p>
      </dgm:t>
    </dgm:pt>
    <dgm:pt modelId="{CAAC6200-836E-40DE-A65D-B75904F277E5}" type="parTrans" cxnId="{B042D3FB-9A46-4BB6-9BDF-C9BE7BA565D2}">
      <dgm:prSet/>
      <dgm:spPr/>
      <dgm:t>
        <a:bodyPr/>
        <a:lstStyle/>
        <a:p>
          <a:endParaRPr lang="en-US"/>
        </a:p>
      </dgm:t>
    </dgm:pt>
    <dgm:pt modelId="{676EF071-1F29-40D4-99E8-770B5C7DAE98}" type="sibTrans" cxnId="{B042D3FB-9A46-4BB6-9BDF-C9BE7BA565D2}">
      <dgm:prSet/>
      <dgm:spPr/>
      <dgm:t>
        <a:bodyPr/>
        <a:lstStyle/>
        <a:p>
          <a:endParaRPr lang="en-US"/>
        </a:p>
      </dgm:t>
    </dgm:pt>
    <dgm:pt modelId="{B050DF10-AEC9-4DE3-9688-FC38775F896A}" type="pres">
      <dgm:prSet presAssocID="{477148BF-1BBC-41A5-B1D8-703C3A6327CA}" presName="linear" presStyleCnt="0">
        <dgm:presLayoutVars>
          <dgm:animLvl val="lvl"/>
          <dgm:resizeHandles val="exact"/>
        </dgm:presLayoutVars>
      </dgm:prSet>
      <dgm:spPr/>
    </dgm:pt>
    <dgm:pt modelId="{BD46CC29-27AF-4B86-984F-421E19209606}" type="pres">
      <dgm:prSet presAssocID="{D493B2CE-2952-4134-ACD9-756D568DA804}" presName="parentText" presStyleLbl="node1" presStyleIdx="0" presStyleCnt="5">
        <dgm:presLayoutVars>
          <dgm:chMax val="0"/>
          <dgm:bulletEnabled val="1"/>
        </dgm:presLayoutVars>
      </dgm:prSet>
      <dgm:spPr/>
    </dgm:pt>
    <dgm:pt modelId="{EEBBBC69-F126-41B4-99C7-3D677A92856C}" type="pres">
      <dgm:prSet presAssocID="{D493B2CE-2952-4134-ACD9-756D568DA804}" presName="childText" presStyleLbl="revTx" presStyleIdx="0" presStyleCnt="1">
        <dgm:presLayoutVars>
          <dgm:bulletEnabled val="1"/>
        </dgm:presLayoutVars>
      </dgm:prSet>
      <dgm:spPr/>
    </dgm:pt>
    <dgm:pt modelId="{8C0AB9DF-99B7-4BF6-B30C-90FA0B770C1F}" type="pres">
      <dgm:prSet presAssocID="{2AEA1F75-F38B-4594-B387-B2F1458494CB}" presName="parentText" presStyleLbl="node1" presStyleIdx="1" presStyleCnt="5">
        <dgm:presLayoutVars>
          <dgm:chMax val="0"/>
          <dgm:bulletEnabled val="1"/>
        </dgm:presLayoutVars>
      </dgm:prSet>
      <dgm:spPr/>
    </dgm:pt>
    <dgm:pt modelId="{11EE06E2-6DB7-9948-AB81-9E800810C4E3}" type="pres">
      <dgm:prSet presAssocID="{25BF323A-02C8-4BAF-8B9B-2E31599F0C96}" presName="spacer" presStyleCnt="0"/>
      <dgm:spPr/>
    </dgm:pt>
    <dgm:pt modelId="{C1A926D3-D947-4EAA-BA0B-3CA80807E4FF}" type="pres">
      <dgm:prSet presAssocID="{7748907F-D46D-49A8-873F-788C504C2443}" presName="parentText" presStyleLbl="node1" presStyleIdx="2" presStyleCnt="5">
        <dgm:presLayoutVars>
          <dgm:chMax val="0"/>
          <dgm:bulletEnabled val="1"/>
        </dgm:presLayoutVars>
      </dgm:prSet>
      <dgm:spPr/>
    </dgm:pt>
    <dgm:pt modelId="{E6BD40C8-564C-4D09-95E3-EC68C4EAC8A7}" type="pres">
      <dgm:prSet presAssocID="{CF79D392-EE4B-43D5-8F06-2D54AFE82E6E}" presName="spacer" presStyleCnt="0"/>
      <dgm:spPr/>
    </dgm:pt>
    <dgm:pt modelId="{33A11B38-C90C-41DF-BD1A-960698BBCCD1}" type="pres">
      <dgm:prSet presAssocID="{6FF0ED2F-F71F-4057-BD91-D7464CEA2636}" presName="parentText" presStyleLbl="node1" presStyleIdx="3" presStyleCnt="5">
        <dgm:presLayoutVars>
          <dgm:chMax val="0"/>
          <dgm:bulletEnabled val="1"/>
        </dgm:presLayoutVars>
      </dgm:prSet>
      <dgm:spPr/>
    </dgm:pt>
    <dgm:pt modelId="{8056B3C5-B38A-4D64-A869-7F5307C5AB39}" type="pres">
      <dgm:prSet presAssocID="{B8D9B993-5A9F-4D95-8869-042A396EE74C}" presName="spacer" presStyleCnt="0"/>
      <dgm:spPr/>
    </dgm:pt>
    <dgm:pt modelId="{6A4A8B78-C632-4F27-9C44-40C5B1551538}" type="pres">
      <dgm:prSet presAssocID="{6B3EC95C-FCC4-42E0-9731-AEB1CAE4A6CC}" presName="parentText" presStyleLbl="node1" presStyleIdx="4" presStyleCnt="5">
        <dgm:presLayoutVars>
          <dgm:chMax val="0"/>
          <dgm:bulletEnabled val="1"/>
        </dgm:presLayoutVars>
      </dgm:prSet>
      <dgm:spPr/>
    </dgm:pt>
  </dgm:ptLst>
  <dgm:cxnLst>
    <dgm:cxn modelId="{82FCE015-6BCF-42DA-9FA4-E660AF23609A}" type="presOf" srcId="{7748907F-D46D-49A8-873F-788C504C2443}" destId="{C1A926D3-D947-4EAA-BA0B-3CA80807E4FF}" srcOrd="0" destOrd="0" presId="urn:microsoft.com/office/officeart/2005/8/layout/vList2"/>
    <dgm:cxn modelId="{52F5AB2D-F15D-4216-B56F-1AB812F51E0B}" srcId="{477148BF-1BBC-41A5-B1D8-703C3A6327CA}" destId="{7748907F-D46D-49A8-873F-788C504C2443}" srcOrd="2" destOrd="0" parTransId="{18B9BCB1-71D4-49D4-99E4-DC56227D66DF}" sibTransId="{CF79D392-EE4B-43D5-8F06-2D54AFE82E6E}"/>
    <dgm:cxn modelId="{F8C99333-436D-4045-A592-B12CEB5052D9}" srcId="{D493B2CE-2952-4134-ACD9-756D568DA804}" destId="{855DBCA1-BFC6-407D-B523-F053C9D8F0EA}" srcOrd="0" destOrd="0" parTransId="{8DB8906F-DC57-4D7E-BB8E-483EB801533E}" sibTransId="{090B80D0-7DFE-434B-9C9D-A115B91E5A7E}"/>
    <dgm:cxn modelId="{E3033B40-C637-4B8E-9CD8-EEFBE7BA7966}" srcId="{477148BF-1BBC-41A5-B1D8-703C3A6327CA}" destId="{6FF0ED2F-F71F-4057-BD91-D7464CEA2636}" srcOrd="3" destOrd="0" parTransId="{9BB9C08C-2AD7-468C-B419-0E2B5F3D5FA3}" sibTransId="{B8D9B993-5A9F-4D95-8869-042A396EE74C}"/>
    <dgm:cxn modelId="{241E4B5D-1622-4B0B-9378-C884C2989612}" srcId="{D493B2CE-2952-4134-ACD9-756D568DA804}" destId="{42697709-62BA-48A9-99E6-87960953EFE8}" srcOrd="2" destOrd="0" parTransId="{6FFBFBDC-D340-4E3F-90E1-FBC103960395}" sibTransId="{FACA0424-773F-47B1-B10B-840EE8AB37CF}"/>
    <dgm:cxn modelId="{380BA960-5925-4301-8BC3-56C1D2875ADB}" type="presOf" srcId="{2AEA1F75-F38B-4594-B387-B2F1458494CB}" destId="{8C0AB9DF-99B7-4BF6-B30C-90FA0B770C1F}" srcOrd="0" destOrd="0" presId="urn:microsoft.com/office/officeart/2005/8/layout/vList2"/>
    <dgm:cxn modelId="{1EBFDC89-4B7E-482E-843C-0B5E22990932}" srcId="{477148BF-1BBC-41A5-B1D8-703C3A6327CA}" destId="{D493B2CE-2952-4134-ACD9-756D568DA804}" srcOrd="0" destOrd="0" parTransId="{0076462B-05C4-48DA-BED7-2348F6D63AC6}" sibTransId="{3B595BB2-524A-4616-9744-7340D57B1908}"/>
    <dgm:cxn modelId="{6E3DB58D-B8B5-4BC9-BBBA-AD5FF98CD02A}" type="presOf" srcId="{477148BF-1BBC-41A5-B1D8-703C3A6327CA}" destId="{B050DF10-AEC9-4DE3-9688-FC38775F896A}" srcOrd="0" destOrd="0" presId="urn:microsoft.com/office/officeart/2005/8/layout/vList2"/>
    <dgm:cxn modelId="{8F6A2696-6407-4750-B249-8BDF626CD6FB}" type="presOf" srcId="{D493B2CE-2952-4134-ACD9-756D568DA804}" destId="{BD46CC29-27AF-4B86-984F-421E19209606}" srcOrd="0" destOrd="0" presId="urn:microsoft.com/office/officeart/2005/8/layout/vList2"/>
    <dgm:cxn modelId="{BE5C319C-F60D-4948-8A35-57AD4A8A550E}" type="presOf" srcId="{6B3EC95C-FCC4-42E0-9731-AEB1CAE4A6CC}" destId="{6A4A8B78-C632-4F27-9C44-40C5B1551538}" srcOrd="0" destOrd="0" presId="urn:microsoft.com/office/officeart/2005/8/layout/vList2"/>
    <dgm:cxn modelId="{DD6833B6-5977-44F7-9ABD-773220143DB0}" type="presOf" srcId="{42697709-62BA-48A9-99E6-87960953EFE8}" destId="{EEBBBC69-F126-41B4-99C7-3D677A92856C}" srcOrd="0" destOrd="2" presId="urn:microsoft.com/office/officeart/2005/8/layout/vList2"/>
    <dgm:cxn modelId="{147373BA-4336-43DC-85D3-FC306489648E}" type="presOf" srcId="{855DBCA1-BFC6-407D-B523-F053C9D8F0EA}" destId="{EEBBBC69-F126-41B4-99C7-3D677A92856C}" srcOrd="0" destOrd="0" presId="urn:microsoft.com/office/officeart/2005/8/layout/vList2"/>
    <dgm:cxn modelId="{7D5A0ABE-BC6E-4B1C-BB12-049A2CF0009D}" srcId="{D493B2CE-2952-4134-ACD9-756D568DA804}" destId="{8CC6F859-3ADF-46C4-B684-5222CD8C5585}" srcOrd="1" destOrd="0" parTransId="{DB34F328-A2F0-4440-AA65-6FF89FA1EA1F}" sibTransId="{4D1EAF9F-21E8-4EFE-8839-303A1199424E}"/>
    <dgm:cxn modelId="{340F44C7-054F-4C8C-A1CE-5A894BE47CB4}" srcId="{477148BF-1BBC-41A5-B1D8-703C3A6327CA}" destId="{2AEA1F75-F38B-4594-B387-B2F1458494CB}" srcOrd="1" destOrd="0" parTransId="{434BD27C-1D72-4509-A31E-BFEFAE908FC9}" sibTransId="{25BF323A-02C8-4BAF-8B9B-2E31599F0C96}"/>
    <dgm:cxn modelId="{07E065E6-988D-418F-BBE0-390CCC065880}" srcId="{D493B2CE-2952-4134-ACD9-756D568DA804}" destId="{8C0738BA-33C8-4690-B5BB-C52193677FF3}" srcOrd="3" destOrd="0" parTransId="{FBBF1BB6-1EEB-4BBA-B7DA-BF9DFE511D97}" sibTransId="{B79C6FAB-7A97-4ABA-8B49-6E2334DAFEB7}"/>
    <dgm:cxn modelId="{95CFB5F2-EFEA-4CEF-8218-26F795254106}" type="presOf" srcId="{8C0738BA-33C8-4690-B5BB-C52193677FF3}" destId="{EEBBBC69-F126-41B4-99C7-3D677A92856C}" srcOrd="0" destOrd="3" presId="urn:microsoft.com/office/officeart/2005/8/layout/vList2"/>
    <dgm:cxn modelId="{73881CFB-99EB-4CFA-B44F-273BD752B2F9}" type="presOf" srcId="{8CC6F859-3ADF-46C4-B684-5222CD8C5585}" destId="{EEBBBC69-F126-41B4-99C7-3D677A92856C}" srcOrd="0" destOrd="1" presId="urn:microsoft.com/office/officeart/2005/8/layout/vList2"/>
    <dgm:cxn modelId="{B042D3FB-9A46-4BB6-9BDF-C9BE7BA565D2}" srcId="{477148BF-1BBC-41A5-B1D8-703C3A6327CA}" destId="{6B3EC95C-FCC4-42E0-9731-AEB1CAE4A6CC}" srcOrd="4" destOrd="0" parTransId="{CAAC6200-836E-40DE-A65D-B75904F277E5}" sibTransId="{676EF071-1F29-40D4-99E8-770B5C7DAE98}"/>
    <dgm:cxn modelId="{196B5FFE-103F-4207-B47C-26426F3A1361}" type="presOf" srcId="{6FF0ED2F-F71F-4057-BD91-D7464CEA2636}" destId="{33A11B38-C90C-41DF-BD1A-960698BBCCD1}" srcOrd="0" destOrd="0" presId="urn:microsoft.com/office/officeart/2005/8/layout/vList2"/>
    <dgm:cxn modelId="{9BE29969-FB74-4CDC-9196-82008423BFFB}" type="presParOf" srcId="{B050DF10-AEC9-4DE3-9688-FC38775F896A}" destId="{BD46CC29-27AF-4B86-984F-421E19209606}" srcOrd="0" destOrd="0" presId="urn:microsoft.com/office/officeart/2005/8/layout/vList2"/>
    <dgm:cxn modelId="{37B81B5D-A29B-4B2A-B3B3-67D02AF6DA59}" type="presParOf" srcId="{B050DF10-AEC9-4DE3-9688-FC38775F896A}" destId="{EEBBBC69-F126-41B4-99C7-3D677A92856C}" srcOrd="1" destOrd="0" presId="urn:microsoft.com/office/officeart/2005/8/layout/vList2"/>
    <dgm:cxn modelId="{E836AA19-4C20-4FFF-878C-F2FB5D6C63AB}" type="presParOf" srcId="{B050DF10-AEC9-4DE3-9688-FC38775F896A}" destId="{8C0AB9DF-99B7-4BF6-B30C-90FA0B770C1F}" srcOrd="2" destOrd="0" presId="urn:microsoft.com/office/officeart/2005/8/layout/vList2"/>
    <dgm:cxn modelId="{22751A36-9A28-D24A-91E5-7F793064BDBD}" type="presParOf" srcId="{B050DF10-AEC9-4DE3-9688-FC38775F896A}" destId="{11EE06E2-6DB7-9948-AB81-9E800810C4E3}" srcOrd="3" destOrd="0" presId="urn:microsoft.com/office/officeart/2005/8/layout/vList2"/>
    <dgm:cxn modelId="{962EF358-C43C-4DDB-84B5-32EDF6F7CA1A}" type="presParOf" srcId="{B050DF10-AEC9-4DE3-9688-FC38775F896A}" destId="{C1A926D3-D947-4EAA-BA0B-3CA80807E4FF}" srcOrd="4" destOrd="0" presId="urn:microsoft.com/office/officeart/2005/8/layout/vList2"/>
    <dgm:cxn modelId="{1DC4FDC2-7E3D-47FA-A779-86BCE613E2CE}" type="presParOf" srcId="{B050DF10-AEC9-4DE3-9688-FC38775F896A}" destId="{E6BD40C8-564C-4D09-95E3-EC68C4EAC8A7}" srcOrd="5" destOrd="0" presId="urn:microsoft.com/office/officeart/2005/8/layout/vList2"/>
    <dgm:cxn modelId="{2F2429C7-21EE-4693-A560-6C0BFDBC783B}" type="presParOf" srcId="{B050DF10-AEC9-4DE3-9688-FC38775F896A}" destId="{33A11B38-C90C-41DF-BD1A-960698BBCCD1}" srcOrd="6" destOrd="0" presId="urn:microsoft.com/office/officeart/2005/8/layout/vList2"/>
    <dgm:cxn modelId="{B82A6D9A-6259-4C3D-AB25-C7157B452FD5}" type="presParOf" srcId="{B050DF10-AEC9-4DE3-9688-FC38775F896A}" destId="{8056B3C5-B38A-4D64-A869-7F5307C5AB39}" srcOrd="7" destOrd="0" presId="urn:microsoft.com/office/officeart/2005/8/layout/vList2"/>
    <dgm:cxn modelId="{3DC1565F-922D-4302-8365-BD0A2F3FA7C4}" type="presParOf" srcId="{B050DF10-AEC9-4DE3-9688-FC38775F896A}" destId="{6A4A8B78-C632-4F27-9C44-40C5B1551538}"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94CD75-B7FA-4471-AA75-83AD4662E44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B9D648A-B6E4-40F0-A6DA-AF0C9D1EE35C}">
      <dgm:prSet custT="1"/>
      <dgm:spPr/>
      <dgm:t>
        <a:bodyPr/>
        <a:lstStyle/>
        <a:p>
          <a:pPr>
            <a:lnSpc>
              <a:spcPct val="100000"/>
            </a:lnSpc>
          </a:pPr>
          <a:r>
            <a:rPr lang="en-US" sz="1600" dirty="0"/>
            <a:t>The recommended rates are computed to produce an average residuum to the charity at the expiration of the agreement of ≈ 50% of the original gift.</a:t>
          </a:r>
        </a:p>
      </dgm:t>
    </dgm:pt>
    <dgm:pt modelId="{84B5228C-36FC-475D-9A4B-42CC34BF35EB}" type="parTrans" cxnId="{A97B0F4B-6F04-4A63-957C-D8A701628FB0}">
      <dgm:prSet/>
      <dgm:spPr/>
      <dgm:t>
        <a:bodyPr/>
        <a:lstStyle/>
        <a:p>
          <a:endParaRPr lang="en-US"/>
        </a:p>
      </dgm:t>
    </dgm:pt>
    <dgm:pt modelId="{8B4FFA70-4EF7-436E-98E5-5D329DE6B209}" type="sibTrans" cxnId="{A97B0F4B-6F04-4A63-957C-D8A701628FB0}">
      <dgm:prSet/>
      <dgm:spPr/>
      <dgm:t>
        <a:bodyPr/>
        <a:lstStyle/>
        <a:p>
          <a:endParaRPr lang="en-US"/>
        </a:p>
      </dgm:t>
    </dgm:pt>
    <dgm:pt modelId="{E9417CF2-06B1-4952-9D32-9F34844C1C76}">
      <dgm:prSet custT="1"/>
      <dgm:spPr/>
      <dgm:t>
        <a:bodyPr/>
        <a:lstStyle/>
        <a:p>
          <a:pPr>
            <a:lnSpc>
              <a:spcPct val="100000"/>
            </a:lnSpc>
          </a:pPr>
          <a:r>
            <a:rPr lang="en-US" sz="1600" dirty="0"/>
            <a:t>In order to preserve the gift portion of the annuity, rates are lower than commercial annuity rates.</a:t>
          </a:r>
        </a:p>
      </dgm:t>
    </dgm:pt>
    <dgm:pt modelId="{D99C9F59-2933-4FA8-BF4A-FB3C07F03471}" type="parTrans" cxnId="{A5CB8ACF-BF90-49DA-9FF8-3C795007DB89}">
      <dgm:prSet/>
      <dgm:spPr/>
      <dgm:t>
        <a:bodyPr/>
        <a:lstStyle/>
        <a:p>
          <a:endParaRPr lang="en-US"/>
        </a:p>
      </dgm:t>
    </dgm:pt>
    <dgm:pt modelId="{3E57F643-BC71-4D99-A911-B626962673BB}" type="sibTrans" cxnId="{A5CB8ACF-BF90-49DA-9FF8-3C795007DB89}">
      <dgm:prSet/>
      <dgm:spPr/>
      <dgm:t>
        <a:bodyPr/>
        <a:lstStyle/>
        <a:p>
          <a:endParaRPr lang="en-US"/>
        </a:p>
      </dgm:t>
    </dgm:pt>
    <dgm:pt modelId="{8FB498D4-79BA-4879-962C-320898DAA738}">
      <dgm:prSet custT="1"/>
      <dgm:spPr/>
      <dgm:t>
        <a:bodyPr/>
        <a:lstStyle/>
        <a:p>
          <a:pPr>
            <a:lnSpc>
              <a:spcPct val="100000"/>
            </a:lnSpc>
          </a:pPr>
          <a:r>
            <a:rPr lang="en-US" sz="1600" dirty="0"/>
            <a:t>Rates are based on actuarial studies of mortality experience among annuitants and a conservative projection of the rate of return on invested reserve funds.</a:t>
          </a:r>
        </a:p>
      </dgm:t>
    </dgm:pt>
    <dgm:pt modelId="{83EF6F01-335F-4C9D-8EF2-6EEC0122C8C1}" type="parTrans" cxnId="{137C13EA-B707-4B85-9274-16FB66D6E6E3}">
      <dgm:prSet/>
      <dgm:spPr/>
      <dgm:t>
        <a:bodyPr/>
        <a:lstStyle/>
        <a:p>
          <a:endParaRPr lang="en-US"/>
        </a:p>
      </dgm:t>
    </dgm:pt>
    <dgm:pt modelId="{657FDA62-9031-4D23-A663-22C2A51A3988}" type="sibTrans" cxnId="{137C13EA-B707-4B85-9274-16FB66D6E6E3}">
      <dgm:prSet/>
      <dgm:spPr/>
      <dgm:t>
        <a:bodyPr/>
        <a:lstStyle/>
        <a:p>
          <a:endParaRPr lang="en-US"/>
        </a:p>
      </dgm:t>
    </dgm:pt>
    <dgm:pt modelId="{CEEC09A8-CD1B-4D80-B8E1-FF8A3E47C656}">
      <dgm:prSet custT="1"/>
      <dgm:spPr/>
      <dgm:t>
        <a:bodyPr/>
        <a:lstStyle/>
        <a:p>
          <a:pPr>
            <a:lnSpc>
              <a:spcPct val="100000"/>
            </a:lnSpc>
          </a:pPr>
          <a:r>
            <a:rPr lang="en-US" sz="1600" dirty="0"/>
            <a:t>ACGA’s suggested rates are recognized by donors, charities, state insurance commissioners and the IRS as being actuarially sound and in the best interest of all parties. </a:t>
          </a:r>
        </a:p>
      </dgm:t>
    </dgm:pt>
    <dgm:pt modelId="{ED940E6F-EA9B-4DAD-B411-515C40DEC37E}" type="parTrans" cxnId="{F54CAAE8-BEC7-4FA2-B824-B01477326025}">
      <dgm:prSet/>
      <dgm:spPr/>
      <dgm:t>
        <a:bodyPr/>
        <a:lstStyle/>
        <a:p>
          <a:endParaRPr lang="en-US"/>
        </a:p>
      </dgm:t>
    </dgm:pt>
    <dgm:pt modelId="{B4625773-20F4-494B-8F26-18BB88E330DA}" type="sibTrans" cxnId="{F54CAAE8-BEC7-4FA2-B824-B01477326025}">
      <dgm:prSet/>
      <dgm:spPr/>
      <dgm:t>
        <a:bodyPr/>
        <a:lstStyle/>
        <a:p>
          <a:endParaRPr lang="en-US"/>
        </a:p>
      </dgm:t>
    </dgm:pt>
    <dgm:pt modelId="{C1847B6B-64D9-4E04-B0E8-8E8D437364D0}">
      <dgm:prSet custT="1"/>
      <dgm:spPr/>
      <dgm:t>
        <a:bodyPr/>
        <a:lstStyle/>
        <a:p>
          <a:pPr>
            <a:lnSpc>
              <a:spcPct val="100000"/>
            </a:lnSpc>
          </a:pPr>
          <a:r>
            <a:rPr lang="en-US" sz="1600" dirty="0"/>
            <a:t>Donors may always choose rates lower than the recommended rates in order to increase the size of their gift to the charity.</a:t>
          </a:r>
        </a:p>
      </dgm:t>
    </dgm:pt>
    <dgm:pt modelId="{B5176B3F-BB11-4F71-AF7B-21D879C1B24C}" type="parTrans" cxnId="{22B14926-FBF0-42C0-AD96-D267733F2092}">
      <dgm:prSet/>
      <dgm:spPr/>
      <dgm:t>
        <a:bodyPr/>
        <a:lstStyle/>
        <a:p>
          <a:endParaRPr lang="en-US"/>
        </a:p>
      </dgm:t>
    </dgm:pt>
    <dgm:pt modelId="{3B0298CF-56CD-42AB-9A79-D8FC20F63EB4}" type="sibTrans" cxnId="{22B14926-FBF0-42C0-AD96-D267733F2092}">
      <dgm:prSet/>
      <dgm:spPr/>
      <dgm:t>
        <a:bodyPr/>
        <a:lstStyle/>
        <a:p>
          <a:endParaRPr lang="en-US"/>
        </a:p>
      </dgm:t>
    </dgm:pt>
    <dgm:pt modelId="{37431EB2-9473-4BA7-91F4-D88F9B83AA41}" type="pres">
      <dgm:prSet presAssocID="{3094CD75-B7FA-4471-AA75-83AD4662E443}" presName="root" presStyleCnt="0">
        <dgm:presLayoutVars>
          <dgm:dir/>
          <dgm:resizeHandles val="exact"/>
        </dgm:presLayoutVars>
      </dgm:prSet>
      <dgm:spPr/>
    </dgm:pt>
    <dgm:pt modelId="{02770A90-4CB1-4F5E-8AB2-1B990B3F467F}" type="pres">
      <dgm:prSet presAssocID="{5B9D648A-B6E4-40F0-A6DA-AF0C9D1EE35C}" presName="compNode" presStyleCnt="0"/>
      <dgm:spPr/>
    </dgm:pt>
    <dgm:pt modelId="{EDB6A6D1-B31E-4CFA-8D34-9A6CCB667EC8}" type="pres">
      <dgm:prSet presAssocID="{5B9D648A-B6E4-40F0-A6DA-AF0C9D1EE35C}" presName="bgRect" presStyleLbl="bgShp" presStyleIdx="0" presStyleCnt="5"/>
      <dgm:spPr>
        <a:solidFill>
          <a:srgbClr val="002060"/>
        </a:solidFill>
      </dgm:spPr>
    </dgm:pt>
    <dgm:pt modelId="{C895A21E-0C4B-413C-A6A3-3DBA02598E40}" type="pres">
      <dgm:prSet presAssocID="{5B9D648A-B6E4-40F0-A6DA-AF0C9D1EE35C}" presName="iconRect" presStyleLbl="node1" presStyleIdx="0" presStyleCnt="5"/>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Gift Card"/>
        </a:ext>
      </dgm:extLst>
    </dgm:pt>
    <dgm:pt modelId="{5B8B10B9-4E62-4754-A1EA-425DD59BD0FD}" type="pres">
      <dgm:prSet presAssocID="{5B9D648A-B6E4-40F0-A6DA-AF0C9D1EE35C}" presName="spaceRect" presStyleCnt="0"/>
      <dgm:spPr/>
    </dgm:pt>
    <dgm:pt modelId="{1AAC1EE7-C36C-4B34-AAA4-414CAD22D9C2}" type="pres">
      <dgm:prSet presAssocID="{5B9D648A-B6E4-40F0-A6DA-AF0C9D1EE35C}" presName="parTx" presStyleLbl="revTx" presStyleIdx="0" presStyleCnt="5">
        <dgm:presLayoutVars>
          <dgm:chMax val="0"/>
          <dgm:chPref val="0"/>
        </dgm:presLayoutVars>
      </dgm:prSet>
      <dgm:spPr/>
    </dgm:pt>
    <dgm:pt modelId="{F155EA82-06B9-46F2-8AD0-0878DF46B681}" type="pres">
      <dgm:prSet presAssocID="{8B4FFA70-4EF7-436E-98E5-5D329DE6B209}" presName="sibTrans" presStyleCnt="0"/>
      <dgm:spPr/>
    </dgm:pt>
    <dgm:pt modelId="{8EBAF965-D9EE-4AB7-8C65-ED9DCDA9EB1C}" type="pres">
      <dgm:prSet presAssocID="{E9417CF2-06B1-4952-9D32-9F34844C1C76}" presName="compNode" presStyleCnt="0"/>
      <dgm:spPr/>
    </dgm:pt>
    <dgm:pt modelId="{403BB3D0-8FDC-4EDF-99A3-80C9F0FCA39D}" type="pres">
      <dgm:prSet presAssocID="{E9417CF2-06B1-4952-9D32-9F34844C1C76}" presName="bgRect" presStyleLbl="bgShp" presStyleIdx="1" presStyleCnt="5"/>
      <dgm:spPr>
        <a:solidFill>
          <a:srgbClr val="0070C0"/>
        </a:solidFill>
      </dgm:spPr>
    </dgm:pt>
    <dgm:pt modelId="{A605A6C9-FB27-426A-8C16-83DCBA3EA751}" type="pres">
      <dgm:prSet presAssocID="{E9417CF2-06B1-4952-9D32-9F34844C1C76}" presName="iconRect" presStyleLbl="node1" presStyleIdx="1" presStyleCnt="5"/>
      <dgm:spPr>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Heart"/>
        </a:ext>
      </dgm:extLst>
    </dgm:pt>
    <dgm:pt modelId="{3E7AA67D-CB4C-4E7E-AC38-A70DCF2646BD}" type="pres">
      <dgm:prSet presAssocID="{E9417CF2-06B1-4952-9D32-9F34844C1C76}" presName="spaceRect" presStyleCnt="0"/>
      <dgm:spPr/>
    </dgm:pt>
    <dgm:pt modelId="{00B37EED-278A-4468-B98F-D82811411B3C}" type="pres">
      <dgm:prSet presAssocID="{E9417CF2-06B1-4952-9D32-9F34844C1C76}" presName="parTx" presStyleLbl="revTx" presStyleIdx="1" presStyleCnt="5">
        <dgm:presLayoutVars>
          <dgm:chMax val="0"/>
          <dgm:chPref val="0"/>
        </dgm:presLayoutVars>
      </dgm:prSet>
      <dgm:spPr/>
    </dgm:pt>
    <dgm:pt modelId="{626CCA0B-16DC-4CFB-83DC-887A36D1DD88}" type="pres">
      <dgm:prSet presAssocID="{3E57F643-BC71-4D99-A911-B626962673BB}" presName="sibTrans" presStyleCnt="0"/>
      <dgm:spPr/>
    </dgm:pt>
    <dgm:pt modelId="{5E4D6A15-1AB6-4844-8C41-C76D7EC45C0F}" type="pres">
      <dgm:prSet presAssocID="{8FB498D4-79BA-4879-962C-320898DAA738}" presName="compNode" presStyleCnt="0"/>
      <dgm:spPr/>
    </dgm:pt>
    <dgm:pt modelId="{878D286A-1205-4288-8197-B0CFD4D36CF2}" type="pres">
      <dgm:prSet presAssocID="{8FB498D4-79BA-4879-962C-320898DAA738}" presName="bgRect" presStyleLbl="bgShp" presStyleIdx="2" presStyleCnt="5"/>
      <dgm:spPr>
        <a:solidFill>
          <a:schemeClr val="accent1">
            <a:lumMod val="75000"/>
          </a:schemeClr>
        </a:solidFill>
      </dgm:spPr>
    </dgm:pt>
    <dgm:pt modelId="{AA69F32B-912F-4014-9240-FC7FAF322C4C}" type="pres">
      <dgm:prSet presAssocID="{8FB498D4-79BA-4879-962C-320898DAA738}" presName="iconRect" presStyleLbl="node1" presStyleIdx="2" presStyleCnt="5"/>
      <dgm:spPr>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Financial"/>
        </a:ext>
      </dgm:extLst>
    </dgm:pt>
    <dgm:pt modelId="{763D4F00-B571-4EC0-9EA8-5B9550EC59E8}" type="pres">
      <dgm:prSet presAssocID="{8FB498D4-79BA-4879-962C-320898DAA738}" presName="spaceRect" presStyleCnt="0"/>
      <dgm:spPr/>
    </dgm:pt>
    <dgm:pt modelId="{37A70757-C9A7-4941-8E16-B1BF81C8BE7D}" type="pres">
      <dgm:prSet presAssocID="{8FB498D4-79BA-4879-962C-320898DAA738}" presName="parTx" presStyleLbl="revTx" presStyleIdx="2" presStyleCnt="5">
        <dgm:presLayoutVars>
          <dgm:chMax val="0"/>
          <dgm:chPref val="0"/>
        </dgm:presLayoutVars>
      </dgm:prSet>
      <dgm:spPr/>
    </dgm:pt>
    <dgm:pt modelId="{853780E8-8F8A-4C8D-91E5-BF4F19DFF768}" type="pres">
      <dgm:prSet presAssocID="{657FDA62-9031-4D23-A663-22C2A51A3988}" presName="sibTrans" presStyleCnt="0"/>
      <dgm:spPr/>
    </dgm:pt>
    <dgm:pt modelId="{00A2FEB8-AAE5-42DA-8534-B45ADA620379}" type="pres">
      <dgm:prSet presAssocID="{CEEC09A8-CD1B-4D80-B8E1-FF8A3E47C656}" presName="compNode" presStyleCnt="0"/>
      <dgm:spPr/>
    </dgm:pt>
    <dgm:pt modelId="{73BE598B-F8FB-4D9F-A23D-98770304E039}" type="pres">
      <dgm:prSet presAssocID="{CEEC09A8-CD1B-4D80-B8E1-FF8A3E47C656}" presName="bgRect" presStyleLbl="bgShp" presStyleIdx="3" presStyleCnt="5" custScaleY="125505"/>
      <dgm:spPr>
        <a:xfrm>
          <a:off x="0" y="2972662"/>
          <a:ext cx="7906053" cy="798802"/>
        </a:xfrm>
        <a:prstGeom prst="roundRect">
          <a:avLst>
            <a:gd name="adj" fmla="val 10000"/>
          </a:avLst>
        </a:prstGeom>
        <a:solidFill>
          <a:srgbClr val="1AB39F">
            <a:hueOff val="0"/>
            <a:satOff val="0"/>
            <a:lumOff val="0"/>
            <a:alphaOff val="0"/>
          </a:srgbClr>
        </a:solidFill>
        <a:ln>
          <a:noFill/>
        </a:ln>
        <a:effectLst/>
      </dgm:spPr>
    </dgm:pt>
    <dgm:pt modelId="{935A0615-8C3C-422D-9BE5-D3515E2E472D}" type="pres">
      <dgm:prSet presAssocID="{CEEC09A8-CD1B-4D80-B8E1-FF8A3E47C656}" presName="iconRect" presStyleLbl="node1" presStyleIdx="3" presStyleCnt="5"/>
      <dgm:spPr>
        <a:blipFill rotWithShape="1">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Laptop Secure"/>
        </a:ext>
      </dgm:extLst>
    </dgm:pt>
    <dgm:pt modelId="{DE34A610-AC6C-45F1-8CC0-E2444BF4ECAC}" type="pres">
      <dgm:prSet presAssocID="{CEEC09A8-CD1B-4D80-B8E1-FF8A3E47C656}" presName="spaceRect" presStyleCnt="0"/>
      <dgm:spPr/>
    </dgm:pt>
    <dgm:pt modelId="{22F06012-7BDC-4304-A974-F0D1ECBE1FA1}" type="pres">
      <dgm:prSet presAssocID="{CEEC09A8-CD1B-4D80-B8E1-FF8A3E47C656}" presName="parTx" presStyleLbl="revTx" presStyleIdx="3" presStyleCnt="5">
        <dgm:presLayoutVars>
          <dgm:chMax val="0"/>
          <dgm:chPref val="0"/>
        </dgm:presLayoutVars>
      </dgm:prSet>
      <dgm:spPr/>
    </dgm:pt>
    <dgm:pt modelId="{46135B60-7697-418E-9B0F-06731C2BA6DD}" type="pres">
      <dgm:prSet presAssocID="{B4625773-20F4-494B-8F26-18BB88E330DA}" presName="sibTrans" presStyleCnt="0"/>
      <dgm:spPr/>
    </dgm:pt>
    <dgm:pt modelId="{57734E35-7C9D-4C9D-A3D8-92A33465D261}" type="pres">
      <dgm:prSet presAssocID="{C1847B6B-64D9-4E04-B0E8-8E8D437364D0}" presName="compNode" presStyleCnt="0"/>
      <dgm:spPr/>
    </dgm:pt>
    <dgm:pt modelId="{CAC08A31-D070-48DA-8648-21B65263AD64}" type="pres">
      <dgm:prSet presAssocID="{C1847B6B-64D9-4E04-B0E8-8E8D437364D0}" presName="bgRect" presStyleLbl="bgShp" presStyleIdx="4" presStyleCnt="5"/>
      <dgm:spPr>
        <a:solidFill>
          <a:schemeClr val="accent3"/>
        </a:solidFill>
      </dgm:spPr>
    </dgm:pt>
    <dgm:pt modelId="{E10AC3CC-13C3-4936-821B-20CD2BA6081B}" type="pres">
      <dgm:prSet presAssocID="{C1847B6B-64D9-4E04-B0E8-8E8D437364D0}" presName="iconRect" presStyleLbl="node1" presStyleIdx="4" presStyleCnt="5"/>
      <dgm:spPr>
        <a:blipFill rotWithShape="1">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a:noFill/>
        </a:ln>
      </dgm:spPr>
    </dgm:pt>
    <dgm:pt modelId="{7F251E12-2F24-4EF6-B161-6D7D1D2337B4}" type="pres">
      <dgm:prSet presAssocID="{C1847B6B-64D9-4E04-B0E8-8E8D437364D0}" presName="spaceRect" presStyleCnt="0"/>
      <dgm:spPr/>
    </dgm:pt>
    <dgm:pt modelId="{0DF8B48A-D72E-4C1E-9A2C-A26E5D91FCFB}" type="pres">
      <dgm:prSet presAssocID="{C1847B6B-64D9-4E04-B0E8-8E8D437364D0}" presName="parTx" presStyleLbl="revTx" presStyleIdx="4" presStyleCnt="5">
        <dgm:presLayoutVars>
          <dgm:chMax val="0"/>
          <dgm:chPref val="0"/>
        </dgm:presLayoutVars>
      </dgm:prSet>
      <dgm:spPr/>
    </dgm:pt>
  </dgm:ptLst>
  <dgm:cxnLst>
    <dgm:cxn modelId="{22B14926-FBF0-42C0-AD96-D267733F2092}" srcId="{3094CD75-B7FA-4471-AA75-83AD4662E443}" destId="{C1847B6B-64D9-4E04-B0E8-8E8D437364D0}" srcOrd="4" destOrd="0" parTransId="{B5176B3F-BB11-4F71-AF7B-21D879C1B24C}" sibTransId="{3B0298CF-56CD-42AB-9A79-D8FC20F63EB4}"/>
    <dgm:cxn modelId="{15976A39-0B1C-4EBA-8E52-A4D1D2951B53}" type="presOf" srcId="{E9417CF2-06B1-4952-9D32-9F34844C1C76}" destId="{00B37EED-278A-4468-B98F-D82811411B3C}" srcOrd="0" destOrd="0" presId="urn:microsoft.com/office/officeart/2018/2/layout/IconVerticalSolidList"/>
    <dgm:cxn modelId="{D4951E60-D83B-463C-8A4E-2B02D72F609D}" type="presOf" srcId="{C1847B6B-64D9-4E04-B0E8-8E8D437364D0}" destId="{0DF8B48A-D72E-4C1E-9A2C-A26E5D91FCFB}" srcOrd="0" destOrd="0" presId="urn:microsoft.com/office/officeart/2018/2/layout/IconVerticalSolidList"/>
    <dgm:cxn modelId="{8EAE826A-CF22-4324-AA0D-80397F0167BF}" type="presOf" srcId="{5B9D648A-B6E4-40F0-A6DA-AF0C9D1EE35C}" destId="{1AAC1EE7-C36C-4B34-AAA4-414CAD22D9C2}" srcOrd="0" destOrd="0" presId="urn:microsoft.com/office/officeart/2018/2/layout/IconVerticalSolidList"/>
    <dgm:cxn modelId="{A97B0F4B-6F04-4A63-957C-D8A701628FB0}" srcId="{3094CD75-B7FA-4471-AA75-83AD4662E443}" destId="{5B9D648A-B6E4-40F0-A6DA-AF0C9D1EE35C}" srcOrd="0" destOrd="0" parTransId="{84B5228C-36FC-475D-9A4B-42CC34BF35EB}" sibTransId="{8B4FFA70-4EF7-436E-98E5-5D329DE6B209}"/>
    <dgm:cxn modelId="{83CFFD80-9867-4D7A-8167-2DB3403A54B1}" type="presOf" srcId="{3094CD75-B7FA-4471-AA75-83AD4662E443}" destId="{37431EB2-9473-4BA7-91F4-D88F9B83AA41}" srcOrd="0" destOrd="0" presId="urn:microsoft.com/office/officeart/2018/2/layout/IconVerticalSolidList"/>
    <dgm:cxn modelId="{AB5F269A-00CB-4A28-9832-1D6CEDAFAA66}" type="presOf" srcId="{8FB498D4-79BA-4879-962C-320898DAA738}" destId="{37A70757-C9A7-4941-8E16-B1BF81C8BE7D}" srcOrd="0" destOrd="0" presId="urn:microsoft.com/office/officeart/2018/2/layout/IconVerticalSolidList"/>
    <dgm:cxn modelId="{A5CB8ACF-BF90-49DA-9FF8-3C795007DB89}" srcId="{3094CD75-B7FA-4471-AA75-83AD4662E443}" destId="{E9417CF2-06B1-4952-9D32-9F34844C1C76}" srcOrd="1" destOrd="0" parTransId="{D99C9F59-2933-4FA8-BF4A-FB3C07F03471}" sibTransId="{3E57F643-BC71-4D99-A911-B626962673BB}"/>
    <dgm:cxn modelId="{686A20E4-0333-41BD-A6E3-6A4458A9891B}" type="presOf" srcId="{CEEC09A8-CD1B-4D80-B8E1-FF8A3E47C656}" destId="{22F06012-7BDC-4304-A974-F0D1ECBE1FA1}" srcOrd="0" destOrd="0" presId="urn:microsoft.com/office/officeart/2018/2/layout/IconVerticalSolidList"/>
    <dgm:cxn modelId="{F54CAAE8-BEC7-4FA2-B824-B01477326025}" srcId="{3094CD75-B7FA-4471-AA75-83AD4662E443}" destId="{CEEC09A8-CD1B-4D80-B8E1-FF8A3E47C656}" srcOrd="3" destOrd="0" parTransId="{ED940E6F-EA9B-4DAD-B411-515C40DEC37E}" sibTransId="{B4625773-20F4-494B-8F26-18BB88E330DA}"/>
    <dgm:cxn modelId="{137C13EA-B707-4B85-9274-16FB66D6E6E3}" srcId="{3094CD75-B7FA-4471-AA75-83AD4662E443}" destId="{8FB498D4-79BA-4879-962C-320898DAA738}" srcOrd="2" destOrd="0" parTransId="{83EF6F01-335F-4C9D-8EF2-6EEC0122C8C1}" sibTransId="{657FDA62-9031-4D23-A663-22C2A51A3988}"/>
    <dgm:cxn modelId="{25DAC274-5110-4D94-B614-870A3CC2F8F3}" type="presParOf" srcId="{37431EB2-9473-4BA7-91F4-D88F9B83AA41}" destId="{02770A90-4CB1-4F5E-8AB2-1B990B3F467F}" srcOrd="0" destOrd="0" presId="urn:microsoft.com/office/officeart/2018/2/layout/IconVerticalSolidList"/>
    <dgm:cxn modelId="{C1EC0A5C-0996-495C-9CEC-47227079E02B}" type="presParOf" srcId="{02770A90-4CB1-4F5E-8AB2-1B990B3F467F}" destId="{EDB6A6D1-B31E-4CFA-8D34-9A6CCB667EC8}" srcOrd="0" destOrd="0" presId="urn:microsoft.com/office/officeart/2018/2/layout/IconVerticalSolidList"/>
    <dgm:cxn modelId="{A7644469-188F-4731-BDEA-4134A1EDC232}" type="presParOf" srcId="{02770A90-4CB1-4F5E-8AB2-1B990B3F467F}" destId="{C895A21E-0C4B-413C-A6A3-3DBA02598E40}" srcOrd="1" destOrd="0" presId="urn:microsoft.com/office/officeart/2018/2/layout/IconVerticalSolidList"/>
    <dgm:cxn modelId="{EE8C40F7-89EC-43DD-9EE7-A560DD40C75B}" type="presParOf" srcId="{02770A90-4CB1-4F5E-8AB2-1B990B3F467F}" destId="{5B8B10B9-4E62-4754-A1EA-425DD59BD0FD}" srcOrd="2" destOrd="0" presId="urn:microsoft.com/office/officeart/2018/2/layout/IconVerticalSolidList"/>
    <dgm:cxn modelId="{FFE45D3B-E02E-439B-A60F-373EBDF9AD4A}" type="presParOf" srcId="{02770A90-4CB1-4F5E-8AB2-1B990B3F467F}" destId="{1AAC1EE7-C36C-4B34-AAA4-414CAD22D9C2}" srcOrd="3" destOrd="0" presId="urn:microsoft.com/office/officeart/2018/2/layout/IconVerticalSolidList"/>
    <dgm:cxn modelId="{F2F46C2C-F86D-48BB-B395-92EB144FCC54}" type="presParOf" srcId="{37431EB2-9473-4BA7-91F4-D88F9B83AA41}" destId="{F155EA82-06B9-46F2-8AD0-0878DF46B681}" srcOrd="1" destOrd="0" presId="urn:microsoft.com/office/officeart/2018/2/layout/IconVerticalSolidList"/>
    <dgm:cxn modelId="{A7EA59D2-0C06-4C72-B179-AF2CB1BEB458}" type="presParOf" srcId="{37431EB2-9473-4BA7-91F4-D88F9B83AA41}" destId="{8EBAF965-D9EE-4AB7-8C65-ED9DCDA9EB1C}" srcOrd="2" destOrd="0" presId="urn:microsoft.com/office/officeart/2018/2/layout/IconVerticalSolidList"/>
    <dgm:cxn modelId="{94293874-C451-4009-818C-DBE5E8042971}" type="presParOf" srcId="{8EBAF965-D9EE-4AB7-8C65-ED9DCDA9EB1C}" destId="{403BB3D0-8FDC-4EDF-99A3-80C9F0FCA39D}" srcOrd="0" destOrd="0" presId="urn:microsoft.com/office/officeart/2018/2/layout/IconVerticalSolidList"/>
    <dgm:cxn modelId="{16968223-9E4C-4775-B93A-75D97EECCA64}" type="presParOf" srcId="{8EBAF965-D9EE-4AB7-8C65-ED9DCDA9EB1C}" destId="{A605A6C9-FB27-426A-8C16-83DCBA3EA751}" srcOrd="1" destOrd="0" presId="urn:microsoft.com/office/officeart/2018/2/layout/IconVerticalSolidList"/>
    <dgm:cxn modelId="{C4DBBAB4-2699-495C-9F92-A00C741FFEAD}" type="presParOf" srcId="{8EBAF965-D9EE-4AB7-8C65-ED9DCDA9EB1C}" destId="{3E7AA67D-CB4C-4E7E-AC38-A70DCF2646BD}" srcOrd="2" destOrd="0" presId="urn:microsoft.com/office/officeart/2018/2/layout/IconVerticalSolidList"/>
    <dgm:cxn modelId="{85581FAE-AC57-4FE0-BB03-343E4CA2E92D}" type="presParOf" srcId="{8EBAF965-D9EE-4AB7-8C65-ED9DCDA9EB1C}" destId="{00B37EED-278A-4468-B98F-D82811411B3C}" srcOrd="3" destOrd="0" presId="urn:microsoft.com/office/officeart/2018/2/layout/IconVerticalSolidList"/>
    <dgm:cxn modelId="{596BBB27-39D2-427E-A25C-1D8691D80B6A}" type="presParOf" srcId="{37431EB2-9473-4BA7-91F4-D88F9B83AA41}" destId="{626CCA0B-16DC-4CFB-83DC-887A36D1DD88}" srcOrd="3" destOrd="0" presId="urn:microsoft.com/office/officeart/2018/2/layout/IconVerticalSolidList"/>
    <dgm:cxn modelId="{D68FDB2F-8A0F-45DA-B03F-2626D1A536A8}" type="presParOf" srcId="{37431EB2-9473-4BA7-91F4-D88F9B83AA41}" destId="{5E4D6A15-1AB6-4844-8C41-C76D7EC45C0F}" srcOrd="4" destOrd="0" presId="urn:microsoft.com/office/officeart/2018/2/layout/IconVerticalSolidList"/>
    <dgm:cxn modelId="{488383DD-E7F3-4D15-A1DC-F279C3FEE6F0}" type="presParOf" srcId="{5E4D6A15-1AB6-4844-8C41-C76D7EC45C0F}" destId="{878D286A-1205-4288-8197-B0CFD4D36CF2}" srcOrd="0" destOrd="0" presId="urn:microsoft.com/office/officeart/2018/2/layout/IconVerticalSolidList"/>
    <dgm:cxn modelId="{5853BD61-D092-4BC6-83AF-D0FD0E4F132C}" type="presParOf" srcId="{5E4D6A15-1AB6-4844-8C41-C76D7EC45C0F}" destId="{AA69F32B-912F-4014-9240-FC7FAF322C4C}" srcOrd="1" destOrd="0" presId="urn:microsoft.com/office/officeart/2018/2/layout/IconVerticalSolidList"/>
    <dgm:cxn modelId="{00480183-73BB-4481-97EC-CD816B5C1CA5}" type="presParOf" srcId="{5E4D6A15-1AB6-4844-8C41-C76D7EC45C0F}" destId="{763D4F00-B571-4EC0-9EA8-5B9550EC59E8}" srcOrd="2" destOrd="0" presId="urn:microsoft.com/office/officeart/2018/2/layout/IconVerticalSolidList"/>
    <dgm:cxn modelId="{B995A052-DC97-4C7E-A391-7D3594AD0A83}" type="presParOf" srcId="{5E4D6A15-1AB6-4844-8C41-C76D7EC45C0F}" destId="{37A70757-C9A7-4941-8E16-B1BF81C8BE7D}" srcOrd="3" destOrd="0" presId="urn:microsoft.com/office/officeart/2018/2/layout/IconVerticalSolidList"/>
    <dgm:cxn modelId="{A551257F-82E9-4BCD-8DE6-158567CF1709}" type="presParOf" srcId="{37431EB2-9473-4BA7-91F4-D88F9B83AA41}" destId="{853780E8-8F8A-4C8D-91E5-BF4F19DFF768}" srcOrd="5" destOrd="0" presId="urn:microsoft.com/office/officeart/2018/2/layout/IconVerticalSolidList"/>
    <dgm:cxn modelId="{B1C6F4C6-AC9C-432F-A1CF-3200285B670C}" type="presParOf" srcId="{37431EB2-9473-4BA7-91F4-D88F9B83AA41}" destId="{00A2FEB8-AAE5-42DA-8534-B45ADA620379}" srcOrd="6" destOrd="0" presId="urn:microsoft.com/office/officeart/2018/2/layout/IconVerticalSolidList"/>
    <dgm:cxn modelId="{DF4E4977-D467-4715-9EA1-15BC61A7449D}" type="presParOf" srcId="{00A2FEB8-AAE5-42DA-8534-B45ADA620379}" destId="{73BE598B-F8FB-4D9F-A23D-98770304E039}" srcOrd="0" destOrd="0" presId="urn:microsoft.com/office/officeart/2018/2/layout/IconVerticalSolidList"/>
    <dgm:cxn modelId="{095074D6-4088-49A4-89DA-11FBD7CDDA43}" type="presParOf" srcId="{00A2FEB8-AAE5-42DA-8534-B45ADA620379}" destId="{935A0615-8C3C-422D-9BE5-D3515E2E472D}" srcOrd="1" destOrd="0" presId="urn:microsoft.com/office/officeart/2018/2/layout/IconVerticalSolidList"/>
    <dgm:cxn modelId="{69C22E5A-8184-46DF-945B-F6178DAA7E78}" type="presParOf" srcId="{00A2FEB8-AAE5-42DA-8534-B45ADA620379}" destId="{DE34A610-AC6C-45F1-8CC0-E2444BF4ECAC}" srcOrd="2" destOrd="0" presId="urn:microsoft.com/office/officeart/2018/2/layout/IconVerticalSolidList"/>
    <dgm:cxn modelId="{26A51A94-9543-4FD9-BD00-8D310AC94795}" type="presParOf" srcId="{00A2FEB8-AAE5-42DA-8534-B45ADA620379}" destId="{22F06012-7BDC-4304-A974-F0D1ECBE1FA1}" srcOrd="3" destOrd="0" presId="urn:microsoft.com/office/officeart/2018/2/layout/IconVerticalSolidList"/>
    <dgm:cxn modelId="{8EB84B7A-742C-4E9E-9F58-807A15B9706C}" type="presParOf" srcId="{37431EB2-9473-4BA7-91F4-D88F9B83AA41}" destId="{46135B60-7697-418E-9B0F-06731C2BA6DD}" srcOrd="7" destOrd="0" presId="urn:microsoft.com/office/officeart/2018/2/layout/IconVerticalSolidList"/>
    <dgm:cxn modelId="{78E7D4A2-5888-4AA0-9C1D-56256E96D858}" type="presParOf" srcId="{37431EB2-9473-4BA7-91F4-D88F9B83AA41}" destId="{57734E35-7C9D-4C9D-A3D8-92A33465D261}" srcOrd="8" destOrd="0" presId="urn:microsoft.com/office/officeart/2018/2/layout/IconVerticalSolidList"/>
    <dgm:cxn modelId="{92452C37-1CCF-4C5B-A9FD-64E33844D542}" type="presParOf" srcId="{57734E35-7C9D-4C9D-A3D8-92A33465D261}" destId="{CAC08A31-D070-48DA-8648-21B65263AD64}" srcOrd="0" destOrd="0" presId="urn:microsoft.com/office/officeart/2018/2/layout/IconVerticalSolidList"/>
    <dgm:cxn modelId="{54EBD8F8-B898-4F01-BB78-9FADA55F64F8}" type="presParOf" srcId="{57734E35-7C9D-4C9D-A3D8-92A33465D261}" destId="{E10AC3CC-13C3-4936-821B-20CD2BA6081B}" srcOrd="1" destOrd="0" presId="urn:microsoft.com/office/officeart/2018/2/layout/IconVerticalSolidList"/>
    <dgm:cxn modelId="{2FC9A7DB-418B-40BA-AD4E-F713EE57B666}" type="presParOf" srcId="{57734E35-7C9D-4C9D-A3D8-92A33465D261}" destId="{7F251E12-2F24-4EF6-B161-6D7D1D2337B4}" srcOrd="2" destOrd="0" presId="urn:microsoft.com/office/officeart/2018/2/layout/IconVerticalSolidList"/>
    <dgm:cxn modelId="{B0EC2839-711C-4D11-A864-C1945DC310BF}" type="presParOf" srcId="{57734E35-7C9D-4C9D-A3D8-92A33465D261}" destId="{0DF8B48A-D72E-4C1E-9A2C-A26E5D91FCF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804BE2-9373-614D-9F57-BBDA1CFB7FB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D99CE13-9921-174B-A8FE-5E6F0FF96664}">
      <dgm:prSet custT="1"/>
      <dgm:spPr>
        <a:solidFill>
          <a:srgbClr val="92D050"/>
        </a:solidFill>
      </dgm:spPr>
      <dgm:t>
        <a:bodyPr/>
        <a:lstStyle/>
        <a:p>
          <a:r>
            <a:rPr lang="en-US" sz="2800" b="1" dirty="0"/>
            <a:t>CGA Donor Benefit Summary</a:t>
          </a:r>
          <a:endParaRPr lang="en-US" sz="2800" dirty="0"/>
        </a:p>
      </dgm:t>
    </dgm:pt>
    <dgm:pt modelId="{D00BD7C6-02E0-D948-858F-7A259759B922}" type="parTrans" cxnId="{B2DFA3B6-4B1A-0245-B99F-D13FB2842729}">
      <dgm:prSet/>
      <dgm:spPr/>
      <dgm:t>
        <a:bodyPr/>
        <a:lstStyle/>
        <a:p>
          <a:endParaRPr lang="en-US"/>
        </a:p>
      </dgm:t>
    </dgm:pt>
    <dgm:pt modelId="{770A767B-49A4-FA4D-9C6F-60C8F6FC1EC7}" type="sibTrans" cxnId="{B2DFA3B6-4B1A-0245-B99F-D13FB2842729}">
      <dgm:prSet/>
      <dgm:spPr/>
      <dgm:t>
        <a:bodyPr/>
        <a:lstStyle/>
        <a:p>
          <a:endParaRPr lang="en-US"/>
        </a:p>
      </dgm:t>
    </dgm:pt>
    <dgm:pt modelId="{24C3BEB1-31BD-D545-82FB-DFE7ADEE6923}">
      <dgm:prSet custT="1"/>
      <dgm:spPr/>
      <dgm:t>
        <a:bodyPr/>
        <a:lstStyle/>
        <a:p>
          <a:r>
            <a:rPr lang="en-US" sz="1600" dirty="0"/>
            <a:t>The CGA Agreement is a simple contract - no legal drafting is required</a:t>
          </a:r>
        </a:p>
      </dgm:t>
    </dgm:pt>
    <dgm:pt modelId="{A4C2A4D8-F427-E443-A6A8-B27561D510A4}" type="parTrans" cxnId="{F5830CE5-C194-A747-B9F4-DEBDA4E7D29F}">
      <dgm:prSet/>
      <dgm:spPr/>
      <dgm:t>
        <a:bodyPr/>
        <a:lstStyle/>
        <a:p>
          <a:endParaRPr lang="en-US"/>
        </a:p>
      </dgm:t>
    </dgm:pt>
    <dgm:pt modelId="{2D92FC19-9250-8847-9160-605826CC2E16}" type="sibTrans" cxnId="{F5830CE5-C194-A747-B9F4-DEBDA4E7D29F}">
      <dgm:prSet/>
      <dgm:spPr/>
      <dgm:t>
        <a:bodyPr/>
        <a:lstStyle/>
        <a:p>
          <a:endParaRPr lang="en-US"/>
        </a:p>
      </dgm:t>
    </dgm:pt>
    <dgm:pt modelId="{4B90889A-AEC4-1D4C-81D5-AFBCB2BB33C8}">
      <dgm:prSet custT="1"/>
      <dgm:spPr/>
      <dgm:t>
        <a:bodyPr/>
        <a:lstStyle/>
        <a:p>
          <a:r>
            <a:rPr lang="en-US" sz="1600" dirty="0"/>
            <a:t>Can be funded with smaller amounts than a charitable remainder trust requires, but larger amounts are also suitable</a:t>
          </a:r>
        </a:p>
      </dgm:t>
    </dgm:pt>
    <dgm:pt modelId="{D44B9F09-B559-FD40-9EA2-0750CD40C350}" type="parTrans" cxnId="{6CB5E4A8-30BC-254D-9C7E-9A39B8433E0F}">
      <dgm:prSet/>
      <dgm:spPr/>
      <dgm:t>
        <a:bodyPr/>
        <a:lstStyle/>
        <a:p>
          <a:endParaRPr lang="en-US"/>
        </a:p>
      </dgm:t>
    </dgm:pt>
    <dgm:pt modelId="{642D62A3-AE8A-BC40-B210-AB19C98744CE}" type="sibTrans" cxnId="{6CB5E4A8-30BC-254D-9C7E-9A39B8433E0F}">
      <dgm:prSet/>
      <dgm:spPr/>
      <dgm:t>
        <a:bodyPr/>
        <a:lstStyle/>
        <a:p>
          <a:endParaRPr lang="en-US"/>
        </a:p>
      </dgm:t>
    </dgm:pt>
    <dgm:pt modelId="{26815C1B-E6D2-BF45-BC8D-ECFC4678EE96}">
      <dgm:prSet custT="1"/>
      <dgm:spPr/>
      <dgm:t>
        <a:bodyPr/>
        <a:lstStyle/>
        <a:p>
          <a:r>
            <a:rPr lang="en-US" sz="1600" dirty="0"/>
            <a:t>Annuitant is guaranteed income for life</a:t>
          </a:r>
        </a:p>
      </dgm:t>
    </dgm:pt>
    <dgm:pt modelId="{E51E18CD-4935-C249-9B1A-F7C5E16CC6EE}" type="parTrans" cxnId="{27BD3AF1-3417-AC4F-9EED-9C9ABBF7F7B5}">
      <dgm:prSet/>
      <dgm:spPr/>
      <dgm:t>
        <a:bodyPr/>
        <a:lstStyle/>
        <a:p>
          <a:endParaRPr lang="en-US"/>
        </a:p>
      </dgm:t>
    </dgm:pt>
    <dgm:pt modelId="{6BBCB93E-39EF-B043-82D5-424B8522D5DB}" type="sibTrans" cxnId="{27BD3AF1-3417-AC4F-9EED-9C9ABBF7F7B5}">
      <dgm:prSet/>
      <dgm:spPr/>
      <dgm:t>
        <a:bodyPr/>
        <a:lstStyle/>
        <a:p>
          <a:endParaRPr lang="en-US"/>
        </a:p>
      </dgm:t>
    </dgm:pt>
    <dgm:pt modelId="{00FC52CD-4F2D-0B40-A16D-C6C4F3834320}">
      <dgm:prSet custT="1"/>
      <dgm:spPr/>
      <dgm:t>
        <a:bodyPr/>
        <a:lstStyle/>
        <a:p>
          <a:r>
            <a:rPr lang="en-US" sz="1600" dirty="0"/>
            <a:t>Donor receives an immediate charitable tax deduction</a:t>
          </a:r>
        </a:p>
      </dgm:t>
    </dgm:pt>
    <dgm:pt modelId="{769269E7-EF04-6C47-95C7-A3B6C90BC5E0}" type="parTrans" cxnId="{77B11915-A639-AD40-B56E-0DCE9A87294D}">
      <dgm:prSet/>
      <dgm:spPr/>
      <dgm:t>
        <a:bodyPr/>
        <a:lstStyle/>
        <a:p>
          <a:endParaRPr lang="en-US"/>
        </a:p>
      </dgm:t>
    </dgm:pt>
    <dgm:pt modelId="{30511800-302E-7A4F-A8DC-9FA87A96A4A9}" type="sibTrans" cxnId="{77B11915-A639-AD40-B56E-0DCE9A87294D}">
      <dgm:prSet/>
      <dgm:spPr/>
      <dgm:t>
        <a:bodyPr/>
        <a:lstStyle/>
        <a:p>
          <a:endParaRPr lang="en-US"/>
        </a:p>
      </dgm:t>
    </dgm:pt>
    <dgm:pt modelId="{71142E7D-5013-8E49-A83C-8601DBAA4797}">
      <dgm:prSet custT="1"/>
      <dgm:spPr/>
      <dgm:t>
        <a:bodyPr/>
        <a:lstStyle/>
        <a:p>
          <a:r>
            <a:rPr lang="en-US" sz="1600" dirty="0"/>
            <a:t>Part of income received is tax free</a:t>
          </a:r>
        </a:p>
      </dgm:t>
    </dgm:pt>
    <dgm:pt modelId="{9CCBAC47-FE68-6844-BFF7-EEE0A5A9650E}" type="parTrans" cxnId="{83A0C4D3-9AC6-014E-9EAB-34E679B0DB3A}">
      <dgm:prSet/>
      <dgm:spPr/>
      <dgm:t>
        <a:bodyPr/>
        <a:lstStyle/>
        <a:p>
          <a:endParaRPr lang="en-US"/>
        </a:p>
      </dgm:t>
    </dgm:pt>
    <dgm:pt modelId="{2A5E2F6E-497F-8D45-81CF-63270CD8B67C}" type="sibTrans" cxnId="{83A0C4D3-9AC6-014E-9EAB-34E679B0DB3A}">
      <dgm:prSet/>
      <dgm:spPr/>
      <dgm:t>
        <a:bodyPr/>
        <a:lstStyle/>
        <a:p>
          <a:endParaRPr lang="en-US"/>
        </a:p>
      </dgm:t>
    </dgm:pt>
    <dgm:pt modelId="{E5449A80-F9B8-9A4B-95C4-B88CF8E639C8}">
      <dgm:prSet custT="1"/>
      <dgm:spPr>
        <a:solidFill>
          <a:srgbClr val="92D050"/>
        </a:solidFill>
      </dgm:spPr>
      <dgm:t>
        <a:bodyPr/>
        <a:lstStyle/>
        <a:p>
          <a:r>
            <a:rPr lang="en-US" sz="2800" b="1" dirty="0"/>
            <a:t>Data Needed from Donor(s)</a:t>
          </a:r>
          <a:endParaRPr lang="en-US" sz="2800" dirty="0"/>
        </a:p>
      </dgm:t>
    </dgm:pt>
    <dgm:pt modelId="{30D784FF-E913-834E-BA41-D59F30AF8109}" type="parTrans" cxnId="{25870564-54EB-B14D-8D01-C43F580D68D6}">
      <dgm:prSet/>
      <dgm:spPr/>
      <dgm:t>
        <a:bodyPr/>
        <a:lstStyle/>
        <a:p>
          <a:endParaRPr lang="en-US"/>
        </a:p>
      </dgm:t>
    </dgm:pt>
    <dgm:pt modelId="{F1962D9B-F40E-5443-8921-67AF0D88D3AD}" type="sibTrans" cxnId="{25870564-54EB-B14D-8D01-C43F580D68D6}">
      <dgm:prSet/>
      <dgm:spPr/>
      <dgm:t>
        <a:bodyPr/>
        <a:lstStyle/>
        <a:p>
          <a:endParaRPr lang="en-US"/>
        </a:p>
      </dgm:t>
    </dgm:pt>
    <dgm:pt modelId="{3875E222-2ED0-2E49-85DC-E866B62C7156}">
      <dgm:prSet custT="1"/>
      <dgm:spPr/>
      <dgm:t>
        <a:bodyPr/>
        <a:lstStyle/>
        <a:p>
          <a:r>
            <a:rPr lang="en-US" sz="1600" dirty="0"/>
            <a:t>Donor(s) full name(s)</a:t>
          </a:r>
        </a:p>
      </dgm:t>
    </dgm:pt>
    <dgm:pt modelId="{BF2AD8BC-732E-0843-8734-BE85AFD2E74D}" type="parTrans" cxnId="{8BB4CBCD-307C-6044-BFA3-B6D7B1C3EE62}">
      <dgm:prSet/>
      <dgm:spPr/>
      <dgm:t>
        <a:bodyPr/>
        <a:lstStyle/>
        <a:p>
          <a:endParaRPr lang="en-US"/>
        </a:p>
      </dgm:t>
    </dgm:pt>
    <dgm:pt modelId="{1DED40F0-B28E-014A-8B41-C789D0002FAE}" type="sibTrans" cxnId="{8BB4CBCD-307C-6044-BFA3-B6D7B1C3EE62}">
      <dgm:prSet/>
      <dgm:spPr/>
      <dgm:t>
        <a:bodyPr/>
        <a:lstStyle/>
        <a:p>
          <a:endParaRPr lang="en-US"/>
        </a:p>
      </dgm:t>
    </dgm:pt>
    <dgm:pt modelId="{97C16EBE-8735-5642-B30C-574A49086D48}">
      <dgm:prSet custT="1"/>
      <dgm:spPr/>
      <dgm:t>
        <a:bodyPr/>
        <a:lstStyle/>
        <a:p>
          <a:r>
            <a:rPr lang="en-US" sz="1600" dirty="0"/>
            <a:t>Name and age of each annuitant</a:t>
          </a:r>
        </a:p>
      </dgm:t>
    </dgm:pt>
    <dgm:pt modelId="{58ACDF79-EE6B-F140-93F5-FB704663C74B}" type="parTrans" cxnId="{4A3CD27C-08C1-5843-B57C-093D07651B3A}">
      <dgm:prSet/>
      <dgm:spPr/>
      <dgm:t>
        <a:bodyPr/>
        <a:lstStyle/>
        <a:p>
          <a:endParaRPr lang="en-US"/>
        </a:p>
      </dgm:t>
    </dgm:pt>
    <dgm:pt modelId="{356A5FDB-8523-544A-B812-BFF47A419DBB}" type="sibTrans" cxnId="{4A3CD27C-08C1-5843-B57C-093D07651B3A}">
      <dgm:prSet/>
      <dgm:spPr/>
      <dgm:t>
        <a:bodyPr/>
        <a:lstStyle/>
        <a:p>
          <a:endParaRPr lang="en-US"/>
        </a:p>
      </dgm:t>
    </dgm:pt>
    <dgm:pt modelId="{469D2FCF-AAB9-B340-84B9-F67C6A8ED390}">
      <dgm:prSet custT="1"/>
      <dgm:spPr/>
      <dgm:t>
        <a:bodyPr/>
        <a:lstStyle/>
        <a:p>
          <a:r>
            <a:rPr lang="en-US" sz="1600" dirty="0"/>
            <a:t>Type of property to be gifted (cash, stock, mutual fund, etc.)</a:t>
          </a:r>
        </a:p>
      </dgm:t>
    </dgm:pt>
    <dgm:pt modelId="{A9A84AD5-11CC-9E49-A41D-D487FA6A50E8}" type="parTrans" cxnId="{AFAD5D1E-EB78-0046-8F8B-3FC7A7761043}">
      <dgm:prSet/>
      <dgm:spPr/>
      <dgm:t>
        <a:bodyPr/>
        <a:lstStyle/>
        <a:p>
          <a:endParaRPr lang="en-US"/>
        </a:p>
      </dgm:t>
    </dgm:pt>
    <dgm:pt modelId="{48D742FA-BBDA-E345-A258-BD15228CFD0D}" type="sibTrans" cxnId="{AFAD5D1E-EB78-0046-8F8B-3FC7A7761043}">
      <dgm:prSet/>
      <dgm:spPr/>
      <dgm:t>
        <a:bodyPr/>
        <a:lstStyle/>
        <a:p>
          <a:endParaRPr lang="en-US"/>
        </a:p>
      </dgm:t>
    </dgm:pt>
    <dgm:pt modelId="{B9C6834D-C139-F74F-B174-7F69E11BD10C}">
      <dgm:prSet custT="1"/>
      <dgm:spPr/>
      <dgm:t>
        <a:bodyPr/>
        <a:lstStyle/>
        <a:p>
          <a:r>
            <a:rPr lang="en-US" sz="1600" dirty="0"/>
            <a:t>Owners of property (husband, wife, both)</a:t>
          </a:r>
        </a:p>
      </dgm:t>
    </dgm:pt>
    <dgm:pt modelId="{F53BDC67-282F-774B-989D-FD86015401A5}" type="parTrans" cxnId="{CC1D58EF-2A49-4848-A738-382457C6B725}">
      <dgm:prSet/>
      <dgm:spPr/>
      <dgm:t>
        <a:bodyPr/>
        <a:lstStyle/>
        <a:p>
          <a:endParaRPr lang="en-US"/>
        </a:p>
      </dgm:t>
    </dgm:pt>
    <dgm:pt modelId="{FCBCF562-3887-1B4D-A025-9765C5254501}" type="sibTrans" cxnId="{CC1D58EF-2A49-4848-A738-382457C6B725}">
      <dgm:prSet/>
      <dgm:spPr/>
      <dgm:t>
        <a:bodyPr/>
        <a:lstStyle/>
        <a:p>
          <a:endParaRPr lang="en-US"/>
        </a:p>
      </dgm:t>
    </dgm:pt>
    <dgm:pt modelId="{3EC2F2CD-FC7C-0248-8FB0-8E6F2747C900}">
      <dgm:prSet custT="1"/>
      <dgm:spPr/>
      <dgm:t>
        <a:bodyPr/>
        <a:lstStyle/>
        <a:p>
          <a:r>
            <a:rPr lang="en-US" sz="1600" dirty="0"/>
            <a:t>Cost basis of property if not cash</a:t>
          </a:r>
        </a:p>
      </dgm:t>
    </dgm:pt>
    <dgm:pt modelId="{01768058-3917-1147-984B-B65FF320862D}" type="parTrans" cxnId="{C490654C-C202-2B4E-AB0B-8749CBAC2E66}">
      <dgm:prSet/>
      <dgm:spPr/>
      <dgm:t>
        <a:bodyPr/>
        <a:lstStyle/>
        <a:p>
          <a:endParaRPr lang="en-US"/>
        </a:p>
      </dgm:t>
    </dgm:pt>
    <dgm:pt modelId="{E1749F3F-6B90-D945-9483-1E45E04C9669}" type="sibTrans" cxnId="{C490654C-C202-2B4E-AB0B-8749CBAC2E66}">
      <dgm:prSet/>
      <dgm:spPr/>
      <dgm:t>
        <a:bodyPr/>
        <a:lstStyle/>
        <a:p>
          <a:endParaRPr lang="en-US"/>
        </a:p>
      </dgm:t>
    </dgm:pt>
    <dgm:pt modelId="{08E3544F-D646-AD4E-B9EF-501D920D2A7E}">
      <dgm:prSet custT="1"/>
      <dgm:spPr/>
      <dgm:t>
        <a:bodyPr/>
        <a:lstStyle/>
        <a:p>
          <a:r>
            <a:rPr lang="en-US" sz="1600" dirty="0"/>
            <a:t>Donor(s)’ state of principal residence (check with PG team about eligibility)</a:t>
          </a:r>
        </a:p>
      </dgm:t>
    </dgm:pt>
    <dgm:pt modelId="{3DC351D6-5550-F44F-87D3-8BD5B94BA3CF}" type="parTrans" cxnId="{72A64580-9992-CA4B-8213-EEFB395993A4}">
      <dgm:prSet/>
      <dgm:spPr/>
      <dgm:t>
        <a:bodyPr/>
        <a:lstStyle/>
        <a:p>
          <a:endParaRPr lang="en-US"/>
        </a:p>
      </dgm:t>
    </dgm:pt>
    <dgm:pt modelId="{E0B87051-A1E3-B04B-91D8-1E844DCF41AB}" type="sibTrans" cxnId="{72A64580-9992-CA4B-8213-EEFB395993A4}">
      <dgm:prSet/>
      <dgm:spPr/>
      <dgm:t>
        <a:bodyPr/>
        <a:lstStyle/>
        <a:p>
          <a:endParaRPr lang="en-US"/>
        </a:p>
      </dgm:t>
    </dgm:pt>
    <dgm:pt modelId="{DB4233CF-6065-A24A-9E0D-D9F26FFB4BB0}" type="pres">
      <dgm:prSet presAssocID="{63804BE2-9373-614D-9F57-BBDA1CFB7FBB}" presName="Name0" presStyleCnt="0">
        <dgm:presLayoutVars>
          <dgm:dir/>
          <dgm:animLvl val="lvl"/>
          <dgm:resizeHandles val="exact"/>
        </dgm:presLayoutVars>
      </dgm:prSet>
      <dgm:spPr/>
    </dgm:pt>
    <dgm:pt modelId="{2CAE56CC-80CC-5B47-8501-8E1347C7CF74}" type="pres">
      <dgm:prSet presAssocID="{FD99CE13-9921-174B-A8FE-5E6F0FF96664}" presName="linNode" presStyleCnt="0"/>
      <dgm:spPr/>
    </dgm:pt>
    <dgm:pt modelId="{DB7D3FE6-7CEB-9646-82CC-6F2FB3FF4DFC}" type="pres">
      <dgm:prSet presAssocID="{FD99CE13-9921-174B-A8FE-5E6F0FF96664}" presName="parentText" presStyleLbl="node1" presStyleIdx="0" presStyleCnt="2">
        <dgm:presLayoutVars>
          <dgm:chMax val="1"/>
          <dgm:bulletEnabled val="1"/>
        </dgm:presLayoutVars>
      </dgm:prSet>
      <dgm:spPr/>
    </dgm:pt>
    <dgm:pt modelId="{B2B5E7A4-DE4C-5F4D-B264-EBAD0A22B5E3}" type="pres">
      <dgm:prSet presAssocID="{FD99CE13-9921-174B-A8FE-5E6F0FF96664}" presName="descendantText" presStyleLbl="alignAccFollowNode1" presStyleIdx="0" presStyleCnt="2" custScaleY="116290">
        <dgm:presLayoutVars>
          <dgm:bulletEnabled val="1"/>
        </dgm:presLayoutVars>
      </dgm:prSet>
      <dgm:spPr/>
    </dgm:pt>
    <dgm:pt modelId="{F4C29ADC-B6DB-A84B-B215-FFFC33FE71D3}" type="pres">
      <dgm:prSet presAssocID="{770A767B-49A4-FA4D-9C6F-60C8F6FC1EC7}" presName="sp" presStyleCnt="0"/>
      <dgm:spPr/>
    </dgm:pt>
    <dgm:pt modelId="{776F6644-77F9-F442-8AAE-B7818B9E12F8}" type="pres">
      <dgm:prSet presAssocID="{E5449A80-F9B8-9A4B-95C4-B88CF8E639C8}" presName="linNode" presStyleCnt="0"/>
      <dgm:spPr/>
    </dgm:pt>
    <dgm:pt modelId="{BD1AEB19-EDF1-3441-8EFC-6E51C901541F}" type="pres">
      <dgm:prSet presAssocID="{E5449A80-F9B8-9A4B-95C4-B88CF8E639C8}" presName="parentText" presStyleLbl="node1" presStyleIdx="1" presStyleCnt="2">
        <dgm:presLayoutVars>
          <dgm:chMax val="1"/>
          <dgm:bulletEnabled val="1"/>
        </dgm:presLayoutVars>
      </dgm:prSet>
      <dgm:spPr/>
    </dgm:pt>
    <dgm:pt modelId="{AD8A351B-1D57-4F49-BEB7-FE73DD0A91B1}" type="pres">
      <dgm:prSet presAssocID="{E5449A80-F9B8-9A4B-95C4-B88CF8E639C8}" presName="descendantText" presStyleLbl="alignAccFollowNode1" presStyleIdx="1" presStyleCnt="2" custScaleY="116762">
        <dgm:presLayoutVars>
          <dgm:bulletEnabled val="1"/>
        </dgm:presLayoutVars>
      </dgm:prSet>
      <dgm:spPr/>
    </dgm:pt>
  </dgm:ptLst>
  <dgm:cxnLst>
    <dgm:cxn modelId="{0F0C0C0E-CCBC-B94E-8079-26E01504BFFF}" type="presOf" srcId="{B9C6834D-C139-F74F-B174-7F69E11BD10C}" destId="{AD8A351B-1D57-4F49-BEB7-FE73DD0A91B1}" srcOrd="0" destOrd="3" presId="urn:microsoft.com/office/officeart/2005/8/layout/vList5"/>
    <dgm:cxn modelId="{77B11915-A639-AD40-B56E-0DCE9A87294D}" srcId="{FD99CE13-9921-174B-A8FE-5E6F0FF96664}" destId="{00FC52CD-4F2D-0B40-A16D-C6C4F3834320}" srcOrd="3" destOrd="0" parTransId="{769269E7-EF04-6C47-95C7-A3B6C90BC5E0}" sibTransId="{30511800-302E-7A4F-A8DC-9FA87A96A4A9}"/>
    <dgm:cxn modelId="{AFAD5D1E-EB78-0046-8F8B-3FC7A7761043}" srcId="{E5449A80-F9B8-9A4B-95C4-B88CF8E639C8}" destId="{469D2FCF-AAB9-B340-84B9-F67C6A8ED390}" srcOrd="2" destOrd="0" parTransId="{A9A84AD5-11CC-9E49-A41D-D487FA6A50E8}" sibTransId="{48D742FA-BBDA-E345-A258-BD15228CFD0D}"/>
    <dgm:cxn modelId="{3D45EE21-EEC3-294E-A36E-E02AF69855F9}" type="presOf" srcId="{3875E222-2ED0-2E49-85DC-E866B62C7156}" destId="{AD8A351B-1D57-4F49-BEB7-FE73DD0A91B1}" srcOrd="0" destOrd="0" presId="urn:microsoft.com/office/officeart/2005/8/layout/vList5"/>
    <dgm:cxn modelId="{0345A961-4D77-E948-B99F-7C0C046EC475}" type="presOf" srcId="{26815C1B-E6D2-BF45-BC8D-ECFC4678EE96}" destId="{B2B5E7A4-DE4C-5F4D-B264-EBAD0A22B5E3}" srcOrd="0" destOrd="2" presId="urn:microsoft.com/office/officeart/2005/8/layout/vList5"/>
    <dgm:cxn modelId="{25870564-54EB-B14D-8D01-C43F580D68D6}" srcId="{63804BE2-9373-614D-9F57-BBDA1CFB7FBB}" destId="{E5449A80-F9B8-9A4B-95C4-B88CF8E639C8}" srcOrd="1" destOrd="0" parTransId="{30D784FF-E913-834E-BA41-D59F30AF8109}" sibTransId="{F1962D9B-F40E-5443-8921-67AF0D88D3AD}"/>
    <dgm:cxn modelId="{C490654C-C202-2B4E-AB0B-8749CBAC2E66}" srcId="{E5449A80-F9B8-9A4B-95C4-B88CF8E639C8}" destId="{3EC2F2CD-FC7C-0248-8FB0-8E6F2747C900}" srcOrd="4" destOrd="0" parTransId="{01768058-3917-1147-984B-B65FF320862D}" sibTransId="{E1749F3F-6B90-D945-9483-1E45E04C9669}"/>
    <dgm:cxn modelId="{B502C64C-C004-1747-9AF9-7E17682B7FFC}" type="presOf" srcId="{63804BE2-9373-614D-9F57-BBDA1CFB7FBB}" destId="{DB4233CF-6065-A24A-9E0D-D9F26FFB4BB0}" srcOrd="0" destOrd="0" presId="urn:microsoft.com/office/officeart/2005/8/layout/vList5"/>
    <dgm:cxn modelId="{B6919A6D-37E8-3643-90A0-F28BDD8B8B14}" type="presOf" srcId="{FD99CE13-9921-174B-A8FE-5E6F0FF96664}" destId="{DB7D3FE6-7CEB-9646-82CC-6F2FB3FF4DFC}" srcOrd="0" destOrd="0" presId="urn:microsoft.com/office/officeart/2005/8/layout/vList5"/>
    <dgm:cxn modelId="{D883114F-DF6C-2F46-BBA2-D56986F9FE5E}" type="presOf" srcId="{469D2FCF-AAB9-B340-84B9-F67C6A8ED390}" destId="{AD8A351B-1D57-4F49-BEB7-FE73DD0A91B1}" srcOrd="0" destOrd="2" presId="urn:microsoft.com/office/officeart/2005/8/layout/vList5"/>
    <dgm:cxn modelId="{1603CF54-C653-6B4D-9561-7B09FACF3FAB}" type="presOf" srcId="{3EC2F2CD-FC7C-0248-8FB0-8E6F2747C900}" destId="{AD8A351B-1D57-4F49-BEB7-FE73DD0A91B1}" srcOrd="0" destOrd="4" presId="urn:microsoft.com/office/officeart/2005/8/layout/vList5"/>
    <dgm:cxn modelId="{4A3CD27C-08C1-5843-B57C-093D07651B3A}" srcId="{E5449A80-F9B8-9A4B-95C4-B88CF8E639C8}" destId="{97C16EBE-8735-5642-B30C-574A49086D48}" srcOrd="1" destOrd="0" parTransId="{58ACDF79-EE6B-F140-93F5-FB704663C74B}" sibTransId="{356A5FDB-8523-544A-B812-BFF47A419DBB}"/>
    <dgm:cxn modelId="{8683007E-A743-B14B-AACE-96ADA67AABE4}" type="presOf" srcId="{00FC52CD-4F2D-0B40-A16D-C6C4F3834320}" destId="{B2B5E7A4-DE4C-5F4D-B264-EBAD0A22B5E3}" srcOrd="0" destOrd="3" presId="urn:microsoft.com/office/officeart/2005/8/layout/vList5"/>
    <dgm:cxn modelId="{942F4A7F-3F71-4E45-91CF-36330AD7DD07}" type="presOf" srcId="{24C3BEB1-31BD-D545-82FB-DFE7ADEE6923}" destId="{B2B5E7A4-DE4C-5F4D-B264-EBAD0A22B5E3}" srcOrd="0" destOrd="0" presId="urn:microsoft.com/office/officeart/2005/8/layout/vList5"/>
    <dgm:cxn modelId="{72A64580-9992-CA4B-8213-EEFB395993A4}" srcId="{E5449A80-F9B8-9A4B-95C4-B88CF8E639C8}" destId="{08E3544F-D646-AD4E-B9EF-501D920D2A7E}" srcOrd="5" destOrd="0" parTransId="{3DC351D6-5550-F44F-87D3-8BD5B94BA3CF}" sibTransId="{E0B87051-A1E3-B04B-91D8-1E844DCF41AB}"/>
    <dgm:cxn modelId="{6CB5E4A8-30BC-254D-9C7E-9A39B8433E0F}" srcId="{FD99CE13-9921-174B-A8FE-5E6F0FF96664}" destId="{4B90889A-AEC4-1D4C-81D5-AFBCB2BB33C8}" srcOrd="1" destOrd="0" parTransId="{D44B9F09-B559-FD40-9EA2-0750CD40C350}" sibTransId="{642D62A3-AE8A-BC40-B210-AB19C98744CE}"/>
    <dgm:cxn modelId="{8297EEAD-972A-5D43-9885-98A645A65E74}" type="presOf" srcId="{08E3544F-D646-AD4E-B9EF-501D920D2A7E}" destId="{AD8A351B-1D57-4F49-BEB7-FE73DD0A91B1}" srcOrd="0" destOrd="5" presId="urn:microsoft.com/office/officeart/2005/8/layout/vList5"/>
    <dgm:cxn modelId="{B2DFA3B6-4B1A-0245-B99F-D13FB2842729}" srcId="{63804BE2-9373-614D-9F57-BBDA1CFB7FBB}" destId="{FD99CE13-9921-174B-A8FE-5E6F0FF96664}" srcOrd="0" destOrd="0" parTransId="{D00BD7C6-02E0-D948-858F-7A259759B922}" sibTransId="{770A767B-49A4-FA4D-9C6F-60C8F6FC1EC7}"/>
    <dgm:cxn modelId="{C7DA7CB8-E4E0-8B4A-BAEE-AF890A0FFF4F}" type="presOf" srcId="{4B90889A-AEC4-1D4C-81D5-AFBCB2BB33C8}" destId="{B2B5E7A4-DE4C-5F4D-B264-EBAD0A22B5E3}" srcOrd="0" destOrd="1" presId="urn:microsoft.com/office/officeart/2005/8/layout/vList5"/>
    <dgm:cxn modelId="{8BB4CBCD-307C-6044-BFA3-B6D7B1C3EE62}" srcId="{E5449A80-F9B8-9A4B-95C4-B88CF8E639C8}" destId="{3875E222-2ED0-2E49-85DC-E866B62C7156}" srcOrd="0" destOrd="0" parTransId="{BF2AD8BC-732E-0843-8734-BE85AFD2E74D}" sibTransId="{1DED40F0-B28E-014A-8B41-C789D0002FAE}"/>
    <dgm:cxn modelId="{83A0C4D3-9AC6-014E-9EAB-34E679B0DB3A}" srcId="{FD99CE13-9921-174B-A8FE-5E6F0FF96664}" destId="{71142E7D-5013-8E49-A83C-8601DBAA4797}" srcOrd="4" destOrd="0" parTransId="{9CCBAC47-FE68-6844-BFF7-EEE0A5A9650E}" sibTransId="{2A5E2F6E-497F-8D45-81CF-63270CD8B67C}"/>
    <dgm:cxn modelId="{B5F551DD-C671-4F4F-8062-9B8EDBEC3350}" type="presOf" srcId="{71142E7D-5013-8E49-A83C-8601DBAA4797}" destId="{B2B5E7A4-DE4C-5F4D-B264-EBAD0A22B5E3}" srcOrd="0" destOrd="4" presId="urn:microsoft.com/office/officeart/2005/8/layout/vList5"/>
    <dgm:cxn modelId="{5D9F20DE-987A-1B4F-889B-9DBCEB2213CC}" type="presOf" srcId="{E5449A80-F9B8-9A4B-95C4-B88CF8E639C8}" destId="{BD1AEB19-EDF1-3441-8EFC-6E51C901541F}" srcOrd="0" destOrd="0" presId="urn:microsoft.com/office/officeart/2005/8/layout/vList5"/>
    <dgm:cxn modelId="{F5830CE5-C194-A747-B9F4-DEBDA4E7D29F}" srcId="{FD99CE13-9921-174B-A8FE-5E6F0FF96664}" destId="{24C3BEB1-31BD-D545-82FB-DFE7ADEE6923}" srcOrd="0" destOrd="0" parTransId="{A4C2A4D8-F427-E443-A6A8-B27561D510A4}" sibTransId="{2D92FC19-9250-8847-9160-605826CC2E16}"/>
    <dgm:cxn modelId="{CC1D58EF-2A49-4848-A738-382457C6B725}" srcId="{E5449A80-F9B8-9A4B-95C4-B88CF8E639C8}" destId="{B9C6834D-C139-F74F-B174-7F69E11BD10C}" srcOrd="3" destOrd="0" parTransId="{F53BDC67-282F-774B-989D-FD86015401A5}" sibTransId="{FCBCF562-3887-1B4D-A025-9765C5254501}"/>
    <dgm:cxn modelId="{27BD3AF1-3417-AC4F-9EED-9C9ABBF7F7B5}" srcId="{FD99CE13-9921-174B-A8FE-5E6F0FF96664}" destId="{26815C1B-E6D2-BF45-BC8D-ECFC4678EE96}" srcOrd="2" destOrd="0" parTransId="{E51E18CD-4935-C249-9B1A-F7C5E16CC6EE}" sibTransId="{6BBCB93E-39EF-B043-82D5-424B8522D5DB}"/>
    <dgm:cxn modelId="{F1736BFB-631F-F04D-9D95-73CDAB94DA3D}" type="presOf" srcId="{97C16EBE-8735-5642-B30C-574A49086D48}" destId="{AD8A351B-1D57-4F49-BEB7-FE73DD0A91B1}" srcOrd="0" destOrd="1" presId="urn:microsoft.com/office/officeart/2005/8/layout/vList5"/>
    <dgm:cxn modelId="{68BBEA8C-8808-D841-92AB-92943135A80E}" type="presParOf" srcId="{DB4233CF-6065-A24A-9E0D-D9F26FFB4BB0}" destId="{2CAE56CC-80CC-5B47-8501-8E1347C7CF74}" srcOrd="0" destOrd="0" presId="urn:microsoft.com/office/officeart/2005/8/layout/vList5"/>
    <dgm:cxn modelId="{20E84789-7B7A-F147-AB74-7D5727C08D58}" type="presParOf" srcId="{2CAE56CC-80CC-5B47-8501-8E1347C7CF74}" destId="{DB7D3FE6-7CEB-9646-82CC-6F2FB3FF4DFC}" srcOrd="0" destOrd="0" presId="urn:microsoft.com/office/officeart/2005/8/layout/vList5"/>
    <dgm:cxn modelId="{4069C2BB-BFEC-ED40-A3F5-F6A9A0FE59C3}" type="presParOf" srcId="{2CAE56CC-80CC-5B47-8501-8E1347C7CF74}" destId="{B2B5E7A4-DE4C-5F4D-B264-EBAD0A22B5E3}" srcOrd="1" destOrd="0" presId="urn:microsoft.com/office/officeart/2005/8/layout/vList5"/>
    <dgm:cxn modelId="{B895DE30-A904-4847-9B46-770EABFD22F9}" type="presParOf" srcId="{DB4233CF-6065-A24A-9E0D-D9F26FFB4BB0}" destId="{F4C29ADC-B6DB-A84B-B215-FFFC33FE71D3}" srcOrd="1" destOrd="0" presId="urn:microsoft.com/office/officeart/2005/8/layout/vList5"/>
    <dgm:cxn modelId="{EC55E4B8-5CEC-FA4F-ABAB-7C5929B9D990}" type="presParOf" srcId="{DB4233CF-6065-A24A-9E0D-D9F26FFB4BB0}" destId="{776F6644-77F9-F442-8AAE-B7818B9E12F8}" srcOrd="2" destOrd="0" presId="urn:microsoft.com/office/officeart/2005/8/layout/vList5"/>
    <dgm:cxn modelId="{F683CA70-578D-0949-B2AE-3F968EAF85A3}" type="presParOf" srcId="{776F6644-77F9-F442-8AAE-B7818B9E12F8}" destId="{BD1AEB19-EDF1-3441-8EFC-6E51C901541F}" srcOrd="0" destOrd="0" presId="urn:microsoft.com/office/officeart/2005/8/layout/vList5"/>
    <dgm:cxn modelId="{C3C9118B-6C2F-CD4A-A79C-09580F58E859}" type="presParOf" srcId="{776F6644-77F9-F442-8AAE-B7818B9E12F8}" destId="{AD8A351B-1D57-4F49-BEB7-FE73DD0A91B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92AA65-BDC7-4740-834E-4620207572E6}"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en-US"/>
        </a:p>
      </dgm:t>
    </dgm:pt>
    <dgm:pt modelId="{84BCBCCD-C099-7242-93AE-9A3D4606C951}">
      <dgm:prSet phldrT="[Text]" custT="1"/>
      <dgm:spPr>
        <a:solidFill>
          <a:srgbClr val="498A95"/>
        </a:solidFill>
      </dgm:spPr>
      <dgm:t>
        <a:bodyPr/>
        <a:lstStyle/>
        <a:p>
          <a:r>
            <a:rPr lang="en-US" sz="2500" dirty="0"/>
            <a:t>Donor Goals:</a:t>
          </a:r>
        </a:p>
      </dgm:t>
    </dgm:pt>
    <dgm:pt modelId="{EEE48107-B529-0B44-B159-8ED50A553929}" type="parTrans" cxnId="{CF35CBE2-9024-354B-BAC8-B8028DF607AC}">
      <dgm:prSet/>
      <dgm:spPr/>
      <dgm:t>
        <a:bodyPr/>
        <a:lstStyle/>
        <a:p>
          <a:endParaRPr lang="en-US"/>
        </a:p>
      </dgm:t>
    </dgm:pt>
    <dgm:pt modelId="{D2FD6201-BAEA-C347-8262-4E4EE56A058C}" type="sibTrans" cxnId="{CF35CBE2-9024-354B-BAC8-B8028DF607AC}">
      <dgm:prSet/>
      <dgm:spPr/>
      <dgm:t>
        <a:bodyPr/>
        <a:lstStyle/>
        <a:p>
          <a:endParaRPr lang="en-US"/>
        </a:p>
      </dgm:t>
    </dgm:pt>
    <dgm:pt modelId="{F2DCBDDC-CECF-7D4C-99BC-EDA96E39A636}">
      <dgm:prSet phldrT="[Text]" custT="1"/>
      <dgm:spPr/>
      <dgm:t>
        <a:bodyPr/>
        <a:lstStyle/>
        <a:p>
          <a:r>
            <a:rPr lang="en-US" sz="1600" dirty="0"/>
            <a:t>Make large annual distributions to charity by fixed annuity payment (“CLAT”) or variable unitrust payment (“CLUT”) for a term of years or lifetime; </a:t>
          </a:r>
          <a:endParaRPr lang="en-US" sz="1600" dirty="0">
            <a:solidFill>
              <a:schemeClr val="tx1">
                <a:lumMod val="65000"/>
                <a:lumOff val="35000"/>
              </a:schemeClr>
            </a:solidFill>
          </a:endParaRPr>
        </a:p>
      </dgm:t>
    </dgm:pt>
    <dgm:pt modelId="{BF48C888-B911-D646-97DA-CB4AB41FA871}" type="parTrans" cxnId="{2749AD0C-9FA9-914B-A6D9-6120ABD687BF}">
      <dgm:prSet/>
      <dgm:spPr/>
      <dgm:t>
        <a:bodyPr/>
        <a:lstStyle/>
        <a:p>
          <a:endParaRPr lang="en-US"/>
        </a:p>
      </dgm:t>
    </dgm:pt>
    <dgm:pt modelId="{D6CD9019-E511-2842-94D8-4934758229B8}" type="sibTrans" cxnId="{2749AD0C-9FA9-914B-A6D9-6120ABD687BF}">
      <dgm:prSet/>
      <dgm:spPr/>
      <dgm:t>
        <a:bodyPr/>
        <a:lstStyle/>
        <a:p>
          <a:endParaRPr lang="en-US"/>
        </a:p>
      </dgm:t>
    </dgm:pt>
    <dgm:pt modelId="{CAF85EF0-1824-6E47-B274-4C1457A423D5}">
      <dgm:prSet phldrT="[Text]" custT="1"/>
      <dgm:spPr>
        <a:solidFill>
          <a:srgbClr val="498A95"/>
        </a:solidFill>
      </dgm:spPr>
      <dgm:t>
        <a:bodyPr/>
        <a:lstStyle/>
        <a:p>
          <a:r>
            <a:rPr lang="en-US" sz="2500" dirty="0"/>
            <a:t>Donor Profile:</a:t>
          </a:r>
        </a:p>
      </dgm:t>
    </dgm:pt>
    <dgm:pt modelId="{CFCCE539-E9EB-434C-9A75-FB480CA6D02F}" type="parTrans" cxnId="{751B0A53-18EE-AC41-9E29-C3D8E9B72A2B}">
      <dgm:prSet/>
      <dgm:spPr/>
      <dgm:t>
        <a:bodyPr/>
        <a:lstStyle/>
        <a:p>
          <a:endParaRPr lang="en-US"/>
        </a:p>
      </dgm:t>
    </dgm:pt>
    <dgm:pt modelId="{3A317BAF-B736-1E4C-BC2F-35DEDDFB9CCE}" type="sibTrans" cxnId="{751B0A53-18EE-AC41-9E29-C3D8E9B72A2B}">
      <dgm:prSet/>
      <dgm:spPr/>
      <dgm:t>
        <a:bodyPr/>
        <a:lstStyle/>
        <a:p>
          <a:endParaRPr lang="en-US"/>
        </a:p>
      </dgm:t>
    </dgm:pt>
    <dgm:pt modelId="{B31C644D-1593-7A43-A416-48BDBE1050B7}">
      <dgm:prSet phldrT="[Text]" custT="1"/>
      <dgm:spPr/>
      <dgm:t>
        <a:bodyPr/>
        <a:lstStyle/>
        <a:p>
          <a:r>
            <a:rPr lang="en-US" sz="1600" dirty="0"/>
            <a:t>Charitably inclined</a:t>
          </a:r>
          <a:endParaRPr lang="en-US" sz="1600" dirty="0">
            <a:solidFill>
              <a:schemeClr val="tx1">
                <a:lumMod val="65000"/>
                <a:lumOff val="35000"/>
              </a:schemeClr>
            </a:solidFill>
          </a:endParaRPr>
        </a:p>
      </dgm:t>
    </dgm:pt>
    <dgm:pt modelId="{A667CC7C-549A-9546-AADE-0D85531F39ED}" type="parTrans" cxnId="{B9E20E1A-83A2-7045-B022-A75F00A5D621}">
      <dgm:prSet/>
      <dgm:spPr/>
      <dgm:t>
        <a:bodyPr/>
        <a:lstStyle/>
        <a:p>
          <a:endParaRPr lang="en-US"/>
        </a:p>
      </dgm:t>
    </dgm:pt>
    <dgm:pt modelId="{280F3099-5C35-3C4C-80BE-931CA30C403B}" type="sibTrans" cxnId="{B9E20E1A-83A2-7045-B022-A75F00A5D621}">
      <dgm:prSet/>
      <dgm:spPr/>
      <dgm:t>
        <a:bodyPr/>
        <a:lstStyle/>
        <a:p>
          <a:endParaRPr lang="en-US"/>
        </a:p>
      </dgm:t>
    </dgm:pt>
    <dgm:pt modelId="{95B38D25-46C6-1446-8DFD-253AD754B744}">
      <dgm:prSet custT="1"/>
      <dgm:spPr/>
      <dgm:t>
        <a:bodyPr/>
        <a:lstStyle/>
        <a:p>
          <a:r>
            <a:rPr lang="en-US" sz="1600" b="1" dirty="0"/>
            <a:t>Receive a significant up-front charitable income tax deduction</a:t>
          </a:r>
          <a:r>
            <a:rPr lang="en-US" sz="1600" dirty="0"/>
            <a:t>; and </a:t>
          </a:r>
        </a:p>
      </dgm:t>
    </dgm:pt>
    <dgm:pt modelId="{8A6C784B-D1A1-CD46-A5E3-42602814F8D4}" type="parTrans" cxnId="{F5C605ED-0336-874F-A7FC-F171EC409DB4}">
      <dgm:prSet/>
      <dgm:spPr/>
      <dgm:t>
        <a:bodyPr/>
        <a:lstStyle/>
        <a:p>
          <a:endParaRPr lang="en-US"/>
        </a:p>
      </dgm:t>
    </dgm:pt>
    <dgm:pt modelId="{DE97B04F-4EE8-D348-92A2-F6B187A2AD36}" type="sibTrans" cxnId="{F5C605ED-0336-874F-A7FC-F171EC409DB4}">
      <dgm:prSet/>
      <dgm:spPr/>
      <dgm:t>
        <a:bodyPr/>
        <a:lstStyle/>
        <a:p>
          <a:endParaRPr lang="en-US"/>
        </a:p>
      </dgm:t>
    </dgm:pt>
    <dgm:pt modelId="{9574BFB2-5250-8B4A-BE6E-737E0AF25967}">
      <dgm:prSet custT="1"/>
      <dgm:spPr/>
      <dgm:t>
        <a:bodyPr/>
        <a:lstStyle/>
        <a:p>
          <a:r>
            <a:rPr lang="en-US" sz="1600" dirty="0"/>
            <a:t>Direct the ultimate disposition of the remaining assets at the end of the term (donor regains control of the assets)</a:t>
          </a:r>
        </a:p>
      </dgm:t>
    </dgm:pt>
    <dgm:pt modelId="{9BD716A1-0F55-B247-A8EB-F393B02AAE42}" type="parTrans" cxnId="{3255AE3B-F15A-0C4F-A320-0BDAC44B6EA2}">
      <dgm:prSet/>
      <dgm:spPr/>
      <dgm:t>
        <a:bodyPr/>
        <a:lstStyle/>
        <a:p>
          <a:endParaRPr lang="en-US"/>
        </a:p>
      </dgm:t>
    </dgm:pt>
    <dgm:pt modelId="{DD4E5934-BECC-8141-82BC-80C75B29F207}" type="sibTrans" cxnId="{3255AE3B-F15A-0C4F-A320-0BDAC44B6EA2}">
      <dgm:prSet/>
      <dgm:spPr/>
      <dgm:t>
        <a:bodyPr/>
        <a:lstStyle/>
        <a:p>
          <a:endParaRPr lang="en-US"/>
        </a:p>
      </dgm:t>
    </dgm:pt>
    <dgm:pt modelId="{0C99510D-9472-DA41-86B0-A193CAF31EE3}">
      <dgm:prSet custT="1"/>
      <dgm:spPr/>
      <dgm:t>
        <a:bodyPr/>
        <a:lstStyle/>
        <a:p>
          <a:r>
            <a:rPr lang="en-US" sz="1600" b="1" dirty="0"/>
            <a:t>In a high tax bracket with significant and unusual taxable income in a particular year </a:t>
          </a:r>
          <a:r>
            <a:rPr lang="en-US" sz="1600" dirty="0"/>
            <a:t>(e.g. sale of business, IRA Roth conversion, one-time boost in earnings, lottery windfall – all treated as ordinary income at the highest marginal tax bracket) </a:t>
          </a:r>
        </a:p>
      </dgm:t>
    </dgm:pt>
    <dgm:pt modelId="{00941C15-F5B5-0146-911E-74414F4447BE}" type="parTrans" cxnId="{F5C1AD1B-A9A9-4844-AB65-56C31DBB2968}">
      <dgm:prSet/>
      <dgm:spPr/>
      <dgm:t>
        <a:bodyPr/>
        <a:lstStyle/>
        <a:p>
          <a:endParaRPr lang="en-US"/>
        </a:p>
      </dgm:t>
    </dgm:pt>
    <dgm:pt modelId="{88892099-5BFD-434F-B043-0E737F30E9B0}" type="sibTrans" cxnId="{F5C1AD1B-A9A9-4844-AB65-56C31DBB2968}">
      <dgm:prSet/>
      <dgm:spPr/>
      <dgm:t>
        <a:bodyPr/>
        <a:lstStyle/>
        <a:p>
          <a:endParaRPr lang="en-US"/>
        </a:p>
      </dgm:t>
    </dgm:pt>
    <dgm:pt modelId="{52EEF6F3-D61B-9B4A-ADCE-86F25746C5FB}">
      <dgm:prSet custT="1"/>
      <dgm:spPr/>
      <dgm:t>
        <a:bodyPr/>
        <a:lstStyle/>
        <a:p>
          <a:r>
            <a:rPr lang="en-US" sz="1600" dirty="0"/>
            <a:t>Can establish a grantor CLT and use the charitable income tax deduction to mitigate the impact of taxes in his or her situation.</a:t>
          </a:r>
        </a:p>
      </dgm:t>
    </dgm:pt>
    <dgm:pt modelId="{2F9066AD-6650-7649-969D-8A0F6531F812}" type="parTrans" cxnId="{1D22326D-C46D-C443-813D-A542B1702BEF}">
      <dgm:prSet/>
      <dgm:spPr/>
      <dgm:t>
        <a:bodyPr/>
        <a:lstStyle/>
        <a:p>
          <a:endParaRPr lang="en-US"/>
        </a:p>
      </dgm:t>
    </dgm:pt>
    <dgm:pt modelId="{6F00032B-704C-1C44-A429-604B0467F2B5}" type="sibTrans" cxnId="{1D22326D-C46D-C443-813D-A542B1702BEF}">
      <dgm:prSet/>
      <dgm:spPr/>
      <dgm:t>
        <a:bodyPr/>
        <a:lstStyle/>
        <a:p>
          <a:endParaRPr lang="en-US"/>
        </a:p>
      </dgm:t>
    </dgm:pt>
    <dgm:pt modelId="{6F560094-AD68-4347-8C59-1418E2CFB5CB}" type="pres">
      <dgm:prSet presAssocID="{4C92AA65-BDC7-4740-834E-4620207572E6}" presName="linear" presStyleCnt="0">
        <dgm:presLayoutVars>
          <dgm:animLvl val="lvl"/>
          <dgm:resizeHandles val="exact"/>
        </dgm:presLayoutVars>
      </dgm:prSet>
      <dgm:spPr/>
    </dgm:pt>
    <dgm:pt modelId="{661E0C47-51F5-C542-A8ED-15058860FE82}" type="pres">
      <dgm:prSet presAssocID="{84BCBCCD-C099-7242-93AE-9A3D4606C951}" presName="parentText" presStyleLbl="node1" presStyleIdx="0" presStyleCnt="2" custScaleY="36816">
        <dgm:presLayoutVars>
          <dgm:chMax val="0"/>
          <dgm:bulletEnabled val="1"/>
        </dgm:presLayoutVars>
      </dgm:prSet>
      <dgm:spPr/>
    </dgm:pt>
    <dgm:pt modelId="{787A6936-EF39-954A-9FEC-8593B8A64FB8}" type="pres">
      <dgm:prSet presAssocID="{84BCBCCD-C099-7242-93AE-9A3D4606C951}" presName="childText" presStyleLbl="revTx" presStyleIdx="0" presStyleCnt="2">
        <dgm:presLayoutVars>
          <dgm:bulletEnabled val="1"/>
        </dgm:presLayoutVars>
      </dgm:prSet>
      <dgm:spPr/>
    </dgm:pt>
    <dgm:pt modelId="{A375CED1-4F93-A34D-BA6B-3B9B066B7BF6}" type="pres">
      <dgm:prSet presAssocID="{CAF85EF0-1824-6E47-B274-4C1457A423D5}" presName="parentText" presStyleLbl="node1" presStyleIdx="1" presStyleCnt="2" custScaleY="36816" custLinFactNeighborX="279" custLinFactNeighborY="14380">
        <dgm:presLayoutVars>
          <dgm:chMax val="0"/>
          <dgm:bulletEnabled val="1"/>
        </dgm:presLayoutVars>
      </dgm:prSet>
      <dgm:spPr/>
    </dgm:pt>
    <dgm:pt modelId="{7D293D85-2FE8-3B4C-89BD-C09CC0A45240}" type="pres">
      <dgm:prSet presAssocID="{CAF85EF0-1824-6E47-B274-4C1457A423D5}" presName="childText" presStyleLbl="revTx" presStyleIdx="1" presStyleCnt="2" custLinFactNeighborX="279" custLinFactNeighborY="17889">
        <dgm:presLayoutVars>
          <dgm:bulletEnabled val="1"/>
        </dgm:presLayoutVars>
      </dgm:prSet>
      <dgm:spPr/>
    </dgm:pt>
  </dgm:ptLst>
  <dgm:cxnLst>
    <dgm:cxn modelId="{2749AD0C-9FA9-914B-A6D9-6120ABD687BF}" srcId="{84BCBCCD-C099-7242-93AE-9A3D4606C951}" destId="{F2DCBDDC-CECF-7D4C-99BC-EDA96E39A636}" srcOrd="0" destOrd="0" parTransId="{BF48C888-B911-D646-97DA-CB4AB41FA871}" sibTransId="{D6CD9019-E511-2842-94D8-4934758229B8}"/>
    <dgm:cxn modelId="{51528D19-61F3-0449-802A-3AAA5433A256}" type="presOf" srcId="{F2DCBDDC-CECF-7D4C-99BC-EDA96E39A636}" destId="{787A6936-EF39-954A-9FEC-8593B8A64FB8}" srcOrd="0" destOrd="0" presId="urn:microsoft.com/office/officeart/2005/8/layout/vList2"/>
    <dgm:cxn modelId="{B9E20E1A-83A2-7045-B022-A75F00A5D621}" srcId="{CAF85EF0-1824-6E47-B274-4C1457A423D5}" destId="{B31C644D-1593-7A43-A416-48BDBE1050B7}" srcOrd="0" destOrd="0" parTransId="{A667CC7C-549A-9546-AADE-0D85531F39ED}" sibTransId="{280F3099-5C35-3C4C-80BE-931CA30C403B}"/>
    <dgm:cxn modelId="{F5C1AD1B-A9A9-4844-AB65-56C31DBB2968}" srcId="{CAF85EF0-1824-6E47-B274-4C1457A423D5}" destId="{0C99510D-9472-DA41-86B0-A193CAF31EE3}" srcOrd="1" destOrd="0" parTransId="{00941C15-F5B5-0146-911E-74414F4447BE}" sibTransId="{88892099-5BFD-434F-B043-0E737F30E9B0}"/>
    <dgm:cxn modelId="{40576A1F-913B-224B-9BDD-FB94AAC38C3E}" type="presOf" srcId="{9574BFB2-5250-8B4A-BE6E-737E0AF25967}" destId="{787A6936-EF39-954A-9FEC-8593B8A64FB8}" srcOrd="0" destOrd="2" presId="urn:microsoft.com/office/officeart/2005/8/layout/vList2"/>
    <dgm:cxn modelId="{3255AE3B-F15A-0C4F-A320-0BDAC44B6EA2}" srcId="{84BCBCCD-C099-7242-93AE-9A3D4606C951}" destId="{9574BFB2-5250-8B4A-BE6E-737E0AF25967}" srcOrd="2" destOrd="0" parTransId="{9BD716A1-0F55-B247-A8EB-F393B02AAE42}" sibTransId="{DD4E5934-BECC-8141-82BC-80C75B29F207}"/>
    <dgm:cxn modelId="{37BAE447-3871-7040-82CC-9320BC0A7413}" type="presOf" srcId="{52EEF6F3-D61B-9B4A-ADCE-86F25746C5FB}" destId="{7D293D85-2FE8-3B4C-89BD-C09CC0A45240}" srcOrd="0" destOrd="2" presId="urn:microsoft.com/office/officeart/2005/8/layout/vList2"/>
    <dgm:cxn modelId="{1D22326D-C46D-C443-813D-A542B1702BEF}" srcId="{CAF85EF0-1824-6E47-B274-4C1457A423D5}" destId="{52EEF6F3-D61B-9B4A-ADCE-86F25746C5FB}" srcOrd="2" destOrd="0" parTransId="{2F9066AD-6650-7649-969D-8A0F6531F812}" sibTransId="{6F00032B-704C-1C44-A429-604B0467F2B5}"/>
    <dgm:cxn modelId="{751B0A53-18EE-AC41-9E29-C3D8E9B72A2B}" srcId="{4C92AA65-BDC7-4740-834E-4620207572E6}" destId="{CAF85EF0-1824-6E47-B274-4C1457A423D5}" srcOrd="1" destOrd="0" parTransId="{CFCCE539-E9EB-434C-9A75-FB480CA6D02F}" sibTransId="{3A317BAF-B736-1E4C-BC2F-35DEDDFB9CCE}"/>
    <dgm:cxn modelId="{76CA1891-9333-7747-8767-4B00504F0FE1}" type="presOf" srcId="{84BCBCCD-C099-7242-93AE-9A3D4606C951}" destId="{661E0C47-51F5-C542-A8ED-15058860FE82}" srcOrd="0" destOrd="0" presId="urn:microsoft.com/office/officeart/2005/8/layout/vList2"/>
    <dgm:cxn modelId="{646EEAC1-436E-134E-BC06-E2EEAA0F4159}" type="presOf" srcId="{0C99510D-9472-DA41-86B0-A193CAF31EE3}" destId="{7D293D85-2FE8-3B4C-89BD-C09CC0A45240}" srcOrd="0" destOrd="1" presId="urn:microsoft.com/office/officeart/2005/8/layout/vList2"/>
    <dgm:cxn modelId="{72B4E5D3-2BEA-6347-96F0-0D5BAE685E0F}" type="presOf" srcId="{95B38D25-46C6-1446-8DFD-253AD754B744}" destId="{787A6936-EF39-954A-9FEC-8593B8A64FB8}" srcOrd="0" destOrd="1" presId="urn:microsoft.com/office/officeart/2005/8/layout/vList2"/>
    <dgm:cxn modelId="{4C5EC7DC-7854-534B-A97D-C156852A09E3}" type="presOf" srcId="{4C92AA65-BDC7-4740-834E-4620207572E6}" destId="{6F560094-AD68-4347-8C59-1418E2CFB5CB}" srcOrd="0" destOrd="0" presId="urn:microsoft.com/office/officeart/2005/8/layout/vList2"/>
    <dgm:cxn modelId="{AE947FE1-7C4C-9341-AF49-8AAD2DF32C46}" type="presOf" srcId="{B31C644D-1593-7A43-A416-48BDBE1050B7}" destId="{7D293D85-2FE8-3B4C-89BD-C09CC0A45240}" srcOrd="0" destOrd="0" presId="urn:microsoft.com/office/officeart/2005/8/layout/vList2"/>
    <dgm:cxn modelId="{CF35CBE2-9024-354B-BAC8-B8028DF607AC}" srcId="{4C92AA65-BDC7-4740-834E-4620207572E6}" destId="{84BCBCCD-C099-7242-93AE-9A3D4606C951}" srcOrd="0" destOrd="0" parTransId="{EEE48107-B529-0B44-B159-8ED50A553929}" sibTransId="{D2FD6201-BAEA-C347-8262-4E4EE56A058C}"/>
    <dgm:cxn modelId="{F5C605ED-0336-874F-A7FC-F171EC409DB4}" srcId="{84BCBCCD-C099-7242-93AE-9A3D4606C951}" destId="{95B38D25-46C6-1446-8DFD-253AD754B744}" srcOrd="1" destOrd="0" parTransId="{8A6C784B-D1A1-CD46-A5E3-42602814F8D4}" sibTransId="{DE97B04F-4EE8-D348-92A2-F6B187A2AD36}"/>
    <dgm:cxn modelId="{62E2B4F6-0B52-784C-A07C-2627F05957FD}" type="presOf" srcId="{CAF85EF0-1824-6E47-B274-4C1457A423D5}" destId="{A375CED1-4F93-A34D-BA6B-3B9B066B7BF6}" srcOrd="0" destOrd="0" presId="urn:microsoft.com/office/officeart/2005/8/layout/vList2"/>
    <dgm:cxn modelId="{2F015481-3ECE-2D40-B576-4229ED86FDF8}" type="presParOf" srcId="{6F560094-AD68-4347-8C59-1418E2CFB5CB}" destId="{661E0C47-51F5-C542-A8ED-15058860FE82}" srcOrd="0" destOrd="0" presId="urn:microsoft.com/office/officeart/2005/8/layout/vList2"/>
    <dgm:cxn modelId="{B5D23991-6860-9949-8010-CC1CFD30A0A0}" type="presParOf" srcId="{6F560094-AD68-4347-8C59-1418E2CFB5CB}" destId="{787A6936-EF39-954A-9FEC-8593B8A64FB8}" srcOrd="1" destOrd="0" presId="urn:microsoft.com/office/officeart/2005/8/layout/vList2"/>
    <dgm:cxn modelId="{71234F53-D47F-4B48-B81A-81FDC369F7CD}" type="presParOf" srcId="{6F560094-AD68-4347-8C59-1418E2CFB5CB}" destId="{A375CED1-4F93-A34D-BA6B-3B9B066B7BF6}" srcOrd="2" destOrd="0" presId="urn:microsoft.com/office/officeart/2005/8/layout/vList2"/>
    <dgm:cxn modelId="{30A1BB13-DFD4-CD46-AD3D-FE0060F84375}" type="presParOf" srcId="{6F560094-AD68-4347-8C59-1418E2CFB5CB}" destId="{7D293D85-2FE8-3B4C-89BD-C09CC0A45240}"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C92AA65-BDC7-4740-834E-4620207572E6}"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en-US"/>
        </a:p>
      </dgm:t>
    </dgm:pt>
    <dgm:pt modelId="{84BCBCCD-C099-7242-93AE-9A3D4606C951}">
      <dgm:prSet phldrT="[Text]" custT="1"/>
      <dgm:spPr>
        <a:solidFill>
          <a:srgbClr val="498A95"/>
        </a:solidFill>
      </dgm:spPr>
      <dgm:t>
        <a:bodyPr/>
        <a:lstStyle/>
        <a:p>
          <a:r>
            <a:rPr lang="en-US" sz="2500" dirty="0"/>
            <a:t>Donor Goals:</a:t>
          </a:r>
        </a:p>
      </dgm:t>
    </dgm:pt>
    <dgm:pt modelId="{EEE48107-B529-0B44-B159-8ED50A553929}" type="parTrans" cxnId="{CF35CBE2-9024-354B-BAC8-B8028DF607AC}">
      <dgm:prSet/>
      <dgm:spPr/>
      <dgm:t>
        <a:bodyPr/>
        <a:lstStyle/>
        <a:p>
          <a:endParaRPr lang="en-US"/>
        </a:p>
      </dgm:t>
    </dgm:pt>
    <dgm:pt modelId="{D2FD6201-BAEA-C347-8262-4E4EE56A058C}" type="sibTrans" cxnId="{CF35CBE2-9024-354B-BAC8-B8028DF607AC}">
      <dgm:prSet/>
      <dgm:spPr/>
      <dgm:t>
        <a:bodyPr/>
        <a:lstStyle/>
        <a:p>
          <a:endParaRPr lang="en-US"/>
        </a:p>
      </dgm:t>
    </dgm:pt>
    <dgm:pt modelId="{F2DCBDDC-CECF-7D4C-99BC-EDA96E39A636}">
      <dgm:prSet phldrT="[Text]" custT="1"/>
      <dgm:spPr/>
      <dgm:t>
        <a:bodyPr/>
        <a:lstStyle/>
        <a:p>
          <a:r>
            <a:rPr lang="en-US" sz="1600" dirty="0"/>
            <a:t>Make large annual distributions to charity by fixed annuity payment (“CLAT”) or variable </a:t>
          </a:r>
          <a:r>
            <a:rPr lang="en-US" sz="1600" dirty="0" err="1"/>
            <a:t>unitrust</a:t>
          </a:r>
          <a:r>
            <a:rPr lang="en-US" sz="1600" dirty="0"/>
            <a:t> payment (“CLUT”) for a term of years or lifetime; </a:t>
          </a:r>
          <a:endParaRPr lang="en-US" sz="1600" dirty="0">
            <a:solidFill>
              <a:schemeClr val="tx1">
                <a:lumMod val="65000"/>
                <a:lumOff val="35000"/>
              </a:schemeClr>
            </a:solidFill>
          </a:endParaRPr>
        </a:p>
      </dgm:t>
    </dgm:pt>
    <dgm:pt modelId="{BF48C888-B911-D646-97DA-CB4AB41FA871}" type="parTrans" cxnId="{2749AD0C-9FA9-914B-A6D9-6120ABD687BF}">
      <dgm:prSet/>
      <dgm:spPr/>
      <dgm:t>
        <a:bodyPr/>
        <a:lstStyle/>
        <a:p>
          <a:endParaRPr lang="en-US"/>
        </a:p>
      </dgm:t>
    </dgm:pt>
    <dgm:pt modelId="{D6CD9019-E511-2842-94D8-4934758229B8}" type="sibTrans" cxnId="{2749AD0C-9FA9-914B-A6D9-6120ABD687BF}">
      <dgm:prSet/>
      <dgm:spPr/>
      <dgm:t>
        <a:bodyPr/>
        <a:lstStyle/>
        <a:p>
          <a:endParaRPr lang="en-US"/>
        </a:p>
      </dgm:t>
    </dgm:pt>
    <dgm:pt modelId="{CAF85EF0-1824-6E47-B274-4C1457A423D5}">
      <dgm:prSet phldrT="[Text]" custT="1"/>
      <dgm:spPr>
        <a:solidFill>
          <a:srgbClr val="498A95"/>
        </a:solidFill>
      </dgm:spPr>
      <dgm:t>
        <a:bodyPr/>
        <a:lstStyle/>
        <a:p>
          <a:r>
            <a:rPr lang="en-US" sz="2500" dirty="0"/>
            <a:t>Donor Profile:</a:t>
          </a:r>
        </a:p>
      </dgm:t>
    </dgm:pt>
    <dgm:pt modelId="{CFCCE539-E9EB-434C-9A75-FB480CA6D02F}" type="parTrans" cxnId="{751B0A53-18EE-AC41-9E29-C3D8E9B72A2B}">
      <dgm:prSet/>
      <dgm:spPr/>
      <dgm:t>
        <a:bodyPr/>
        <a:lstStyle/>
        <a:p>
          <a:endParaRPr lang="en-US"/>
        </a:p>
      </dgm:t>
    </dgm:pt>
    <dgm:pt modelId="{3A317BAF-B736-1E4C-BC2F-35DEDDFB9CCE}" type="sibTrans" cxnId="{751B0A53-18EE-AC41-9E29-C3D8E9B72A2B}">
      <dgm:prSet/>
      <dgm:spPr/>
      <dgm:t>
        <a:bodyPr/>
        <a:lstStyle/>
        <a:p>
          <a:endParaRPr lang="en-US"/>
        </a:p>
      </dgm:t>
    </dgm:pt>
    <dgm:pt modelId="{B31C644D-1593-7A43-A416-48BDBE1050B7}">
      <dgm:prSet phldrT="[Text]" custT="1"/>
      <dgm:spPr/>
      <dgm:t>
        <a:bodyPr/>
        <a:lstStyle/>
        <a:p>
          <a:r>
            <a:rPr lang="en-US" sz="1600" dirty="0">
              <a:solidFill>
                <a:schemeClr val="tx1"/>
              </a:solidFill>
            </a:rPr>
            <a:t>One whose wealth potentially exposes them to paying gift or estate tax </a:t>
          </a:r>
          <a:r>
            <a:rPr lang="en-US" sz="1600" b="1" dirty="0">
              <a:solidFill>
                <a:schemeClr val="tx1"/>
              </a:solidFill>
            </a:rPr>
            <a:t>(donors with estates exceeding the current gift and estate tax exemption of $11.58 million for individuals and $23.16 for married couples) </a:t>
          </a:r>
        </a:p>
      </dgm:t>
    </dgm:pt>
    <dgm:pt modelId="{A667CC7C-549A-9546-AADE-0D85531F39ED}" type="parTrans" cxnId="{B9E20E1A-83A2-7045-B022-A75F00A5D621}">
      <dgm:prSet/>
      <dgm:spPr/>
      <dgm:t>
        <a:bodyPr/>
        <a:lstStyle/>
        <a:p>
          <a:endParaRPr lang="en-US"/>
        </a:p>
      </dgm:t>
    </dgm:pt>
    <dgm:pt modelId="{280F3099-5C35-3C4C-80BE-931CA30C403B}" type="sibTrans" cxnId="{B9E20E1A-83A2-7045-B022-A75F00A5D621}">
      <dgm:prSet/>
      <dgm:spPr/>
      <dgm:t>
        <a:bodyPr/>
        <a:lstStyle/>
        <a:p>
          <a:endParaRPr lang="en-US"/>
        </a:p>
      </dgm:t>
    </dgm:pt>
    <dgm:pt modelId="{18EE1F2E-E6D2-BB42-8B73-440BBB569532}">
      <dgm:prSet custT="1"/>
      <dgm:spPr/>
      <dgm:t>
        <a:bodyPr/>
        <a:lstStyle/>
        <a:p>
          <a:r>
            <a:rPr lang="en-US" sz="1600" b="1" dirty="0"/>
            <a:t>Minimize gift and estate taxes; </a:t>
          </a:r>
        </a:p>
      </dgm:t>
    </dgm:pt>
    <dgm:pt modelId="{779A1529-5EBB-F543-B753-B2A55DA6EFAB}" type="parTrans" cxnId="{6F71EC25-F729-3842-A6EC-FDBF42A7E2F4}">
      <dgm:prSet/>
      <dgm:spPr/>
      <dgm:t>
        <a:bodyPr/>
        <a:lstStyle/>
        <a:p>
          <a:endParaRPr lang="en-US"/>
        </a:p>
      </dgm:t>
    </dgm:pt>
    <dgm:pt modelId="{CE9D5B66-5A72-FC49-8DDC-1E25CB2EF126}" type="sibTrans" cxnId="{6F71EC25-F729-3842-A6EC-FDBF42A7E2F4}">
      <dgm:prSet/>
      <dgm:spPr/>
      <dgm:t>
        <a:bodyPr/>
        <a:lstStyle/>
        <a:p>
          <a:endParaRPr lang="en-US"/>
        </a:p>
      </dgm:t>
    </dgm:pt>
    <dgm:pt modelId="{CBF09062-1E89-3348-BBAD-E7C760C7E911}">
      <dgm:prSet custT="1"/>
      <dgm:spPr/>
      <dgm:t>
        <a:bodyPr/>
        <a:lstStyle/>
        <a:p>
          <a:r>
            <a:rPr lang="en-US" sz="1600" dirty="0"/>
            <a:t>Pass trust assets on to heirs at the end of the trust term.</a:t>
          </a:r>
        </a:p>
      </dgm:t>
    </dgm:pt>
    <dgm:pt modelId="{52BEA529-1E84-254E-B700-07D0A819F99B}" type="parTrans" cxnId="{FAF2F80F-FCAE-5146-AA3C-52300984FBF6}">
      <dgm:prSet/>
      <dgm:spPr/>
      <dgm:t>
        <a:bodyPr/>
        <a:lstStyle/>
        <a:p>
          <a:endParaRPr lang="en-US"/>
        </a:p>
      </dgm:t>
    </dgm:pt>
    <dgm:pt modelId="{4E516A0F-5062-1C4D-95F7-C3AF07EEE385}" type="sibTrans" cxnId="{FAF2F80F-FCAE-5146-AA3C-52300984FBF6}">
      <dgm:prSet/>
      <dgm:spPr/>
      <dgm:t>
        <a:bodyPr/>
        <a:lstStyle/>
        <a:p>
          <a:endParaRPr lang="en-US"/>
        </a:p>
      </dgm:t>
    </dgm:pt>
    <dgm:pt modelId="{6768FE3D-D783-C546-8584-2F94840899ED}">
      <dgm:prSet custT="1"/>
      <dgm:spPr/>
      <dgm:t>
        <a:bodyPr/>
        <a:lstStyle/>
        <a:p>
          <a:r>
            <a:rPr lang="en-US" sz="1600" dirty="0">
              <a:solidFill>
                <a:schemeClr val="tx1"/>
              </a:solidFill>
            </a:rPr>
            <a:t>Can establish a non-grantor CLT to distribute the assets remaining in the trust at the end of the trust term to persons other than the grantor (most typically, to members of the donor’s family) with reduced or no gift and estate tax. </a:t>
          </a:r>
        </a:p>
      </dgm:t>
    </dgm:pt>
    <dgm:pt modelId="{70B1D2DF-F760-994A-80D9-9154BB3047F8}" type="parTrans" cxnId="{80AC2092-8B34-AA4C-BB2E-6F4793F715B4}">
      <dgm:prSet/>
      <dgm:spPr/>
      <dgm:t>
        <a:bodyPr/>
        <a:lstStyle/>
        <a:p>
          <a:endParaRPr lang="en-US"/>
        </a:p>
      </dgm:t>
    </dgm:pt>
    <dgm:pt modelId="{459238A3-6441-5245-85FB-F380AF911060}" type="sibTrans" cxnId="{80AC2092-8B34-AA4C-BB2E-6F4793F715B4}">
      <dgm:prSet/>
      <dgm:spPr/>
      <dgm:t>
        <a:bodyPr/>
        <a:lstStyle/>
        <a:p>
          <a:endParaRPr lang="en-US"/>
        </a:p>
      </dgm:t>
    </dgm:pt>
    <dgm:pt modelId="{6F560094-AD68-4347-8C59-1418E2CFB5CB}" type="pres">
      <dgm:prSet presAssocID="{4C92AA65-BDC7-4740-834E-4620207572E6}" presName="linear" presStyleCnt="0">
        <dgm:presLayoutVars>
          <dgm:animLvl val="lvl"/>
          <dgm:resizeHandles val="exact"/>
        </dgm:presLayoutVars>
      </dgm:prSet>
      <dgm:spPr/>
    </dgm:pt>
    <dgm:pt modelId="{661E0C47-51F5-C542-A8ED-15058860FE82}" type="pres">
      <dgm:prSet presAssocID="{84BCBCCD-C099-7242-93AE-9A3D4606C951}" presName="parentText" presStyleLbl="node1" presStyleIdx="0" presStyleCnt="2" custScaleY="36816">
        <dgm:presLayoutVars>
          <dgm:chMax val="0"/>
          <dgm:bulletEnabled val="1"/>
        </dgm:presLayoutVars>
      </dgm:prSet>
      <dgm:spPr/>
    </dgm:pt>
    <dgm:pt modelId="{787A6936-EF39-954A-9FEC-8593B8A64FB8}" type="pres">
      <dgm:prSet presAssocID="{84BCBCCD-C099-7242-93AE-9A3D4606C951}" presName="childText" presStyleLbl="revTx" presStyleIdx="0" presStyleCnt="2">
        <dgm:presLayoutVars>
          <dgm:bulletEnabled val="1"/>
        </dgm:presLayoutVars>
      </dgm:prSet>
      <dgm:spPr/>
    </dgm:pt>
    <dgm:pt modelId="{A375CED1-4F93-A34D-BA6B-3B9B066B7BF6}" type="pres">
      <dgm:prSet presAssocID="{CAF85EF0-1824-6E47-B274-4C1457A423D5}" presName="parentText" presStyleLbl="node1" presStyleIdx="1" presStyleCnt="2" custScaleY="36816" custLinFactNeighborX="279" custLinFactNeighborY="14380">
        <dgm:presLayoutVars>
          <dgm:chMax val="0"/>
          <dgm:bulletEnabled val="1"/>
        </dgm:presLayoutVars>
      </dgm:prSet>
      <dgm:spPr/>
    </dgm:pt>
    <dgm:pt modelId="{7D293D85-2FE8-3B4C-89BD-C09CC0A45240}" type="pres">
      <dgm:prSet presAssocID="{CAF85EF0-1824-6E47-B274-4C1457A423D5}" presName="childText" presStyleLbl="revTx" presStyleIdx="1" presStyleCnt="2" custLinFactNeighborX="279" custLinFactNeighborY="17889">
        <dgm:presLayoutVars>
          <dgm:bulletEnabled val="1"/>
        </dgm:presLayoutVars>
      </dgm:prSet>
      <dgm:spPr/>
    </dgm:pt>
  </dgm:ptLst>
  <dgm:cxnLst>
    <dgm:cxn modelId="{2749AD0C-9FA9-914B-A6D9-6120ABD687BF}" srcId="{84BCBCCD-C099-7242-93AE-9A3D4606C951}" destId="{F2DCBDDC-CECF-7D4C-99BC-EDA96E39A636}" srcOrd="0" destOrd="0" parTransId="{BF48C888-B911-D646-97DA-CB4AB41FA871}" sibTransId="{D6CD9019-E511-2842-94D8-4934758229B8}"/>
    <dgm:cxn modelId="{FAF2F80F-FCAE-5146-AA3C-52300984FBF6}" srcId="{84BCBCCD-C099-7242-93AE-9A3D4606C951}" destId="{CBF09062-1E89-3348-BBAD-E7C760C7E911}" srcOrd="2" destOrd="0" parTransId="{52BEA529-1E84-254E-B700-07D0A819F99B}" sibTransId="{4E516A0F-5062-1C4D-95F7-C3AF07EEE385}"/>
    <dgm:cxn modelId="{51528D19-61F3-0449-802A-3AAA5433A256}" type="presOf" srcId="{F2DCBDDC-CECF-7D4C-99BC-EDA96E39A636}" destId="{787A6936-EF39-954A-9FEC-8593B8A64FB8}" srcOrd="0" destOrd="0" presId="urn:microsoft.com/office/officeart/2005/8/layout/vList2"/>
    <dgm:cxn modelId="{B9E20E1A-83A2-7045-B022-A75F00A5D621}" srcId="{CAF85EF0-1824-6E47-B274-4C1457A423D5}" destId="{B31C644D-1593-7A43-A416-48BDBE1050B7}" srcOrd="0" destOrd="0" parTransId="{A667CC7C-549A-9546-AADE-0D85531F39ED}" sibTransId="{280F3099-5C35-3C4C-80BE-931CA30C403B}"/>
    <dgm:cxn modelId="{6F71EC25-F729-3842-A6EC-FDBF42A7E2F4}" srcId="{84BCBCCD-C099-7242-93AE-9A3D4606C951}" destId="{18EE1F2E-E6D2-BB42-8B73-440BBB569532}" srcOrd="1" destOrd="0" parTransId="{779A1529-5EBB-F543-B753-B2A55DA6EFAB}" sibTransId="{CE9D5B66-5A72-FC49-8DDC-1E25CB2EF126}"/>
    <dgm:cxn modelId="{751B0A53-18EE-AC41-9E29-C3D8E9B72A2B}" srcId="{4C92AA65-BDC7-4740-834E-4620207572E6}" destId="{CAF85EF0-1824-6E47-B274-4C1457A423D5}" srcOrd="1" destOrd="0" parTransId="{CFCCE539-E9EB-434C-9A75-FB480CA6D02F}" sibTransId="{3A317BAF-B736-1E4C-BC2F-35DEDDFB9CCE}"/>
    <dgm:cxn modelId="{AF27DA82-C863-1C4C-BAAE-495179C93018}" type="presOf" srcId="{CBF09062-1E89-3348-BBAD-E7C760C7E911}" destId="{787A6936-EF39-954A-9FEC-8593B8A64FB8}" srcOrd="0" destOrd="2" presId="urn:microsoft.com/office/officeart/2005/8/layout/vList2"/>
    <dgm:cxn modelId="{76CA1891-9333-7747-8767-4B00504F0FE1}" type="presOf" srcId="{84BCBCCD-C099-7242-93AE-9A3D4606C951}" destId="{661E0C47-51F5-C542-A8ED-15058860FE82}" srcOrd="0" destOrd="0" presId="urn:microsoft.com/office/officeart/2005/8/layout/vList2"/>
    <dgm:cxn modelId="{80AC2092-8B34-AA4C-BB2E-6F4793F715B4}" srcId="{CAF85EF0-1824-6E47-B274-4C1457A423D5}" destId="{6768FE3D-D783-C546-8584-2F94840899ED}" srcOrd="1" destOrd="0" parTransId="{70B1D2DF-F760-994A-80D9-9154BB3047F8}" sibTransId="{459238A3-6441-5245-85FB-F380AF911060}"/>
    <dgm:cxn modelId="{C0C016B0-A2D7-2644-B7F2-CB02921ADCBF}" type="presOf" srcId="{18EE1F2E-E6D2-BB42-8B73-440BBB569532}" destId="{787A6936-EF39-954A-9FEC-8593B8A64FB8}" srcOrd="0" destOrd="1" presId="urn:microsoft.com/office/officeart/2005/8/layout/vList2"/>
    <dgm:cxn modelId="{4C5EC7DC-7854-534B-A97D-C156852A09E3}" type="presOf" srcId="{4C92AA65-BDC7-4740-834E-4620207572E6}" destId="{6F560094-AD68-4347-8C59-1418E2CFB5CB}" srcOrd="0" destOrd="0" presId="urn:microsoft.com/office/officeart/2005/8/layout/vList2"/>
    <dgm:cxn modelId="{AE947FE1-7C4C-9341-AF49-8AAD2DF32C46}" type="presOf" srcId="{B31C644D-1593-7A43-A416-48BDBE1050B7}" destId="{7D293D85-2FE8-3B4C-89BD-C09CC0A45240}" srcOrd="0" destOrd="0" presId="urn:microsoft.com/office/officeart/2005/8/layout/vList2"/>
    <dgm:cxn modelId="{CF35CBE2-9024-354B-BAC8-B8028DF607AC}" srcId="{4C92AA65-BDC7-4740-834E-4620207572E6}" destId="{84BCBCCD-C099-7242-93AE-9A3D4606C951}" srcOrd="0" destOrd="0" parTransId="{EEE48107-B529-0B44-B159-8ED50A553929}" sibTransId="{D2FD6201-BAEA-C347-8262-4E4EE56A058C}"/>
    <dgm:cxn modelId="{CC521FEB-FE4A-2D48-A4DC-7D61DFA932B0}" type="presOf" srcId="{6768FE3D-D783-C546-8584-2F94840899ED}" destId="{7D293D85-2FE8-3B4C-89BD-C09CC0A45240}" srcOrd="0" destOrd="1" presId="urn:microsoft.com/office/officeart/2005/8/layout/vList2"/>
    <dgm:cxn modelId="{62E2B4F6-0B52-784C-A07C-2627F05957FD}" type="presOf" srcId="{CAF85EF0-1824-6E47-B274-4C1457A423D5}" destId="{A375CED1-4F93-A34D-BA6B-3B9B066B7BF6}" srcOrd="0" destOrd="0" presId="urn:microsoft.com/office/officeart/2005/8/layout/vList2"/>
    <dgm:cxn modelId="{2F015481-3ECE-2D40-B576-4229ED86FDF8}" type="presParOf" srcId="{6F560094-AD68-4347-8C59-1418E2CFB5CB}" destId="{661E0C47-51F5-C542-A8ED-15058860FE82}" srcOrd="0" destOrd="0" presId="urn:microsoft.com/office/officeart/2005/8/layout/vList2"/>
    <dgm:cxn modelId="{B5D23991-6860-9949-8010-CC1CFD30A0A0}" type="presParOf" srcId="{6F560094-AD68-4347-8C59-1418E2CFB5CB}" destId="{787A6936-EF39-954A-9FEC-8593B8A64FB8}" srcOrd="1" destOrd="0" presId="urn:microsoft.com/office/officeart/2005/8/layout/vList2"/>
    <dgm:cxn modelId="{71234F53-D47F-4B48-B81A-81FDC369F7CD}" type="presParOf" srcId="{6F560094-AD68-4347-8C59-1418E2CFB5CB}" destId="{A375CED1-4F93-A34D-BA6B-3B9B066B7BF6}" srcOrd="2" destOrd="0" presId="urn:microsoft.com/office/officeart/2005/8/layout/vList2"/>
    <dgm:cxn modelId="{30A1BB13-DFD4-CD46-AD3D-FE0060F84375}" type="presParOf" srcId="{6F560094-AD68-4347-8C59-1418E2CFB5CB}" destId="{7D293D85-2FE8-3B4C-89BD-C09CC0A45240}"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E840D2A-338D-874E-9A30-024E08FC5E5F}" type="doc">
      <dgm:prSet loTypeId="urn:microsoft.com/office/officeart/2005/8/layout/hierarchy4" loCatId="" qsTypeId="urn:microsoft.com/office/officeart/2005/8/quickstyle/simple1" qsCatId="simple" csTypeId="urn:microsoft.com/office/officeart/2005/8/colors/accent1_2" csCatId="accent1" phldr="1"/>
      <dgm:spPr/>
      <dgm:t>
        <a:bodyPr/>
        <a:lstStyle/>
        <a:p>
          <a:endParaRPr lang="en-US"/>
        </a:p>
      </dgm:t>
    </dgm:pt>
    <dgm:pt modelId="{BBA83183-1B4D-6A4E-955A-502D5251E2C9}">
      <dgm:prSet phldrT="[Text]" custT="1"/>
      <dgm:spPr>
        <a:solidFill>
          <a:srgbClr val="002060"/>
        </a:solidFill>
      </dgm:spPr>
      <dgm:t>
        <a:bodyPr/>
        <a:lstStyle/>
        <a:p>
          <a:r>
            <a:rPr lang="en-US" sz="2800" dirty="0"/>
            <a:t>Types of Charitable Remainder Trusts</a:t>
          </a:r>
        </a:p>
      </dgm:t>
    </dgm:pt>
    <dgm:pt modelId="{316B431B-01A3-5842-AF64-6095157B6506}" type="parTrans" cxnId="{29D7EAE0-E0B6-9849-AB39-0FF758A4691F}">
      <dgm:prSet/>
      <dgm:spPr/>
      <dgm:t>
        <a:bodyPr/>
        <a:lstStyle/>
        <a:p>
          <a:endParaRPr lang="en-US"/>
        </a:p>
      </dgm:t>
    </dgm:pt>
    <dgm:pt modelId="{8862D7FA-6533-0F41-AF6D-CE9E0185EBA5}" type="sibTrans" cxnId="{29D7EAE0-E0B6-9849-AB39-0FF758A4691F}">
      <dgm:prSet/>
      <dgm:spPr/>
      <dgm:t>
        <a:bodyPr/>
        <a:lstStyle/>
        <a:p>
          <a:endParaRPr lang="en-US"/>
        </a:p>
      </dgm:t>
    </dgm:pt>
    <dgm:pt modelId="{ABCF8488-B788-EC47-9F56-9A06464D9ADF}">
      <dgm:prSet phldrT="[Text]" custT="1"/>
      <dgm:spPr>
        <a:solidFill>
          <a:srgbClr val="619DD1"/>
        </a:solidFill>
      </dgm:spPr>
      <dgm:t>
        <a:bodyPr/>
        <a:lstStyle/>
        <a:p>
          <a:pPr>
            <a:buNone/>
          </a:pPr>
          <a:r>
            <a:rPr lang="en-US" altLang="en-US" sz="2000" dirty="0">
              <a:solidFill>
                <a:schemeClr val="bg1"/>
              </a:solidFill>
              <a:ea typeface="ＭＳ Ｐゴシック" panose="020B0600070205080204" pitchFamily="34" charset="-128"/>
            </a:rPr>
            <a:t>Charitable Remainder Annuity Trusts (“CRATS”)</a:t>
          </a:r>
          <a:endParaRPr lang="en-US" sz="2000" dirty="0">
            <a:solidFill>
              <a:schemeClr val="bg1"/>
            </a:solidFill>
          </a:endParaRPr>
        </a:p>
      </dgm:t>
    </dgm:pt>
    <dgm:pt modelId="{4E840AEE-CD71-8046-BC13-9209F2E86347}" type="parTrans" cxnId="{24DAA5CC-BF00-8543-93CF-3CA891A4E03F}">
      <dgm:prSet/>
      <dgm:spPr/>
      <dgm:t>
        <a:bodyPr/>
        <a:lstStyle/>
        <a:p>
          <a:endParaRPr lang="en-US"/>
        </a:p>
      </dgm:t>
    </dgm:pt>
    <dgm:pt modelId="{17B71EF0-6BDE-E34C-9A13-FA71541B7BDD}" type="sibTrans" cxnId="{24DAA5CC-BF00-8543-93CF-3CA891A4E03F}">
      <dgm:prSet/>
      <dgm:spPr/>
      <dgm:t>
        <a:bodyPr/>
        <a:lstStyle/>
        <a:p>
          <a:endParaRPr lang="en-US"/>
        </a:p>
      </dgm:t>
    </dgm:pt>
    <dgm:pt modelId="{E97BDBE7-8DF5-E146-BD99-7ADF9A4BEB0B}">
      <dgm:prSet phldrT="[Text]" custT="1"/>
      <dgm:spPr>
        <a:solidFill>
          <a:srgbClr val="619DD1"/>
        </a:solidFill>
      </dgm:spPr>
      <dgm:t>
        <a:bodyPr/>
        <a:lstStyle/>
        <a:p>
          <a:pPr>
            <a:buNone/>
          </a:pPr>
          <a:r>
            <a:rPr lang="en-US" altLang="en-US" sz="2000" dirty="0">
              <a:solidFill>
                <a:schemeClr val="bg1"/>
              </a:solidFill>
              <a:ea typeface="ＭＳ Ｐゴシック" panose="020B0600070205080204" pitchFamily="34" charset="-128"/>
            </a:rPr>
            <a:t>Charitable Remainder </a:t>
          </a:r>
          <a:r>
            <a:rPr lang="en-US" altLang="en-US" sz="2000" dirty="0" err="1">
              <a:solidFill>
                <a:schemeClr val="bg1"/>
              </a:solidFill>
              <a:ea typeface="ＭＳ Ｐゴシック" panose="020B0600070205080204" pitchFamily="34" charset="-128"/>
            </a:rPr>
            <a:t>Unitrusts</a:t>
          </a:r>
          <a:r>
            <a:rPr lang="en-US" altLang="en-US" sz="2000" dirty="0">
              <a:solidFill>
                <a:schemeClr val="bg1"/>
              </a:solidFill>
              <a:ea typeface="ＭＳ Ｐゴシック" panose="020B0600070205080204" pitchFamily="34" charset="-128"/>
            </a:rPr>
            <a:t> (“CRUTS”)</a:t>
          </a:r>
          <a:endParaRPr lang="en-US" sz="2000" dirty="0">
            <a:solidFill>
              <a:schemeClr val="bg1"/>
            </a:solidFill>
          </a:endParaRPr>
        </a:p>
      </dgm:t>
    </dgm:pt>
    <dgm:pt modelId="{0FECE466-D34E-5446-B215-EB2CAB06A99F}" type="parTrans" cxnId="{1FB25E80-3B86-CC4A-9CF6-065D78AE3909}">
      <dgm:prSet/>
      <dgm:spPr/>
      <dgm:t>
        <a:bodyPr/>
        <a:lstStyle/>
        <a:p>
          <a:endParaRPr lang="en-US"/>
        </a:p>
      </dgm:t>
    </dgm:pt>
    <dgm:pt modelId="{37EE42F0-F8A4-A041-8C57-A1E53A2A20AF}" type="sibTrans" cxnId="{1FB25E80-3B86-CC4A-9CF6-065D78AE3909}">
      <dgm:prSet/>
      <dgm:spPr/>
      <dgm:t>
        <a:bodyPr/>
        <a:lstStyle/>
        <a:p>
          <a:endParaRPr lang="en-US"/>
        </a:p>
      </dgm:t>
    </dgm:pt>
    <dgm:pt modelId="{F2E4C350-BA8A-5D44-B3FE-BBADE33BF658}" type="pres">
      <dgm:prSet presAssocID="{EE840D2A-338D-874E-9A30-024E08FC5E5F}" presName="Name0" presStyleCnt="0">
        <dgm:presLayoutVars>
          <dgm:chPref val="1"/>
          <dgm:dir/>
          <dgm:animOne val="branch"/>
          <dgm:animLvl val="lvl"/>
          <dgm:resizeHandles/>
        </dgm:presLayoutVars>
      </dgm:prSet>
      <dgm:spPr/>
    </dgm:pt>
    <dgm:pt modelId="{828209F6-65FB-3844-A0D1-8216211B3771}" type="pres">
      <dgm:prSet presAssocID="{BBA83183-1B4D-6A4E-955A-502D5251E2C9}" presName="vertOne" presStyleCnt="0"/>
      <dgm:spPr/>
    </dgm:pt>
    <dgm:pt modelId="{DE8169A1-B0D7-834E-AC73-9C463D71062B}" type="pres">
      <dgm:prSet presAssocID="{BBA83183-1B4D-6A4E-955A-502D5251E2C9}" presName="txOne" presStyleLbl="node0" presStyleIdx="0" presStyleCnt="1" custScaleY="9423">
        <dgm:presLayoutVars>
          <dgm:chPref val="3"/>
        </dgm:presLayoutVars>
      </dgm:prSet>
      <dgm:spPr/>
    </dgm:pt>
    <dgm:pt modelId="{07FF54D4-2D55-9B43-94A1-0DC6E2027DCF}" type="pres">
      <dgm:prSet presAssocID="{BBA83183-1B4D-6A4E-955A-502D5251E2C9}" presName="parTransOne" presStyleCnt="0"/>
      <dgm:spPr/>
    </dgm:pt>
    <dgm:pt modelId="{DB88C378-CA0C-0045-877E-C5D502BF23AE}" type="pres">
      <dgm:prSet presAssocID="{BBA83183-1B4D-6A4E-955A-502D5251E2C9}" presName="horzOne" presStyleCnt="0"/>
      <dgm:spPr/>
    </dgm:pt>
    <dgm:pt modelId="{1BED2A69-6107-A445-B3A5-ECC4979B15BA}" type="pres">
      <dgm:prSet presAssocID="{ABCF8488-B788-EC47-9F56-9A06464D9ADF}" presName="vertTwo" presStyleCnt="0"/>
      <dgm:spPr/>
    </dgm:pt>
    <dgm:pt modelId="{4DCADABC-3866-F344-9170-52E70DB6AC80}" type="pres">
      <dgm:prSet presAssocID="{ABCF8488-B788-EC47-9F56-9A06464D9ADF}" presName="txTwo" presStyleLbl="node2" presStyleIdx="0" presStyleCnt="2" custScaleY="13678" custLinFactNeighborY="-4716">
        <dgm:presLayoutVars>
          <dgm:chPref val="3"/>
        </dgm:presLayoutVars>
      </dgm:prSet>
      <dgm:spPr/>
    </dgm:pt>
    <dgm:pt modelId="{24D381F2-40C3-654E-B9FB-8C23E6DE3C9D}" type="pres">
      <dgm:prSet presAssocID="{ABCF8488-B788-EC47-9F56-9A06464D9ADF}" presName="horzTwo" presStyleCnt="0"/>
      <dgm:spPr/>
    </dgm:pt>
    <dgm:pt modelId="{9D71EE3F-D60C-984C-B89C-BCC95FFCA7D1}" type="pres">
      <dgm:prSet presAssocID="{17B71EF0-6BDE-E34C-9A13-FA71541B7BDD}" presName="sibSpaceTwo" presStyleCnt="0"/>
      <dgm:spPr/>
    </dgm:pt>
    <dgm:pt modelId="{162DB7E3-FA2D-CF4A-B8A2-C48C9504B484}" type="pres">
      <dgm:prSet presAssocID="{E97BDBE7-8DF5-E146-BD99-7ADF9A4BEB0B}" presName="vertTwo" presStyleCnt="0"/>
      <dgm:spPr/>
    </dgm:pt>
    <dgm:pt modelId="{6DCAE326-981C-5D47-9CC1-4620F1FEC839}" type="pres">
      <dgm:prSet presAssocID="{E97BDBE7-8DF5-E146-BD99-7ADF9A4BEB0B}" presName="txTwo" presStyleLbl="node2" presStyleIdx="1" presStyleCnt="2" custScaleY="13678" custLinFactNeighborX="77" custLinFactNeighborY="-4103">
        <dgm:presLayoutVars>
          <dgm:chPref val="3"/>
        </dgm:presLayoutVars>
      </dgm:prSet>
      <dgm:spPr/>
    </dgm:pt>
    <dgm:pt modelId="{3017A110-6FA1-4045-B739-BA6B78508709}" type="pres">
      <dgm:prSet presAssocID="{E97BDBE7-8DF5-E146-BD99-7ADF9A4BEB0B}" presName="horzTwo" presStyleCnt="0"/>
      <dgm:spPr/>
    </dgm:pt>
  </dgm:ptLst>
  <dgm:cxnLst>
    <dgm:cxn modelId="{DD14427F-0A75-CF4E-BD14-CB65A3F34C15}" type="presOf" srcId="{E97BDBE7-8DF5-E146-BD99-7ADF9A4BEB0B}" destId="{6DCAE326-981C-5D47-9CC1-4620F1FEC839}" srcOrd="0" destOrd="0" presId="urn:microsoft.com/office/officeart/2005/8/layout/hierarchy4"/>
    <dgm:cxn modelId="{1FB25E80-3B86-CC4A-9CF6-065D78AE3909}" srcId="{BBA83183-1B4D-6A4E-955A-502D5251E2C9}" destId="{E97BDBE7-8DF5-E146-BD99-7ADF9A4BEB0B}" srcOrd="1" destOrd="0" parTransId="{0FECE466-D34E-5446-B215-EB2CAB06A99F}" sibTransId="{37EE42F0-F8A4-A041-8C57-A1E53A2A20AF}"/>
    <dgm:cxn modelId="{11DA919F-27D0-F546-9C0C-CD7767DE00A1}" type="presOf" srcId="{BBA83183-1B4D-6A4E-955A-502D5251E2C9}" destId="{DE8169A1-B0D7-834E-AC73-9C463D71062B}" srcOrd="0" destOrd="0" presId="urn:microsoft.com/office/officeart/2005/8/layout/hierarchy4"/>
    <dgm:cxn modelId="{CAC127AB-64BE-C948-A85D-0A8125E30748}" type="presOf" srcId="{ABCF8488-B788-EC47-9F56-9A06464D9ADF}" destId="{4DCADABC-3866-F344-9170-52E70DB6AC80}" srcOrd="0" destOrd="0" presId="urn:microsoft.com/office/officeart/2005/8/layout/hierarchy4"/>
    <dgm:cxn modelId="{5ECD78BA-3198-4C43-A954-E232A5339D89}" type="presOf" srcId="{EE840D2A-338D-874E-9A30-024E08FC5E5F}" destId="{F2E4C350-BA8A-5D44-B3FE-BBADE33BF658}" srcOrd="0" destOrd="0" presId="urn:microsoft.com/office/officeart/2005/8/layout/hierarchy4"/>
    <dgm:cxn modelId="{24DAA5CC-BF00-8543-93CF-3CA891A4E03F}" srcId="{BBA83183-1B4D-6A4E-955A-502D5251E2C9}" destId="{ABCF8488-B788-EC47-9F56-9A06464D9ADF}" srcOrd="0" destOrd="0" parTransId="{4E840AEE-CD71-8046-BC13-9209F2E86347}" sibTransId="{17B71EF0-6BDE-E34C-9A13-FA71541B7BDD}"/>
    <dgm:cxn modelId="{29D7EAE0-E0B6-9849-AB39-0FF758A4691F}" srcId="{EE840D2A-338D-874E-9A30-024E08FC5E5F}" destId="{BBA83183-1B4D-6A4E-955A-502D5251E2C9}" srcOrd="0" destOrd="0" parTransId="{316B431B-01A3-5842-AF64-6095157B6506}" sibTransId="{8862D7FA-6533-0F41-AF6D-CE9E0185EBA5}"/>
    <dgm:cxn modelId="{36433415-2E25-194C-8A8E-66C617BC18B8}" type="presParOf" srcId="{F2E4C350-BA8A-5D44-B3FE-BBADE33BF658}" destId="{828209F6-65FB-3844-A0D1-8216211B3771}" srcOrd="0" destOrd="0" presId="urn:microsoft.com/office/officeart/2005/8/layout/hierarchy4"/>
    <dgm:cxn modelId="{3F06296C-B10A-0341-B4C8-FE506780A601}" type="presParOf" srcId="{828209F6-65FB-3844-A0D1-8216211B3771}" destId="{DE8169A1-B0D7-834E-AC73-9C463D71062B}" srcOrd="0" destOrd="0" presId="urn:microsoft.com/office/officeart/2005/8/layout/hierarchy4"/>
    <dgm:cxn modelId="{39450EDD-7663-DE4E-90A9-F48AE40DB888}" type="presParOf" srcId="{828209F6-65FB-3844-A0D1-8216211B3771}" destId="{07FF54D4-2D55-9B43-94A1-0DC6E2027DCF}" srcOrd="1" destOrd="0" presId="urn:microsoft.com/office/officeart/2005/8/layout/hierarchy4"/>
    <dgm:cxn modelId="{1FF207B1-4AC5-AC4F-8E25-8245C92912F0}" type="presParOf" srcId="{828209F6-65FB-3844-A0D1-8216211B3771}" destId="{DB88C378-CA0C-0045-877E-C5D502BF23AE}" srcOrd="2" destOrd="0" presId="urn:microsoft.com/office/officeart/2005/8/layout/hierarchy4"/>
    <dgm:cxn modelId="{E9CD3E16-0985-574A-84BD-30125BB54693}" type="presParOf" srcId="{DB88C378-CA0C-0045-877E-C5D502BF23AE}" destId="{1BED2A69-6107-A445-B3A5-ECC4979B15BA}" srcOrd="0" destOrd="0" presId="urn:microsoft.com/office/officeart/2005/8/layout/hierarchy4"/>
    <dgm:cxn modelId="{00810E8C-4E19-E143-B5FB-7C8D29BA6140}" type="presParOf" srcId="{1BED2A69-6107-A445-B3A5-ECC4979B15BA}" destId="{4DCADABC-3866-F344-9170-52E70DB6AC80}" srcOrd="0" destOrd="0" presId="urn:microsoft.com/office/officeart/2005/8/layout/hierarchy4"/>
    <dgm:cxn modelId="{03B50C96-7AD0-9249-AA95-FC53D226D251}" type="presParOf" srcId="{1BED2A69-6107-A445-B3A5-ECC4979B15BA}" destId="{24D381F2-40C3-654E-B9FB-8C23E6DE3C9D}" srcOrd="1" destOrd="0" presId="urn:microsoft.com/office/officeart/2005/8/layout/hierarchy4"/>
    <dgm:cxn modelId="{4937895E-3142-194D-BBCB-16BB04463A2D}" type="presParOf" srcId="{DB88C378-CA0C-0045-877E-C5D502BF23AE}" destId="{9D71EE3F-D60C-984C-B89C-BCC95FFCA7D1}" srcOrd="1" destOrd="0" presId="urn:microsoft.com/office/officeart/2005/8/layout/hierarchy4"/>
    <dgm:cxn modelId="{29DF9A28-72F9-0349-8CEC-389EF7A5ABA1}" type="presParOf" srcId="{DB88C378-CA0C-0045-877E-C5D502BF23AE}" destId="{162DB7E3-FA2D-CF4A-B8A2-C48C9504B484}" srcOrd="2" destOrd="0" presId="urn:microsoft.com/office/officeart/2005/8/layout/hierarchy4"/>
    <dgm:cxn modelId="{48582028-9765-B649-A9BF-D403C054EAAB}" type="presParOf" srcId="{162DB7E3-FA2D-CF4A-B8A2-C48C9504B484}" destId="{6DCAE326-981C-5D47-9CC1-4620F1FEC839}" srcOrd="0" destOrd="0" presId="urn:microsoft.com/office/officeart/2005/8/layout/hierarchy4"/>
    <dgm:cxn modelId="{D8C9F378-D6F9-0646-A5CB-74B42E9BBD12}" type="presParOf" srcId="{162DB7E3-FA2D-CF4A-B8A2-C48C9504B484}" destId="{3017A110-6FA1-4045-B739-BA6B78508709}" srcOrd="1" destOrd="0" presId="urn:microsoft.com/office/officeart/2005/8/layout/hierarchy4"/>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C92AA65-BDC7-4740-834E-4620207572E6}"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en-US"/>
        </a:p>
      </dgm:t>
    </dgm:pt>
    <dgm:pt modelId="{84BCBCCD-C099-7242-93AE-9A3D4606C951}">
      <dgm:prSet phldrT="[Text]" custT="1"/>
      <dgm:spPr/>
      <dgm:t>
        <a:bodyPr/>
        <a:lstStyle/>
        <a:p>
          <a:r>
            <a:rPr lang="en-US" sz="2500" dirty="0"/>
            <a:t>Advantages of a CRT:</a:t>
          </a:r>
        </a:p>
      </dgm:t>
    </dgm:pt>
    <dgm:pt modelId="{EEE48107-B529-0B44-B159-8ED50A553929}" type="parTrans" cxnId="{CF35CBE2-9024-354B-BAC8-B8028DF607AC}">
      <dgm:prSet/>
      <dgm:spPr/>
      <dgm:t>
        <a:bodyPr/>
        <a:lstStyle/>
        <a:p>
          <a:endParaRPr lang="en-US"/>
        </a:p>
      </dgm:t>
    </dgm:pt>
    <dgm:pt modelId="{D2FD6201-BAEA-C347-8262-4E4EE56A058C}" type="sibTrans" cxnId="{CF35CBE2-9024-354B-BAC8-B8028DF607AC}">
      <dgm:prSet/>
      <dgm:spPr/>
      <dgm:t>
        <a:bodyPr/>
        <a:lstStyle/>
        <a:p>
          <a:endParaRPr lang="en-US"/>
        </a:p>
      </dgm:t>
    </dgm:pt>
    <dgm:pt modelId="{F2DCBDDC-CECF-7D4C-99BC-EDA96E39A636}">
      <dgm:prSet phldrT="[Text]" custT="1"/>
      <dgm:spPr/>
      <dgm:t>
        <a:bodyPr/>
        <a:lstStyle/>
        <a:p>
          <a:r>
            <a:rPr lang="en-US" altLang="en-US" sz="1600" dirty="0">
              <a:solidFill>
                <a:schemeClr val="tx1"/>
              </a:solidFill>
              <a:ea typeface="ＭＳ Ｐゴシック" panose="020B0600070205080204" pitchFamily="34" charset="-128"/>
            </a:rPr>
            <a:t>The donor receives an </a:t>
          </a:r>
          <a:r>
            <a:rPr lang="en-US" altLang="en-US" sz="1600" b="1" dirty="0">
              <a:solidFill>
                <a:schemeClr val="tx1"/>
              </a:solidFill>
              <a:ea typeface="ＭＳ Ｐゴシック" panose="020B0600070205080204" pitchFamily="34" charset="-128"/>
            </a:rPr>
            <a:t>income tax deduction </a:t>
          </a:r>
          <a:r>
            <a:rPr lang="en-US" altLang="en-US" sz="1600" dirty="0">
              <a:solidFill>
                <a:schemeClr val="tx1"/>
              </a:solidFill>
              <a:ea typeface="ＭＳ Ｐゴシック" panose="020B0600070205080204" pitchFamily="34" charset="-128"/>
            </a:rPr>
            <a:t>in the year the CRT is funded</a:t>
          </a:r>
          <a:endParaRPr lang="en-US" sz="1600" dirty="0">
            <a:solidFill>
              <a:schemeClr val="tx1"/>
            </a:solidFill>
          </a:endParaRPr>
        </a:p>
      </dgm:t>
    </dgm:pt>
    <dgm:pt modelId="{BF48C888-B911-D646-97DA-CB4AB41FA871}" type="parTrans" cxnId="{2749AD0C-9FA9-914B-A6D9-6120ABD687BF}">
      <dgm:prSet/>
      <dgm:spPr/>
      <dgm:t>
        <a:bodyPr/>
        <a:lstStyle/>
        <a:p>
          <a:endParaRPr lang="en-US"/>
        </a:p>
      </dgm:t>
    </dgm:pt>
    <dgm:pt modelId="{D6CD9019-E511-2842-94D8-4934758229B8}" type="sibTrans" cxnId="{2749AD0C-9FA9-914B-A6D9-6120ABD687BF}">
      <dgm:prSet/>
      <dgm:spPr/>
      <dgm:t>
        <a:bodyPr/>
        <a:lstStyle/>
        <a:p>
          <a:endParaRPr lang="en-US"/>
        </a:p>
      </dgm:t>
    </dgm:pt>
    <dgm:pt modelId="{CAF85EF0-1824-6E47-B274-4C1457A423D5}">
      <dgm:prSet phldrT="[Text]" custT="1"/>
      <dgm:spPr/>
      <dgm:t>
        <a:bodyPr/>
        <a:lstStyle/>
        <a:p>
          <a:r>
            <a:rPr lang="en-US" sz="2500" dirty="0"/>
            <a:t>Disadvantages of a CRT:</a:t>
          </a:r>
        </a:p>
      </dgm:t>
    </dgm:pt>
    <dgm:pt modelId="{CFCCE539-E9EB-434C-9A75-FB480CA6D02F}" type="parTrans" cxnId="{751B0A53-18EE-AC41-9E29-C3D8E9B72A2B}">
      <dgm:prSet/>
      <dgm:spPr/>
      <dgm:t>
        <a:bodyPr/>
        <a:lstStyle/>
        <a:p>
          <a:endParaRPr lang="en-US"/>
        </a:p>
      </dgm:t>
    </dgm:pt>
    <dgm:pt modelId="{3A317BAF-B736-1E4C-BC2F-35DEDDFB9CCE}" type="sibTrans" cxnId="{751B0A53-18EE-AC41-9E29-C3D8E9B72A2B}">
      <dgm:prSet/>
      <dgm:spPr/>
      <dgm:t>
        <a:bodyPr/>
        <a:lstStyle/>
        <a:p>
          <a:endParaRPr lang="en-US"/>
        </a:p>
      </dgm:t>
    </dgm:pt>
    <dgm:pt modelId="{B31C644D-1593-7A43-A416-48BDBE1050B7}">
      <dgm:prSet phldrT="[Text]" custT="1"/>
      <dgm:spPr/>
      <dgm:t>
        <a:bodyPr/>
        <a:lstStyle/>
        <a:p>
          <a:r>
            <a:rPr lang="en-US" sz="1600" b="1" dirty="0">
              <a:solidFill>
                <a:schemeClr val="tx1"/>
              </a:solidFill>
            </a:rPr>
            <a:t>Low interest rates have a negative impact on CRATs. </a:t>
          </a:r>
        </a:p>
      </dgm:t>
    </dgm:pt>
    <dgm:pt modelId="{A667CC7C-549A-9546-AADE-0D85531F39ED}" type="parTrans" cxnId="{B9E20E1A-83A2-7045-B022-A75F00A5D621}">
      <dgm:prSet/>
      <dgm:spPr/>
      <dgm:t>
        <a:bodyPr/>
        <a:lstStyle/>
        <a:p>
          <a:endParaRPr lang="en-US"/>
        </a:p>
      </dgm:t>
    </dgm:pt>
    <dgm:pt modelId="{280F3099-5C35-3C4C-80BE-931CA30C403B}" type="sibTrans" cxnId="{B9E20E1A-83A2-7045-B022-A75F00A5D621}">
      <dgm:prSet/>
      <dgm:spPr/>
      <dgm:t>
        <a:bodyPr/>
        <a:lstStyle/>
        <a:p>
          <a:endParaRPr lang="en-US"/>
        </a:p>
      </dgm:t>
    </dgm:pt>
    <dgm:pt modelId="{C20A0B63-2C2A-5A46-B4DD-2E8DDE8F4AE0}">
      <dgm:prSet custT="1"/>
      <dgm:spPr/>
      <dgm:t>
        <a:bodyPr/>
        <a:lstStyle/>
        <a:p>
          <a:r>
            <a:rPr lang="en-US" altLang="en-US" sz="1600" dirty="0">
              <a:solidFill>
                <a:schemeClr val="tx1"/>
              </a:solidFill>
              <a:ea typeface="ＭＳ Ｐゴシック" panose="020B0600070205080204" pitchFamily="34" charset="-128"/>
            </a:rPr>
            <a:t>Donor can fund the CRT with appreciated assets and </a:t>
          </a:r>
          <a:r>
            <a:rPr lang="en-US" altLang="en-US" sz="1600" b="1" dirty="0">
              <a:solidFill>
                <a:schemeClr val="tx1"/>
              </a:solidFill>
              <a:ea typeface="ＭＳ Ｐゴシック" panose="020B0600070205080204" pitchFamily="34" charset="-128"/>
            </a:rPr>
            <a:t>avoid capital gains tax </a:t>
          </a:r>
          <a:r>
            <a:rPr lang="en-US" altLang="en-US" sz="1600" dirty="0">
              <a:solidFill>
                <a:schemeClr val="tx1"/>
              </a:solidFill>
              <a:ea typeface="ＭＳ Ｐゴシック" panose="020B0600070205080204" pitchFamily="34" charset="-128"/>
            </a:rPr>
            <a:t>upon their sale – painless way to diversify</a:t>
          </a:r>
        </a:p>
      </dgm:t>
    </dgm:pt>
    <dgm:pt modelId="{D46722D6-ADF7-0347-92A9-F6FC2620C4F2}" type="parTrans" cxnId="{E295FCD1-96DA-7740-B778-1F862BD1EFC8}">
      <dgm:prSet/>
      <dgm:spPr/>
      <dgm:t>
        <a:bodyPr/>
        <a:lstStyle/>
        <a:p>
          <a:endParaRPr lang="en-US"/>
        </a:p>
      </dgm:t>
    </dgm:pt>
    <dgm:pt modelId="{05995FBB-625D-8140-A0ED-755079778824}" type="sibTrans" cxnId="{E295FCD1-96DA-7740-B778-1F862BD1EFC8}">
      <dgm:prSet/>
      <dgm:spPr/>
      <dgm:t>
        <a:bodyPr/>
        <a:lstStyle/>
        <a:p>
          <a:endParaRPr lang="en-US"/>
        </a:p>
      </dgm:t>
    </dgm:pt>
    <dgm:pt modelId="{79587784-9624-4945-BB2D-7B220D6CDF38}">
      <dgm:prSet custT="1"/>
      <dgm:spPr/>
      <dgm:t>
        <a:bodyPr/>
        <a:lstStyle/>
        <a:p>
          <a:r>
            <a:rPr lang="en-US" altLang="en-US" sz="1600" dirty="0">
              <a:solidFill>
                <a:schemeClr val="tx1"/>
              </a:solidFill>
              <a:ea typeface="ＭＳ Ｐゴシック" panose="020B0600070205080204" pitchFamily="34" charset="-128"/>
            </a:rPr>
            <a:t>Donor can possibly </a:t>
          </a:r>
          <a:r>
            <a:rPr lang="en-US" altLang="en-US" sz="1600" b="1" dirty="0">
              <a:solidFill>
                <a:schemeClr val="tx1"/>
              </a:solidFill>
              <a:ea typeface="ＭＳ Ｐゴシック" panose="020B0600070205080204" pitchFamily="34" charset="-128"/>
            </a:rPr>
            <a:t>increase income stream </a:t>
          </a:r>
        </a:p>
      </dgm:t>
    </dgm:pt>
    <dgm:pt modelId="{EE8DA7A9-DB5A-F049-9072-5C29A11383B5}" type="parTrans" cxnId="{368A1515-F5AF-BD4B-AF2F-46DB717DD41C}">
      <dgm:prSet/>
      <dgm:spPr/>
      <dgm:t>
        <a:bodyPr/>
        <a:lstStyle/>
        <a:p>
          <a:endParaRPr lang="en-US"/>
        </a:p>
      </dgm:t>
    </dgm:pt>
    <dgm:pt modelId="{37F609D5-D8C6-E440-A6C1-0FD3E3ED5422}" type="sibTrans" cxnId="{368A1515-F5AF-BD4B-AF2F-46DB717DD41C}">
      <dgm:prSet/>
      <dgm:spPr/>
      <dgm:t>
        <a:bodyPr/>
        <a:lstStyle/>
        <a:p>
          <a:endParaRPr lang="en-US"/>
        </a:p>
      </dgm:t>
    </dgm:pt>
    <dgm:pt modelId="{5AF1AE47-FD5C-B947-9E8B-10A45BDC4545}">
      <dgm:prSet custT="1"/>
      <dgm:spPr/>
      <dgm:t>
        <a:bodyPr/>
        <a:lstStyle/>
        <a:p>
          <a:r>
            <a:rPr lang="en-US" sz="1600" dirty="0"/>
            <a:t>Assets transferred to trust reduces donor’s estate, ultimately reducing estate taxes paid</a:t>
          </a:r>
          <a:endParaRPr lang="en-US" altLang="en-US" sz="1600" dirty="0">
            <a:solidFill>
              <a:schemeClr val="tx1"/>
            </a:solidFill>
            <a:ea typeface="ＭＳ Ｐゴシック" panose="020B0600070205080204" pitchFamily="34" charset="-128"/>
          </a:endParaRPr>
        </a:p>
      </dgm:t>
    </dgm:pt>
    <dgm:pt modelId="{241B8217-419C-AC40-AED3-DD66FCC82732}" type="parTrans" cxnId="{4C2534A7-CC9D-8E47-A4BD-790DC6924E90}">
      <dgm:prSet/>
      <dgm:spPr/>
      <dgm:t>
        <a:bodyPr/>
        <a:lstStyle/>
        <a:p>
          <a:endParaRPr lang="en-US"/>
        </a:p>
      </dgm:t>
    </dgm:pt>
    <dgm:pt modelId="{069CD296-76F6-0F47-ADEC-3D36483E5CA1}" type="sibTrans" cxnId="{4C2534A7-CC9D-8E47-A4BD-790DC6924E90}">
      <dgm:prSet/>
      <dgm:spPr/>
      <dgm:t>
        <a:bodyPr/>
        <a:lstStyle/>
        <a:p>
          <a:endParaRPr lang="en-US"/>
        </a:p>
      </dgm:t>
    </dgm:pt>
    <dgm:pt modelId="{22A1CFE8-17DB-604F-9C81-DB6926DF8C40}">
      <dgm:prSet custT="1"/>
      <dgm:spPr/>
      <dgm:t>
        <a:bodyPr/>
        <a:lstStyle/>
        <a:p>
          <a:r>
            <a:rPr lang="en-US" altLang="en-US" sz="1600" dirty="0">
              <a:solidFill>
                <a:schemeClr val="tx1"/>
              </a:solidFill>
              <a:ea typeface="ＭＳ Ｐゴシック" panose="020B0600070205080204" pitchFamily="34" charset="-128"/>
            </a:rPr>
            <a:t>Donor may </a:t>
          </a:r>
          <a:r>
            <a:rPr lang="en-US" altLang="en-US" sz="1600" b="1" dirty="0">
              <a:solidFill>
                <a:schemeClr val="tx1"/>
              </a:solidFill>
              <a:ea typeface="ＭＳ Ｐゴシック" panose="020B0600070205080204" pitchFamily="34" charset="-128"/>
            </a:rPr>
            <a:t>designate several charitable beneficiaries </a:t>
          </a:r>
          <a:r>
            <a:rPr lang="en-US" altLang="en-US" sz="1600" dirty="0">
              <a:solidFill>
                <a:schemeClr val="tx1"/>
              </a:solidFill>
              <a:ea typeface="ＭＳ Ｐゴシック" panose="020B0600070205080204" pitchFamily="34" charset="-128"/>
            </a:rPr>
            <a:t>– can be used as a broad charitable estate plan</a:t>
          </a:r>
        </a:p>
      </dgm:t>
    </dgm:pt>
    <dgm:pt modelId="{3813A62F-7F64-2447-BDA4-508EE93D0B13}" type="parTrans" cxnId="{D67346A8-A55C-5140-9F06-93190C8766F1}">
      <dgm:prSet/>
      <dgm:spPr/>
      <dgm:t>
        <a:bodyPr/>
        <a:lstStyle/>
        <a:p>
          <a:endParaRPr lang="en-US"/>
        </a:p>
      </dgm:t>
    </dgm:pt>
    <dgm:pt modelId="{11298FA0-B993-8349-AE23-3F53AB089936}" type="sibTrans" cxnId="{D67346A8-A55C-5140-9F06-93190C8766F1}">
      <dgm:prSet/>
      <dgm:spPr/>
      <dgm:t>
        <a:bodyPr/>
        <a:lstStyle/>
        <a:p>
          <a:endParaRPr lang="en-US"/>
        </a:p>
      </dgm:t>
    </dgm:pt>
    <dgm:pt modelId="{BCC72EAE-D8F4-AC4B-9F96-611EC2054143}">
      <dgm:prSet custT="1"/>
      <dgm:spPr/>
      <dgm:t>
        <a:bodyPr/>
        <a:lstStyle/>
        <a:p>
          <a:r>
            <a:rPr lang="en-US" sz="1600" dirty="0">
              <a:solidFill>
                <a:schemeClr val="tx1"/>
              </a:solidFill>
            </a:rPr>
            <a:t>Since the donor receives the income interest as opposed to the remainder interest, he or she receives a </a:t>
          </a:r>
          <a:r>
            <a:rPr lang="en-US" sz="1600" b="1" dirty="0">
              <a:solidFill>
                <a:schemeClr val="tx1"/>
              </a:solidFill>
            </a:rPr>
            <a:t>lower income tax deduction </a:t>
          </a:r>
          <a:r>
            <a:rPr lang="en-US" sz="1600" dirty="0">
              <a:solidFill>
                <a:schemeClr val="tx1"/>
              </a:solidFill>
            </a:rPr>
            <a:t>as it is assumed that the charity will be receiving less money. </a:t>
          </a:r>
        </a:p>
      </dgm:t>
    </dgm:pt>
    <dgm:pt modelId="{E86D8BD6-5452-9341-AA92-E0B7F0600370}" type="parTrans" cxnId="{CE8BC22F-42E7-9242-965C-ECCF544DD4AB}">
      <dgm:prSet/>
      <dgm:spPr/>
      <dgm:t>
        <a:bodyPr/>
        <a:lstStyle/>
        <a:p>
          <a:endParaRPr lang="en-US"/>
        </a:p>
      </dgm:t>
    </dgm:pt>
    <dgm:pt modelId="{8D9DD7FD-AA9D-8345-BE62-5E69A693AF76}" type="sibTrans" cxnId="{CE8BC22F-42E7-9242-965C-ECCF544DD4AB}">
      <dgm:prSet/>
      <dgm:spPr/>
      <dgm:t>
        <a:bodyPr/>
        <a:lstStyle/>
        <a:p>
          <a:endParaRPr lang="en-US"/>
        </a:p>
      </dgm:t>
    </dgm:pt>
    <dgm:pt modelId="{3E454EB0-40BD-3D40-BF9F-D931040F48DD}">
      <dgm:prSet custT="1"/>
      <dgm:spPr/>
      <dgm:t>
        <a:bodyPr/>
        <a:lstStyle/>
        <a:p>
          <a:r>
            <a:rPr lang="en-US" sz="1600" dirty="0">
              <a:solidFill>
                <a:schemeClr val="tx1"/>
              </a:solidFill>
            </a:rPr>
            <a:t>Furthermore, in a low interest rate environment, it is more difficult for CRATs to pass the </a:t>
          </a:r>
          <a:r>
            <a:rPr lang="en-US" sz="1600" b="1" dirty="0">
              <a:solidFill>
                <a:schemeClr val="tx1"/>
              </a:solidFill>
            </a:rPr>
            <a:t>5% probability test</a:t>
          </a:r>
          <a:r>
            <a:rPr lang="en-US" sz="1600" dirty="0">
              <a:solidFill>
                <a:schemeClr val="tx1"/>
              </a:solidFill>
            </a:rPr>
            <a:t>, which states that a gift may not qualify for a deduction if there is greater than a 5% probability that the trust will exhaust its assets before the charity receives the remainder interest.</a:t>
          </a:r>
          <a:endParaRPr lang="en-US" altLang="en-US" sz="1600" dirty="0">
            <a:solidFill>
              <a:schemeClr val="tx1"/>
            </a:solidFill>
            <a:ea typeface="ＭＳ Ｐゴシック" panose="020B0600070205080204" pitchFamily="34" charset="-128"/>
          </a:endParaRPr>
        </a:p>
      </dgm:t>
    </dgm:pt>
    <dgm:pt modelId="{CC89A3DB-F9C7-9848-BD04-BB5F94103A1F}" type="parTrans" cxnId="{B4D47A2F-E967-8843-9180-72F0C54A5803}">
      <dgm:prSet/>
      <dgm:spPr/>
      <dgm:t>
        <a:bodyPr/>
        <a:lstStyle/>
        <a:p>
          <a:endParaRPr lang="en-US"/>
        </a:p>
      </dgm:t>
    </dgm:pt>
    <dgm:pt modelId="{F0432343-4259-B340-ACC9-83DE566D9070}" type="sibTrans" cxnId="{B4D47A2F-E967-8843-9180-72F0C54A5803}">
      <dgm:prSet/>
      <dgm:spPr/>
      <dgm:t>
        <a:bodyPr/>
        <a:lstStyle/>
        <a:p>
          <a:endParaRPr lang="en-US"/>
        </a:p>
      </dgm:t>
    </dgm:pt>
    <dgm:pt modelId="{6F560094-AD68-4347-8C59-1418E2CFB5CB}" type="pres">
      <dgm:prSet presAssocID="{4C92AA65-BDC7-4740-834E-4620207572E6}" presName="linear" presStyleCnt="0">
        <dgm:presLayoutVars>
          <dgm:animLvl val="lvl"/>
          <dgm:resizeHandles val="exact"/>
        </dgm:presLayoutVars>
      </dgm:prSet>
      <dgm:spPr/>
    </dgm:pt>
    <dgm:pt modelId="{661E0C47-51F5-C542-A8ED-15058860FE82}" type="pres">
      <dgm:prSet presAssocID="{84BCBCCD-C099-7242-93AE-9A3D4606C951}" presName="parentText" presStyleLbl="node1" presStyleIdx="0" presStyleCnt="2">
        <dgm:presLayoutVars>
          <dgm:chMax val="0"/>
          <dgm:bulletEnabled val="1"/>
        </dgm:presLayoutVars>
      </dgm:prSet>
      <dgm:spPr/>
    </dgm:pt>
    <dgm:pt modelId="{787A6936-EF39-954A-9FEC-8593B8A64FB8}" type="pres">
      <dgm:prSet presAssocID="{84BCBCCD-C099-7242-93AE-9A3D4606C951}" presName="childText" presStyleLbl="revTx" presStyleIdx="0" presStyleCnt="2" custScaleX="99872">
        <dgm:presLayoutVars>
          <dgm:bulletEnabled val="1"/>
        </dgm:presLayoutVars>
      </dgm:prSet>
      <dgm:spPr/>
    </dgm:pt>
    <dgm:pt modelId="{A375CED1-4F93-A34D-BA6B-3B9B066B7BF6}" type="pres">
      <dgm:prSet presAssocID="{CAF85EF0-1824-6E47-B274-4C1457A423D5}" presName="parentText" presStyleLbl="node1" presStyleIdx="1" presStyleCnt="2">
        <dgm:presLayoutVars>
          <dgm:chMax val="0"/>
          <dgm:bulletEnabled val="1"/>
        </dgm:presLayoutVars>
      </dgm:prSet>
      <dgm:spPr/>
    </dgm:pt>
    <dgm:pt modelId="{7D293D85-2FE8-3B4C-89BD-C09CC0A45240}" type="pres">
      <dgm:prSet presAssocID="{CAF85EF0-1824-6E47-B274-4C1457A423D5}" presName="childText" presStyleLbl="revTx" presStyleIdx="1" presStyleCnt="2">
        <dgm:presLayoutVars>
          <dgm:bulletEnabled val="1"/>
        </dgm:presLayoutVars>
      </dgm:prSet>
      <dgm:spPr/>
    </dgm:pt>
  </dgm:ptLst>
  <dgm:cxnLst>
    <dgm:cxn modelId="{2749AD0C-9FA9-914B-A6D9-6120ABD687BF}" srcId="{84BCBCCD-C099-7242-93AE-9A3D4606C951}" destId="{F2DCBDDC-CECF-7D4C-99BC-EDA96E39A636}" srcOrd="0" destOrd="0" parTransId="{BF48C888-B911-D646-97DA-CB4AB41FA871}" sibTransId="{D6CD9019-E511-2842-94D8-4934758229B8}"/>
    <dgm:cxn modelId="{368A1515-F5AF-BD4B-AF2F-46DB717DD41C}" srcId="{84BCBCCD-C099-7242-93AE-9A3D4606C951}" destId="{79587784-9624-4945-BB2D-7B220D6CDF38}" srcOrd="2" destOrd="0" parTransId="{EE8DA7A9-DB5A-F049-9072-5C29A11383B5}" sibTransId="{37F609D5-D8C6-E440-A6C1-0FD3E3ED5422}"/>
    <dgm:cxn modelId="{51528D19-61F3-0449-802A-3AAA5433A256}" type="presOf" srcId="{F2DCBDDC-CECF-7D4C-99BC-EDA96E39A636}" destId="{787A6936-EF39-954A-9FEC-8593B8A64FB8}" srcOrd="0" destOrd="0" presId="urn:microsoft.com/office/officeart/2005/8/layout/vList2"/>
    <dgm:cxn modelId="{B9E20E1A-83A2-7045-B022-A75F00A5D621}" srcId="{CAF85EF0-1824-6E47-B274-4C1457A423D5}" destId="{B31C644D-1593-7A43-A416-48BDBE1050B7}" srcOrd="0" destOrd="0" parTransId="{A667CC7C-549A-9546-AADE-0D85531F39ED}" sibTransId="{280F3099-5C35-3C4C-80BE-931CA30C403B}"/>
    <dgm:cxn modelId="{6204292B-58F3-6B4F-B075-CDE218720299}" type="presOf" srcId="{22A1CFE8-17DB-604F-9C81-DB6926DF8C40}" destId="{787A6936-EF39-954A-9FEC-8593B8A64FB8}" srcOrd="0" destOrd="4" presId="urn:microsoft.com/office/officeart/2005/8/layout/vList2"/>
    <dgm:cxn modelId="{B4D47A2F-E967-8843-9180-72F0C54A5803}" srcId="{CAF85EF0-1824-6E47-B274-4C1457A423D5}" destId="{3E454EB0-40BD-3D40-BF9F-D931040F48DD}" srcOrd="2" destOrd="0" parTransId="{CC89A3DB-F9C7-9848-BD04-BB5F94103A1F}" sibTransId="{F0432343-4259-B340-ACC9-83DE566D9070}"/>
    <dgm:cxn modelId="{CE8BC22F-42E7-9242-965C-ECCF544DD4AB}" srcId="{CAF85EF0-1824-6E47-B274-4C1457A423D5}" destId="{BCC72EAE-D8F4-AC4B-9F96-611EC2054143}" srcOrd="1" destOrd="0" parTransId="{E86D8BD6-5452-9341-AA92-E0B7F0600370}" sibTransId="{8D9DD7FD-AA9D-8345-BE62-5E69A693AF76}"/>
    <dgm:cxn modelId="{CE82A05F-34D7-3C47-83FD-1D483F73D649}" type="presOf" srcId="{BCC72EAE-D8F4-AC4B-9F96-611EC2054143}" destId="{7D293D85-2FE8-3B4C-89BD-C09CC0A45240}" srcOrd="0" destOrd="1" presId="urn:microsoft.com/office/officeart/2005/8/layout/vList2"/>
    <dgm:cxn modelId="{CACA3863-A1B1-7647-A798-2F0568F0FF78}" type="presOf" srcId="{C20A0B63-2C2A-5A46-B4DD-2E8DDE8F4AE0}" destId="{787A6936-EF39-954A-9FEC-8593B8A64FB8}" srcOrd="0" destOrd="1" presId="urn:microsoft.com/office/officeart/2005/8/layout/vList2"/>
    <dgm:cxn modelId="{D9060344-AF73-7A43-8EF6-B7A441DA8CE7}" type="presOf" srcId="{79587784-9624-4945-BB2D-7B220D6CDF38}" destId="{787A6936-EF39-954A-9FEC-8593B8A64FB8}" srcOrd="0" destOrd="2" presId="urn:microsoft.com/office/officeart/2005/8/layout/vList2"/>
    <dgm:cxn modelId="{751B0A53-18EE-AC41-9E29-C3D8E9B72A2B}" srcId="{4C92AA65-BDC7-4740-834E-4620207572E6}" destId="{CAF85EF0-1824-6E47-B274-4C1457A423D5}" srcOrd="1" destOrd="0" parTransId="{CFCCE539-E9EB-434C-9A75-FB480CA6D02F}" sibTransId="{3A317BAF-B736-1E4C-BC2F-35DEDDFB9CCE}"/>
    <dgm:cxn modelId="{9ACA638A-992D-B343-BFDC-C85BCEAE7627}" type="presOf" srcId="{5AF1AE47-FD5C-B947-9E8B-10A45BDC4545}" destId="{787A6936-EF39-954A-9FEC-8593B8A64FB8}" srcOrd="0" destOrd="3" presId="urn:microsoft.com/office/officeart/2005/8/layout/vList2"/>
    <dgm:cxn modelId="{76CA1891-9333-7747-8767-4B00504F0FE1}" type="presOf" srcId="{84BCBCCD-C099-7242-93AE-9A3D4606C951}" destId="{661E0C47-51F5-C542-A8ED-15058860FE82}" srcOrd="0" destOrd="0" presId="urn:microsoft.com/office/officeart/2005/8/layout/vList2"/>
    <dgm:cxn modelId="{8E65AF9A-8F1E-CB48-A2CF-BA8DB6535964}" type="presOf" srcId="{3E454EB0-40BD-3D40-BF9F-D931040F48DD}" destId="{7D293D85-2FE8-3B4C-89BD-C09CC0A45240}" srcOrd="0" destOrd="2" presId="urn:microsoft.com/office/officeart/2005/8/layout/vList2"/>
    <dgm:cxn modelId="{4C2534A7-CC9D-8E47-A4BD-790DC6924E90}" srcId="{84BCBCCD-C099-7242-93AE-9A3D4606C951}" destId="{5AF1AE47-FD5C-B947-9E8B-10A45BDC4545}" srcOrd="3" destOrd="0" parTransId="{241B8217-419C-AC40-AED3-DD66FCC82732}" sibTransId="{069CD296-76F6-0F47-ADEC-3D36483E5CA1}"/>
    <dgm:cxn modelId="{D67346A8-A55C-5140-9F06-93190C8766F1}" srcId="{84BCBCCD-C099-7242-93AE-9A3D4606C951}" destId="{22A1CFE8-17DB-604F-9C81-DB6926DF8C40}" srcOrd="4" destOrd="0" parTransId="{3813A62F-7F64-2447-BDA4-508EE93D0B13}" sibTransId="{11298FA0-B993-8349-AE23-3F53AB089936}"/>
    <dgm:cxn modelId="{E295FCD1-96DA-7740-B778-1F862BD1EFC8}" srcId="{84BCBCCD-C099-7242-93AE-9A3D4606C951}" destId="{C20A0B63-2C2A-5A46-B4DD-2E8DDE8F4AE0}" srcOrd="1" destOrd="0" parTransId="{D46722D6-ADF7-0347-92A9-F6FC2620C4F2}" sibTransId="{05995FBB-625D-8140-A0ED-755079778824}"/>
    <dgm:cxn modelId="{4C5EC7DC-7854-534B-A97D-C156852A09E3}" type="presOf" srcId="{4C92AA65-BDC7-4740-834E-4620207572E6}" destId="{6F560094-AD68-4347-8C59-1418E2CFB5CB}" srcOrd="0" destOrd="0" presId="urn:microsoft.com/office/officeart/2005/8/layout/vList2"/>
    <dgm:cxn modelId="{AE947FE1-7C4C-9341-AF49-8AAD2DF32C46}" type="presOf" srcId="{B31C644D-1593-7A43-A416-48BDBE1050B7}" destId="{7D293D85-2FE8-3B4C-89BD-C09CC0A45240}" srcOrd="0" destOrd="0" presId="urn:microsoft.com/office/officeart/2005/8/layout/vList2"/>
    <dgm:cxn modelId="{CF35CBE2-9024-354B-BAC8-B8028DF607AC}" srcId="{4C92AA65-BDC7-4740-834E-4620207572E6}" destId="{84BCBCCD-C099-7242-93AE-9A3D4606C951}" srcOrd="0" destOrd="0" parTransId="{EEE48107-B529-0B44-B159-8ED50A553929}" sibTransId="{D2FD6201-BAEA-C347-8262-4E4EE56A058C}"/>
    <dgm:cxn modelId="{62E2B4F6-0B52-784C-A07C-2627F05957FD}" type="presOf" srcId="{CAF85EF0-1824-6E47-B274-4C1457A423D5}" destId="{A375CED1-4F93-A34D-BA6B-3B9B066B7BF6}" srcOrd="0" destOrd="0" presId="urn:microsoft.com/office/officeart/2005/8/layout/vList2"/>
    <dgm:cxn modelId="{2F015481-3ECE-2D40-B576-4229ED86FDF8}" type="presParOf" srcId="{6F560094-AD68-4347-8C59-1418E2CFB5CB}" destId="{661E0C47-51F5-C542-A8ED-15058860FE82}" srcOrd="0" destOrd="0" presId="urn:microsoft.com/office/officeart/2005/8/layout/vList2"/>
    <dgm:cxn modelId="{B5D23991-6860-9949-8010-CC1CFD30A0A0}" type="presParOf" srcId="{6F560094-AD68-4347-8C59-1418E2CFB5CB}" destId="{787A6936-EF39-954A-9FEC-8593B8A64FB8}" srcOrd="1" destOrd="0" presId="urn:microsoft.com/office/officeart/2005/8/layout/vList2"/>
    <dgm:cxn modelId="{71234F53-D47F-4B48-B81A-81FDC369F7CD}" type="presParOf" srcId="{6F560094-AD68-4347-8C59-1418E2CFB5CB}" destId="{A375CED1-4F93-A34D-BA6B-3B9B066B7BF6}" srcOrd="2" destOrd="0" presId="urn:microsoft.com/office/officeart/2005/8/layout/vList2"/>
    <dgm:cxn modelId="{30A1BB13-DFD4-CD46-AD3D-FE0060F84375}" type="presParOf" srcId="{6F560094-AD68-4347-8C59-1418E2CFB5CB}" destId="{7D293D85-2FE8-3B4C-89BD-C09CC0A45240}" srcOrd="3"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77148BF-1BBC-41A5-B1D8-703C3A6327C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2AEA1F75-F38B-4594-B387-B2F1458494CB}">
      <dgm:prSet custT="1"/>
      <dgm:spPr>
        <a:solidFill>
          <a:srgbClr val="002060"/>
        </a:solidFill>
      </dgm:spPr>
      <dgm:t>
        <a:bodyPr/>
        <a:lstStyle/>
        <a:p>
          <a:r>
            <a:rPr lang="en-US" altLang="en-US" sz="1600" dirty="0"/>
            <a:t>Wants the flexibility of the CRT</a:t>
          </a:r>
          <a:endParaRPr lang="en-US" sz="1600" dirty="0"/>
        </a:p>
      </dgm:t>
    </dgm:pt>
    <dgm:pt modelId="{434BD27C-1D72-4509-A31E-BFEFAE908FC9}" type="parTrans" cxnId="{340F44C7-054F-4C8C-A1CE-5A894BE47CB4}">
      <dgm:prSet/>
      <dgm:spPr/>
      <dgm:t>
        <a:bodyPr/>
        <a:lstStyle/>
        <a:p>
          <a:endParaRPr lang="en-US"/>
        </a:p>
      </dgm:t>
    </dgm:pt>
    <dgm:pt modelId="{25BF323A-02C8-4BAF-8B9B-2E31599F0C96}" type="sibTrans" cxnId="{340F44C7-054F-4C8C-A1CE-5A894BE47CB4}">
      <dgm:prSet/>
      <dgm:spPr/>
      <dgm:t>
        <a:bodyPr/>
        <a:lstStyle/>
        <a:p>
          <a:endParaRPr lang="en-US"/>
        </a:p>
      </dgm:t>
    </dgm:pt>
    <dgm:pt modelId="{19B0C054-EDCF-2D4A-A294-4DB0D0D13D6E}">
      <dgm:prSet custT="1"/>
      <dgm:spPr>
        <a:solidFill>
          <a:srgbClr val="0070C0"/>
        </a:solidFill>
      </dgm:spPr>
      <dgm:t>
        <a:bodyPr/>
        <a:lstStyle/>
        <a:p>
          <a:r>
            <a:rPr lang="en-US" altLang="en-US" sz="1600" dirty="0"/>
            <a:t>Desires multiple income beneficiaries</a:t>
          </a:r>
        </a:p>
      </dgm:t>
    </dgm:pt>
    <dgm:pt modelId="{ECC0350B-5493-9E48-A7C2-70454ED25646}" type="parTrans" cxnId="{33611044-F2B7-704B-BB07-A40B261F2FBE}">
      <dgm:prSet/>
      <dgm:spPr/>
      <dgm:t>
        <a:bodyPr/>
        <a:lstStyle/>
        <a:p>
          <a:endParaRPr lang="en-US"/>
        </a:p>
      </dgm:t>
    </dgm:pt>
    <dgm:pt modelId="{A0CDC91C-9CF1-F048-AEAE-82A2A5B02C4A}" type="sibTrans" cxnId="{33611044-F2B7-704B-BB07-A40B261F2FBE}">
      <dgm:prSet/>
      <dgm:spPr/>
      <dgm:t>
        <a:bodyPr/>
        <a:lstStyle/>
        <a:p>
          <a:endParaRPr lang="en-US"/>
        </a:p>
      </dgm:t>
    </dgm:pt>
    <dgm:pt modelId="{3170A8BD-30B8-7449-A522-44AD525FEA98}">
      <dgm:prSet custT="1"/>
      <dgm:spPr>
        <a:solidFill>
          <a:schemeClr val="accent1">
            <a:lumMod val="75000"/>
          </a:schemeClr>
        </a:solidFill>
      </dgm:spPr>
      <dgm:t>
        <a:bodyPr/>
        <a:lstStyle/>
        <a:p>
          <a:r>
            <a:rPr lang="en-US" altLang="en-US" sz="1600" dirty="0"/>
            <a:t>Wants the ability to revoke charitable beneficiary</a:t>
          </a:r>
        </a:p>
      </dgm:t>
    </dgm:pt>
    <dgm:pt modelId="{8C56410F-F86E-C244-B5F8-16E97644E28A}" type="parTrans" cxnId="{099159F3-1ADE-C24A-A1D0-FE9CE59F850D}">
      <dgm:prSet/>
      <dgm:spPr/>
      <dgm:t>
        <a:bodyPr/>
        <a:lstStyle/>
        <a:p>
          <a:endParaRPr lang="en-US"/>
        </a:p>
      </dgm:t>
    </dgm:pt>
    <dgm:pt modelId="{72DD62A3-8F55-334C-9A9D-12A161971485}" type="sibTrans" cxnId="{099159F3-1ADE-C24A-A1D0-FE9CE59F850D}">
      <dgm:prSet/>
      <dgm:spPr/>
      <dgm:t>
        <a:bodyPr/>
        <a:lstStyle/>
        <a:p>
          <a:endParaRPr lang="en-US"/>
        </a:p>
      </dgm:t>
    </dgm:pt>
    <dgm:pt modelId="{11AD8A57-E9ED-7E46-99B5-05D09DF472ED}">
      <dgm:prSet custT="1"/>
      <dgm:spPr>
        <a:solidFill>
          <a:srgbClr val="1AB39F"/>
        </a:solidFill>
      </dgm:spPr>
      <dgm:t>
        <a:bodyPr/>
        <a:lstStyle/>
        <a:p>
          <a:r>
            <a:rPr lang="en-US" altLang="en-US" sz="1600"/>
            <a:t>Desires multiple charitable beneficiaries</a:t>
          </a:r>
          <a:endParaRPr lang="en-US" altLang="en-US" sz="1600" dirty="0"/>
        </a:p>
      </dgm:t>
    </dgm:pt>
    <dgm:pt modelId="{6DF7E24A-85C4-9544-A2FA-2E84055348E7}" type="parTrans" cxnId="{13C9F493-BFCE-8846-92F7-DEEB92A2E18F}">
      <dgm:prSet/>
      <dgm:spPr/>
      <dgm:t>
        <a:bodyPr/>
        <a:lstStyle/>
        <a:p>
          <a:endParaRPr lang="en-US"/>
        </a:p>
      </dgm:t>
    </dgm:pt>
    <dgm:pt modelId="{A6605FE5-FE8C-A644-9DF3-9F2B7E5EA0BD}" type="sibTrans" cxnId="{13C9F493-BFCE-8846-92F7-DEEB92A2E18F}">
      <dgm:prSet/>
      <dgm:spPr/>
      <dgm:t>
        <a:bodyPr/>
        <a:lstStyle/>
        <a:p>
          <a:endParaRPr lang="en-US"/>
        </a:p>
      </dgm:t>
    </dgm:pt>
    <dgm:pt modelId="{24E83B12-ACEF-D144-9622-703F3F0A6307}">
      <dgm:prSet custT="1"/>
      <dgm:spPr>
        <a:solidFill>
          <a:schemeClr val="accent3"/>
        </a:solidFill>
      </dgm:spPr>
      <dgm:t>
        <a:bodyPr/>
        <a:lstStyle/>
        <a:p>
          <a:r>
            <a:rPr lang="en-US" altLang="en-US" sz="1600"/>
            <a:t>Flexibility of Term of Trust (term of 10 years)</a:t>
          </a:r>
          <a:endParaRPr lang="en-US" altLang="en-US" sz="1600" dirty="0"/>
        </a:p>
      </dgm:t>
    </dgm:pt>
    <dgm:pt modelId="{28801807-35A1-D141-A52A-CA6BB2417661}" type="parTrans" cxnId="{26115D1A-5AB3-4B48-A540-A10D4D1C28F4}">
      <dgm:prSet/>
      <dgm:spPr/>
      <dgm:t>
        <a:bodyPr/>
        <a:lstStyle/>
        <a:p>
          <a:endParaRPr lang="en-US"/>
        </a:p>
      </dgm:t>
    </dgm:pt>
    <dgm:pt modelId="{1D0FF06D-1511-8F4D-88BD-5B4B17165E6E}" type="sibTrans" cxnId="{26115D1A-5AB3-4B48-A540-A10D4D1C28F4}">
      <dgm:prSet/>
      <dgm:spPr/>
      <dgm:t>
        <a:bodyPr/>
        <a:lstStyle/>
        <a:p>
          <a:endParaRPr lang="en-US"/>
        </a:p>
      </dgm:t>
    </dgm:pt>
    <dgm:pt modelId="{B050DF10-AEC9-4DE3-9688-FC38775F896A}" type="pres">
      <dgm:prSet presAssocID="{477148BF-1BBC-41A5-B1D8-703C3A6327CA}" presName="linear" presStyleCnt="0">
        <dgm:presLayoutVars>
          <dgm:animLvl val="lvl"/>
          <dgm:resizeHandles val="exact"/>
        </dgm:presLayoutVars>
      </dgm:prSet>
      <dgm:spPr/>
    </dgm:pt>
    <dgm:pt modelId="{8C0AB9DF-99B7-4BF6-B30C-90FA0B770C1F}" type="pres">
      <dgm:prSet presAssocID="{2AEA1F75-F38B-4594-B387-B2F1458494CB}" presName="parentText" presStyleLbl="node1" presStyleIdx="0" presStyleCnt="5">
        <dgm:presLayoutVars>
          <dgm:chMax val="0"/>
          <dgm:bulletEnabled val="1"/>
        </dgm:presLayoutVars>
      </dgm:prSet>
      <dgm:spPr/>
    </dgm:pt>
    <dgm:pt modelId="{11EE06E2-6DB7-9948-AB81-9E800810C4E3}" type="pres">
      <dgm:prSet presAssocID="{25BF323A-02C8-4BAF-8B9B-2E31599F0C96}" presName="spacer" presStyleCnt="0"/>
      <dgm:spPr/>
    </dgm:pt>
    <dgm:pt modelId="{639F8E21-74E4-FC4C-9173-688E71556C51}" type="pres">
      <dgm:prSet presAssocID="{19B0C054-EDCF-2D4A-A294-4DB0D0D13D6E}" presName="parentText" presStyleLbl="node1" presStyleIdx="1" presStyleCnt="5">
        <dgm:presLayoutVars>
          <dgm:chMax val="0"/>
          <dgm:bulletEnabled val="1"/>
        </dgm:presLayoutVars>
      </dgm:prSet>
      <dgm:spPr/>
    </dgm:pt>
    <dgm:pt modelId="{9DA16028-044F-E142-BD5A-DC0DBB70BAE1}" type="pres">
      <dgm:prSet presAssocID="{A0CDC91C-9CF1-F048-AEAE-82A2A5B02C4A}" presName="spacer" presStyleCnt="0"/>
      <dgm:spPr/>
    </dgm:pt>
    <dgm:pt modelId="{8C75C703-F90F-5346-86C4-9C0D404C3610}" type="pres">
      <dgm:prSet presAssocID="{3170A8BD-30B8-7449-A522-44AD525FEA98}" presName="parentText" presStyleLbl="node1" presStyleIdx="2" presStyleCnt="5">
        <dgm:presLayoutVars>
          <dgm:chMax val="0"/>
          <dgm:bulletEnabled val="1"/>
        </dgm:presLayoutVars>
      </dgm:prSet>
      <dgm:spPr/>
    </dgm:pt>
    <dgm:pt modelId="{3CD954F3-1676-124C-927B-BD15F0AD08FF}" type="pres">
      <dgm:prSet presAssocID="{72DD62A3-8F55-334C-9A9D-12A161971485}" presName="spacer" presStyleCnt="0"/>
      <dgm:spPr/>
    </dgm:pt>
    <dgm:pt modelId="{81D1A312-76AC-EA4E-A123-28E463A11AB1}" type="pres">
      <dgm:prSet presAssocID="{11AD8A57-E9ED-7E46-99B5-05D09DF472ED}" presName="parentText" presStyleLbl="node1" presStyleIdx="3" presStyleCnt="5">
        <dgm:presLayoutVars>
          <dgm:chMax val="0"/>
          <dgm:bulletEnabled val="1"/>
        </dgm:presLayoutVars>
      </dgm:prSet>
      <dgm:spPr/>
    </dgm:pt>
    <dgm:pt modelId="{704B5861-CF1A-C14A-B801-DF20154FA94A}" type="pres">
      <dgm:prSet presAssocID="{A6605FE5-FE8C-A644-9DF3-9F2B7E5EA0BD}" presName="spacer" presStyleCnt="0"/>
      <dgm:spPr/>
    </dgm:pt>
    <dgm:pt modelId="{FF58C7CE-7D7B-614F-966F-66298C1F5921}" type="pres">
      <dgm:prSet presAssocID="{24E83B12-ACEF-D144-9622-703F3F0A6307}" presName="parentText" presStyleLbl="node1" presStyleIdx="4" presStyleCnt="5">
        <dgm:presLayoutVars>
          <dgm:chMax val="0"/>
          <dgm:bulletEnabled val="1"/>
        </dgm:presLayoutVars>
      </dgm:prSet>
      <dgm:spPr/>
    </dgm:pt>
  </dgm:ptLst>
  <dgm:cxnLst>
    <dgm:cxn modelId="{099FFE12-52FA-1041-B71A-220EE9E49A8E}" type="presOf" srcId="{11AD8A57-E9ED-7E46-99B5-05D09DF472ED}" destId="{81D1A312-76AC-EA4E-A123-28E463A11AB1}" srcOrd="0" destOrd="0" presId="urn:microsoft.com/office/officeart/2005/8/layout/vList2"/>
    <dgm:cxn modelId="{26115D1A-5AB3-4B48-A540-A10D4D1C28F4}" srcId="{477148BF-1BBC-41A5-B1D8-703C3A6327CA}" destId="{24E83B12-ACEF-D144-9622-703F3F0A6307}" srcOrd="4" destOrd="0" parTransId="{28801807-35A1-D141-A52A-CA6BB2417661}" sibTransId="{1D0FF06D-1511-8F4D-88BD-5B4B17165E6E}"/>
    <dgm:cxn modelId="{1A61723E-149C-5844-8E4C-458FD9663A66}" type="presOf" srcId="{3170A8BD-30B8-7449-A522-44AD525FEA98}" destId="{8C75C703-F90F-5346-86C4-9C0D404C3610}" srcOrd="0" destOrd="0" presId="urn:microsoft.com/office/officeart/2005/8/layout/vList2"/>
    <dgm:cxn modelId="{380BA960-5925-4301-8BC3-56C1D2875ADB}" type="presOf" srcId="{2AEA1F75-F38B-4594-B387-B2F1458494CB}" destId="{8C0AB9DF-99B7-4BF6-B30C-90FA0B770C1F}" srcOrd="0" destOrd="0" presId="urn:microsoft.com/office/officeart/2005/8/layout/vList2"/>
    <dgm:cxn modelId="{33611044-F2B7-704B-BB07-A40B261F2FBE}" srcId="{477148BF-1BBC-41A5-B1D8-703C3A6327CA}" destId="{19B0C054-EDCF-2D4A-A294-4DB0D0D13D6E}" srcOrd="1" destOrd="0" parTransId="{ECC0350B-5493-9E48-A7C2-70454ED25646}" sibTransId="{A0CDC91C-9CF1-F048-AEAE-82A2A5B02C4A}"/>
    <dgm:cxn modelId="{33015E8B-1D14-AB4D-86E5-6207F736568F}" type="presOf" srcId="{24E83B12-ACEF-D144-9622-703F3F0A6307}" destId="{FF58C7CE-7D7B-614F-966F-66298C1F5921}" srcOrd="0" destOrd="0" presId="urn:microsoft.com/office/officeart/2005/8/layout/vList2"/>
    <dgm:cxn modelId="{6E3DB58D-B8B5-4BC9-BBBA-AD5FF98CD02A}" type="presOf" srcId="{477148BF-1BBC-41A5-B1D8-703C3A6327CA}" destId="{B050DF10-AEC9-4DE3-9688-FC38775F896A}" srcOrd="0" destOrd="0" presId="urn:microsoft.com/office/officeart/2005/8/layout/vList2"/>
    <dgm:cxn modelId="{13C9F493-BFCE-8846-92F7-DEEB92A2E18F}" srcId="{477148BF-1BBC-41A5-B1D8-703C3A6327CA}" destId="{11AD8A57-E9ED-7E46-99B5-05D09DF472ED}" srcOrd="3" destOrd="0" parTransId="{6DF7E24A-85C4-9544-A2FA-2E84055348E7}" sibTransId="{A6605FE5-FE8C-A644-9DF3-9F2B7E5EA0BD}"/>
    <dgm:cxn modelId="{340F44C7-054F-4C8C-A1CE-5A894BE47CB4}" srcId="{477148BF-1BBC-41A5-B1D8-703C3A6327CA}" destId="{2AEA1F75-F38B-4594-B387-B2F1458494CB}" srcOrd="0" destOrd="0" parTransId="{434BD27C-1D72-4509-A31E-BFEFAE908FC9}" sibTransId="{25BF323A-02C8-4BAF-8B9B-2E31599F0C96}"/>
    <dgm:cxn modelId="{75AD61D4-4EED-9D45-8FB8-50817030D4FA}" type="presOf" srcId="{19B0C054-EDCF-2D4A-A294-4DB0D0D13D6E}" destId="{639F8E21-74E4-FC4C-9173-688E71556C51}" srcOrd="0" destOrd="0" presId="urn:microsoft.com/office/officeart/2005/8/layout/vList2"/>
    <dgm:cxn modelId="{099159F3-1ADE-C24A-A1D0-FE9CE59F850D}" srcId="{477148BF-1BBC-41A5-B1D8-703C3A6327CA}" destId="{3170A8BD-30B8-7449-A522-44AD525FEA98}" srcOrd="2" destOrd="0" parTransId="{8C56410F-F86E-C244-B5F8-16E97644E28A}" sibTransId="{72DD62A3-8F55-334C-9A9D-12A161971485}"/>
    <dgm:cxn modelId="{E836AA19-4C20-4FFF-878C-F2FB5D6C63AB}" type="presParOf" srcId="{B050DF10-AEC9-4DE3-9688-FC38775F896A}" destId="{8C0AB9DF-99B7-4BF6-B30C-90FA0B770C1F}" srcOrd="0" destOrd="0" presId="urn:microsoft.com/office/officeart/2005/8/layout/vList2"/>
    <dgm:cxn modelId="{22751A36-9A28-D24A-91E5-7F793064BDBD}" type="presParOf" srcId="{B050DF10-AEC9-4DE3-9688-FC38775F896A}" destId="{11EE06E2-6DB7-9948-AB81-9E800810C4E3}" srcOrd="1" destOrd="0" presId="urn:microsoft.com/office/officeart/2005/8/layout/vList2"/>
    <dgm:cxn modelId="{5E525B40-8AA9-764C-8E09-5419A9F43CF2}" type="presParOf" srcId="{B050DF10-AEC9-4DE3-9688-FC38775F896A}" destId="{639F8E21-74E4-FC4C-9173-688E71556C51}" srcOrd="2" destOrd="0" presId="urn:microsoft.com/office/officeart/2005/8/layout/vList2"/>
    <dgm:cxn modelId="{8B920CE4-23E8-6B41-972C-1DB9998E6B62}" type="presParOf" srcId="{B050DF10-AEC9-4DE3-9688-FC38775F896A}" destId="{9DA16028-044F-E142-BD5A-DC0DBB70BAE1}" srcOrd="3" destOrd="0" presId="urn:microsoft.com/office/officeart/2005/8/layout/vList2"/>
    <dgm:cxn modelId="{E53588D7-BD46-FA4E-9A30-22330D86B762}" type="presParOf" srcId="{B050DF10-AEC9-4DE3-9688-FC38775F896A}" destId="{8C75C703-F90F-5346-86C4-9C0D404C3610}" srcOrd="4" destOrd="0" presId="urn:microsoft.com/office/officeart/2005/8/layout/vList2"/>
    <dgm:cxn modelId="{F6E98241-6BC6-C940-B864-C3A13386ACF6}" type="presParOf" srcId="{B050DF10-AEC9-4DE3-9688-FC38775F896A}" destId="{3CD954F3-1676-124C-927B-BD15F0AD08FF}" srcOrd="5" destOrd="0" presId="urn:microsoft.com/office/officeart/2005/8/layout/vList2"/>
    <dgm:cxn modelId="{7E85CFB0-9A79-DF48-8E69-DC651FC9C7DB}" type="presParOf" srcId="{B050DF10-AEC9-4DE3-9688-FC38775F896A}" destId="{81D1A312-76AC-EA4E-A123-28E463A11AB1}" srcOrd="6" destOrd="0" presId="urn:microsoft.com/office/officeart/2005/8/layout/vList2"/>
    <dgm:cxn modelId="{DBE70029-4C1B-0448-A444-747DC27C9F63}" type="presParOf" srcId="{B050DF10-AEC9-4DE3-9688-FC38775F896A}" destId="{704B5861-CF1A-C14A-B801-DF20154FA94A}" srcOrd="7" destOrd="0" presId="urn:microsoft.com/office/officeart/2005/8/layout/vList2"/>
    <dgm:cxn modelId="{2288724D-32FE-B04C-BBD3-4D0E8F122D2A}" type="presParOf" srcId="{B050DF10-AEC9-4DE3-9688-FC38775F896A}" destId="{FF58C7CE-7D7B-614F-966F-66298C1F5921}" srcOrd="8"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6CC29-27AF-4B86-984F-421E19209606}">
      <dsp:nvSpPr>
        <dsp:cNvPr id="0" name=""/>
        <dsp:cNvSpPr/>
      </dsp:nvSpPr>
      <dsp:spPr>
        <a:xfrm>
          <a:off x="0" y="375620"/>
          <a:ext cx="7809070" cy="591215"/>
        </a:xfrm>
        <a:prstGeom prst="roundRect">
          <a:avLst/>
        </a:prstGeom>
        <a:solidFill>
          <a:srgbClr val="00206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Definition: </a:t>
          </a:r>
        </a:p>
      </dsp:txBody>
      <dsp:txXfrm>
        <a:off x="28861" y="404481"/>
        <a:ext cx="7751348" cy="533493"/>
      </dsp:txXfrm>
    </dsp:sp>
    <dsp:sp modelId="{EEBBBC69-F126-41B4-99C7-3D677A92856C}">
      <dsp:nvSpPr>
        <dsp:cNvPr id="0" name=""/>
        <dsp:cNvSpPr/>
      </dsp:nvSpPr>
      <dsp:spPr>
        <a:xfrm>
          <a:off x="0" y="966836"/>
          <a:ext cx="7809070" cy="155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938"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a:t>an </a:t>
          </a:r>
          <a:r>
            <a:rPr lang="en-US" sz="1400" i="1" kern="1200" dirty="0"/>
            <a:t>irrevocable</a:t>
          </a:r>
          <a:r>
            <a:rPr lang="en-US" sz="1400" kern="1200" dirty="0"/>
            <a:t> CONTRACT between the Donor(s) and Charity</a:t>
          </a:r>
        </a:p>
        <a:p>
          <a:pPr marL="114300" lvl="1" indent="-114300" algn="l" defTabSz="622300">
            <a:lnSpc>
              <a:spcPct val="90000"/>
            </a:lnSpc>
            <a:spcBef>
              <a:spcPct val="0"/>
            </a:spcBef>
            <a:spcAft>
              <a:spcPct val="20000"/>
            </a:spcAft>
            <a:buChar char="•"/>
          </a:pPr>
          <a:r>
            <a:rPr lang="en-US" sz="1400" kern="1200" dirty="0"/>
            <a:t>Donor transfers cash or other property to Charity (part gift / part purchase of annuity contract) in exchange for </a:t>
          </a:r>
        </a:p>
        <a:p>
          <a:pPr marL="114300" lvl="1" indent="-114300" algn="l" defTabSz="622300">
            <a:lnSpc>
              <a:spcPct val="90000"/>
            </a:lnSpc>
            <a:spcBef>
              <a:spcPct val="0"/>
            </a:spcBef>
            <a:spcAft>
              <a:spcPct val="20000"/>
            </a:spcAft>
            <a:buChar char="•"/>
          </a:pPr>
          <a:r>
            <a:rPr lang="en-US" sz="1400" kern="1200" dirty="0"/>
            <a:t>Charity’s promise to pay a guaranteed fixed dollar amount to the donor or other annuitants for life (lead interest)</a:t>
          </a:r>
        </a:p>
        <a:p>
          <a:pPr marL="114300" lvl="1" indent="-114300" algn="l" defTabSz="622300">
            <a:lnSpc>
              <a:spcPct val="90000"/>
            </a:lnSpc>
            <a:spcBef>
              <a:spcPct val="0"/>
            </a:spcBef>
            <a:spcAft>
              <a:spcPct val="20000"/>
            </a:spcAft>
            <a:buChar char="•"/>
          </a:pPr>
          <a:r>
            <a:rPr lang="en-US" sz="1400" kern="1200" dirty="0"/>
            <a:t>Upon the death of the Annuitant, any remaining amount belongs to Charity (remainder interest a/k/a residuum).</a:t>
          </a:r>
        </a:p>
      </dsp:txBody>
      <dsp:txXfrm>
        <a:off x="0" y="966836"/>
        <a:ext cx="7809070" cy="1552500"/>
      </dsp:txXfrm>
    </dsp:sp>
    <dsp:sp modelId="{8C0AB9DF-99B7-4BF6-B30C-90FA0B770C1F}">
      <dsp:nvSpPr>
        <dsp:cNvPr id="0" name=""/>
        <dsp:cNvSpPr/>
      </dsp:nvSpPr>
      <dsp:spPr>
        <a:xfrm>
          <a:off x="0" y="2519336"/>
          <a:ext cx="7809070" cy="591215"/>
        </a:xfrm>
        <a:prstGeom prst="roundRect">
          <a:avLst/>
        </a:prstGeom>
        <a:solidFill>
          <a:srgbClr val="0070C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Four parties to a CGA: </a:t>
          </a:r>
          <a:r>
            <a:rPr lang="en-US" sz="1400" kern="1200" dirty="0"/>
            <a:t>Donor(s), Charity, Annuitant(s) and State Commissioner of Insurance</a:t>
          </a:r>
          <a:endParaRPr lang="en-US" sz="1600" kern="1200" dirty="0"/>
        </a:p>
      </dsp:txBody>
      <dsp:txXfrm>
        <a:off x="28861" y="2548197"/>
        <a:ext cx="7751348" cy="533493"/>
      </dsp:txXfrm>
    </dsp:sp>
    <dsp:sp modelId="{C1A926D3-D947-4EAA-BA0B-3CA80807E4FF}">
      <dsp:nvSpPr>
        <dsp:cNvPr id="0" name=""/>
        <dsp:cNvSpPr/>
      </dsp:nvSpPr>
      <dsp:spPr>
        <a:xfrm>
          <a:off x="0" y="3153752"/>
          <a:ext cx="7809070" cy="591215"/>
        </a:xfrm>
        <a:prstGeom prst="roundRect">
          <a:avLst/>
        </a:prstGeom>
        <a:solidFill>
          <a:schemeClr val="accent1">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Payments can begin immediately or can be deferred to a flexible or specific future date, which must be more than one year after date of contribution (higher payout rates if deferred) </a:t>
          </a:r>
        </a:p>
      </dsp:txBody>
      <dsp:txXfrm>
        <a:off x="28861" y="3182613"/>
        <a:ext cx="7751348" cy="533493"/>
      </dsp:txXfrm>
    </dsp:sp>
    <dsp:sp modelId="{33A11B38-C90C-41DF-BD1A-960698BBCCD1}">
      <dsp:nvSpPr>
        <dsp:cNvPr id="0" name=""/>
        <dsp:cNvSpPr/>
      </dsp:nvSpPr>
      <dsp:spPr>
        <a:xfrm>
          <a:off x="0" y="3788167"/>
          <a:ext cx="7809070" cy="591215"/>
        </a:xfrm>
        <a:prstGeom prst="roundRect">
          <a:avLst/>
        </a:prstGeom>
        <a:solidFill>
          <a:srgbClr val="1AB39F"/>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Payment obligation is a general obligation of Charity (not limited to the contributed assets or segregated fund), secured by all unrestricted assets of the Charity</a:t>
          </a:r>
        </a:p>
      </dsp:txBody>
      <dsp:txXfrm>
        <a:off x="28861" y="3817028"/>
        <a:ext cx="7751348" cy="533493"/>
      </dsp:txXfrm>
    </dsp:sp>
    <dsp:sp modelId="{6A4A8B78-C632-4F27-9C44-40C5B1551538}">
      <dsp:nvSpPr>
        <dsp:cNvPr id="0" name=""/>
        <dsp:cNvSpPr/>
      </dsp:nvSpPr>
      <dsp:spPr>
        <a:xfrm>
          <a:off x="0" y="4422583"/>
          <a:ext cx="7809070" cy="591215"/>
        </a:xfrm>
        <a:prstGeom prst="roundRect">
          <a:avLst/>
        </a:prstGeom>
        <a:solidFill>
          <a:schemeClr val="accent3"/>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Because Charity is acting as administrator and insurer of the annuity contract, WI requires it to maintain investment reserves</a:t>
          </a:r>
        </a:p>
      </dsp:txBody>
      <dsp:txXfrm>
        <a:off x="28861" y="4451444"/>
        <a:ext cx="7751348" cy="5334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B6A6D1-B31E-4CFA-8D34-9A6CCB667EC8}">
      <dsp:nvSpPr>
        <dsp:cNvPr id="0" name=""/>
        <dsp:cNvSpPr/>
      </dsp:nvSpPr>
      <dsp:spPr>
        <a:xfrm>
          <a:off x="0" y="63794"/>
          <a:ext cx="7906053" cy="636470"/>
        </a:xfrm>
        <a:prstGeom prst="roundRect">
          <a:avLst>
            <a:gd name="adj" fmla="val 10000"/>
          </a:avLst>
        </a:prstGeom>
        <a:solidFill>
          <a:srgbClr val="002060"/>
        </a:solidFill>
        <a:ln>
          <a:noFill/>
        </a:ln>
        <a:effectLst/>
      </dsp:spPr>
      <dsp:style>
        <a:lnRef idx="0">
          <a:scrgbClr r="0" g="0" b="0"/>
        </a:lnRef>
        <a:fillRef idx="1">
          <a:scrgbClr r="0" g="0" b="0"/>
        </a:fillRef>
        <a:effectRef idx="0">
          <a:scrgbClr r="0" g="0" b="0"/>
        </a:effectRef>
        <a:fontRef idx="minor"/>
      </dsp:style>
    </dsp:sp>
    <dsp:sp modelId="{C895A21E-0C4B-413C-A6A3-3DBA02598E40}">
      <dsp:nvSpPr>
        <dsp:cNvPr id="0" name=""/>
        <dsp:cNvSpPr/>
      </dsp:nvSpPr>
      <dsp:spPr>
        <a:xfrm>
          <a:off x="192532" y="207000"/>
          <a:ext cx="350400" cy="350058"/>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AC1EE7-C36C-4B34-AAA4-414CAD22D9C2}">
      <dsp:nvSpPr>
        <dsp:cNvPr id="0" name=""/>
        <dsp:cNvSpPr/>
      </dsp:nvSpPr>
      <dsp:spPr>
        <a:xfrm>
          <a:off x="735465" y="63794"/>
          <a:ext cx="7093561" cy="775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095" tIns="82095" rIns="82095" bIns="82095" numCol="1" spcCol="1270" anchor="ctr" anchorCtr="0">
          <a:noAutofit/>
        </a:bodyPr>
        <a:lstStyle/>
        <a:p>
          <a:pPr marL="0" lvl="0" indent="0" algn="l" defTabSz="711200">
            <a:lnSpc>
              <a:spcPct val="100000"/>
            </a:lnSpc>
            <a:spcBef>
              <a:spcPct val="0"/>
            </a:spcBef>
            <a:spcAft>
              <a:spcPct val="35000"/>
            </a:spcAft>
            <a:buNone/>
          </a:pPr>
          <a:r>
            <a:rPr lang="en-US" sz="1600" kern="1200" dirty="0"/>
            <a:t>The recommended rates are computed to produce an average residuum to the charity at the expiration of the agreement of ≈ 50% of the original gift.</a:t>
          </a:r>
        </a:p>
      </dsp:txBody>
      <dsp:txXfrm>
        <a:off x="735465" y="63794"/>
        <a:ext cx="7093561" cy="775698"/>
      </dsp:txXfrm>
    </dsp:sp>
    <dsp:sp modelId="{403BB3D0-8FDC-4EDF-99A3-80C9F0FCA39D}">
      <dsp:nvSpPr>
        <dsp:cNvPr id="0" name=""/>
        <dsp:cNvSpPr/>
      </dsp:nvSpPr>
      <dsp:spPr>
        <a:xfrm>
          <a:off x="0" y="1033417"/>
          <a:ext cx="7906053" cy="636470"/>
        </a:xfrm>
        <a:prstGeom prst="roundRect">
          <a:avLst>
            <a:gd name="adj" fmla="val 10000"/>
          </a:avLst>
        </a:prstGeom>
        <a:solidFill>
          <a:srgbClr val="0070C0"/>
        </a:solidFill>
        <a:ln>
          <a:noFill/>
        </a:ln>
        <a:effectLst/>
      </dsp:spPr>
      <dsp:style>
        <a:lnRef idx="0">
          <a:scrgbClr r="0" g="0" b="0"/>
        </a:lnRef>
        <a:fillRef idx="1">
          <a:scrgbClr r="0" g="0" b="0"/>
        </a:fillRef>
        <a:effectRef idx="0">
          <a:scrgbClr r="0" g="0" b="0"/>
        </a:effectRef>
        <a:fontRef idx="minor"/>
      </dsp:style>
    </dsp:sp>
    <dsp:sp modelId="{A605A6C9-FB27-426A-8C16-83DCBA3EA751}">
      <dsp:nvSpPr>
        <dsp:cNvPr id="0" name=""/>
        <dsp:cNvSpPr/>
      </dsp:nvSpPr>
      <dsp:spPr>
        <a:xfrm>
          <a:off x="192532" y="1176623"/>
          <a:ext cx="350400" cy="350058"/>
        </a:xfrm>
        <a:prstGeom prst="rect">
          <a:avLst/>
        </a:prstGeom>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0B37EED-278A-4468-B98F-D82811411B3C}">
      <dsp:nvSpPr>
        <dsp:cNvPr id="0" name=""/>
        <dsp:cNvSpPr/>
      </dsp:nvSpPr>
      <dsp:spPr>
        <a:xfrm>
          <a:off x="735465" y="1033417"/>
          <a:ext cx="7093561" cy="775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095" tIns="82095" rIns="82095" bIns="82095" numCol="1" spcCol="1270" anchor="ctr" anchorCtr="0">
          <a:noAutofit/>
        </a:bodyPr>
        <a:lstStyle/>
        <a:p>
          <a:pPr marL="0" lvl="0" indent="0" algn="l" defTabSz="711200">
            <a:lnSpc>
              <a:spcPct val="100000"/>
            </a:lnSpc>
            <a:spcBef>
              <a:spcPct val="0"/>
            </a:spcBef>
            <a:spcAft>
              <a:spcPct val="35000"/>
            </a:spcAft>
            <a:buNone/>
          </a:pPr>
          <a:r>
            <a:rPr lang="en-US" sz="1600" kern="1200" dirty="0"/>
            <a:t>In order to preserve the gift portion of the annuity, rates are lower than commercial annuity rates.</a:t>
          </a:r>
        </a:p>
      </dsp:txBody>
      <dsp:txXfrm>
        <a:off x="735465" y="1033417"/>
        <a:ext cx="7093561" cy="775698"/>
      </dsp:txXfrm>
    </dsp:sp>
    <dsp:sp modelId="{878D286A-1205-4288-8197-B0CFD4D36CF2}">
      <dsp:nvSpPr>
        <dsp:cNvPr id="0" name=""/>
        <dsp:cNvSpPr/>
      </dsp:nvSpPr>
      <dsp:spPr>
        <a:xfrm>
          <a:off x="0" y="2003039"/>
          <a:ext cx="7906053" cy="636470"/>
        </a:xfrm>
        <a:prstGeom prst="roundRect">
          <a:avLst>
            <a:gd name="adj" fmla="val 1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dsp:style>
    </dsp:sp>
    <dsp:sp modelId="{AA69F32B-912F-4014-9240-FC7FAF322C4C}">
      <dsp:nvSpPr>
        <dsp:cNvPr id="0" name=""/>
        <dsp:cNvSpPr/>
      </dsp:nvSpPr>
      <dsp:spPr>
        <a:xfrm>
          <a:off x="192532" y="2146245"/>
          <a:ext cx="350400" cy="350058"/>
        </a:xfrm>
        <a:prstGeom prst="rect">
          <a:avLst/>
        </a:prstGeom>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7A70757-C9A7-4941-8E16-B1BF81C8BE7D}">
      <dsp:nvSpPr>
        <dsp:cNvPr id="0" name=""/>
        <dsp:cNvSpPr/>
      </dsp:nvSpPr>
      <dsp:spPr>
        <a:xfrm>
          <a:off x="735465" y="2003039"/>
          <a:ext cx="7093561" cy="775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095" tIns="82095" rIns="82095" bIns="82095" numCol="1" spcCol="1270" anchor="ctr" anchorCtr="0">
          <a:noAutofit/>
        </a:bodyPr>
        <a:lstStyle/>
        <a:p>
          <a:pPr marL="0" lvl="0" indent="0" algn="l" defTabSz="711200">
            <a:lnSpc>
              <a:spcPct val="100000"/>
            </a:lnSpc>
            <a:spcBef>
              <a:spcPct val="0"/>
            </a:spcBef>
            <a:spcAft>
              <a:spcPct val="35000"/>
            </a:spcAft>
            <a:buNone/>
          </a:pPr>
          <a:r>
            <a:rPr lang="en-US" sz="1600" kern="1200" dirty="0"/>
            <a:t>Rates are based on actuarial studies of mortality experience among annuitants and a conservative projection of the rate of return on invested reserve funds.</a:t>
          </a:r>
        </a:p>
      </dsp:txBody>
      <dsp:txXfrm>
        <a:off x="735465" y="2003039"/>
        <a:ext cx="7093561" cy="775698"/>
      </dsp:txXfrm>
    </dsp:sp>
    <dsp:sp modelId="{73BE598B-F8FB-4D9F-A23D-98770304E039}">
      <dsp:nvSpPr>
        <dsp:cNvPr id="0" name=""/>
        <dsp:cNvSpPr/>
      </dsp:nvSpPr>
      <dsp:spPr>
        <a:xfrm>
          <a:off x="0" y="2972662"/>
          <a:ext cx="7906053" cy="798802"/>
        </a:xfrm>
        <a:prstGeom prst="roundRect">
          <a:avLst>
            <a:gd name="adj" fmla="val 10000"/>
          </a:avLst>
        </a:prstGeom>
        <a:solidFill>
          <a:srgbClr val="1AB39F">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935A0615-8C3C-422D-9BE5-D3515E2E472D}">
      <dsp:nvSpPr>
        <dsp:cNvPr id="0" name=""/>
        <dsp:cNvSpPr/>
      </dsp:nvSpPr>
      <dsp:spPr>
        <a:xfrm>
          <a:off x="192532" y="3197034"/>
          <a:ext cx="350400" cy="350058"/>
        </a:xfrm>
        <a:prstGeom prst="rect">
          <a:avLst/>
        </a:prstGeom>
        <a:blipFill rotWithShape="1">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2F06012-7BDC-4304-A974-F0D1ECBE1FA1}">
      <dsp:nvSpPr>
        <dsp:cNvPr id="0" name=""/>
        <dsp:cNvSpPr/>
      </dsp:nvSpPr>
      <dsp:spPr>
        <a:xfrm>
          <a:off x="735465" y="3053828"/>
          <a:ext cx="7093561" cy="775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095" tIns="82095" rIns="82095" bIns="82095" numCol="1" spcCol="1270" anchor="ctr" anchorCtr="0">
          <a:noAutofit/>
        </a:bodyPr>
        <a:lstStyle/>
        <a:p>
          <a:pPr marL="0" lvl="0" indent="0" algn="l" defTabSz="711200">
            <a:lnSpc>
              <a:spcPct val="100000"/>
            </a:lnSpc>
            <a:spcBef>
              <a:spcPct val="0"/>
            </a:spcBef>
            <a:spcAft>
              <a:spcPct val="35000"/>
            </a:spcAft>
            <a:buNone/>
          </a:pPr>
          <a:r>
            <a:rPr lang="en-US" sz="1600" kern="1200" dirty="0"/>
            <a:t>ACGA’s suggested rates are recognized by donors, charities, state insurance commissioners and the IRS as being actuarially sound and in the best interest of all parties. </a:t>
          </a:r>
        </a:p>
      </dsp:txBody>
      <dsp:txXfrm>
        <a:off x="735465" y="3053828"/>
        <a:ext cx="7093561" cy="775698"/>
      </dsp:txXfrm>
    </dsp:sp>
    <dsp:sp modelId="{CAC08A31-D070-48DA-8648-21B65263AD64}">
      <dsp:nvSpPr>
        <dsp:cNvPr id="0" name=""/>
        <dsp:cNvSpPr/>
      </dsp:nvSpPr>
      <dsp:spPr>
        <a:xfrm>
          <a:off x="0" y="4023451"/>
          <a:ext cx="7906053" cy="636470"/>
        </a:xfrm>
        <a:prstGeom prst="roundRect">
          <a:avLst>
            <a:gd name="adj" fmla="val 10000"/>
          </a:avLst>
        </a:prstGeom>
        <a:solidFill>
          <a:schemeClr val="accent3"/>
        </a:solidFill>
        <a:ln>
          <a:noFill/>
        </a:ln>
        <a:effectLst/>
      </dsp:spPr>
      <dsp:style>
        <a:lnRef idx="0">
          <a:scrgbClr r="0" g="0" b="0"/>
        </a:lnRef>
        <a:fillRef idx="1">
          <a:scrgbClr r="0" g="0" b="0"/>
        </a:fillRef>
        <a:effectRef idx="0">
          <a:scrgbClr r="0" g="0" b="0"/>
        </a:effectRef>
        <a:fontRef idx="minor"/>
      </dsp:style>
    </dsp:sp>
    <dsp:sp modelId="{E10AC3CC-13C3-4936-821B-20CD2BA6081B}">
      <dsp:nvSpPr>
        <dsp:cNvPr id="0" name=""/>
        <dsp:cNvSpPr/>
      </dsp:nvSpPr>
      <dsp:spPr>
        <a:xfrm>
          <a:off x="192532" y="4166657"/>
          <a:ext cx="350400" cy="350058"/>
        </a:xfrm>
        <a:prstGeom prst="rect">
          <a:avLst/>
        </a:prstGeom>
        <a:blipFill rotWithShape="1">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DF8B48A-D72E-4C1E-9A2C-A26E5D91FCFB}">
      <dsp:nvSpPr>
        <dsp:cNvPr id="0" name=""/>
        <dsp:cNvSpPr/>
      </dsp:nvSpPr>
      <dsp:spPr>
        <a:xfrm>
          <a:off x="735465" y="4023451"/>
          <a:ext cx="7093561" cy="775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095" tIns="82095" rIns="82095" bIns="82095" numCol="1" spcCol="1270" anchor="ctr" anchorCtr="0">
          <a:noAutofit/>
        </a:bodyPr>
        <a:lstStyle/>
        <a:p>
          <a:pPr marL="0" lvl="0" indent="0" algn="l" defTabSz="711200">
            <a:lnSpc>
              <a:spcPct val="100000"/>
            </a:lnSpc>
            <a:spcBef>
              <a:spcPct val="0"/>
            </a:spcBef>
            <a:spcAft>
              <a:spcPct val="35000"/>
            </a:spcAft>
            <a:buNone/>
          </a:pPr>
          <a:r>
            <a:rPr lang="en-US" sz="1600" kern="1200" dirty="0"/>
            <a:t>Donors may always choose rates lower than the recommended rates in order to increase the size of their gift to the charity.</a:t>
          </a:r>
        </a:p>
      </dsp:txBody>
      <dsp:txXfrm>
        <a:off x="735465" y="4023451"/>
        <a:ext cx="7093561" cy="7756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B5E7A4-DE4C-5F4D-B264-EBAD0A22B5E3}">
      <dsp:nvSpPr>
        <dsp:cNvPr id="0" name=""/>
        <dsp:cNvSpPr/>
      </dsp:nvSpPr>
      <dsp:spPr>
        <a:xfrm rot="5400000">
          <a:off x="3960480" y="-1142835"/>
          <a:ext cx="2385712" cy="4850199"/>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The CGA Agreement is a simple contract - no legal drafting is required</a:t>
          </a:r>
        </a:p>
        <a:p>
          <a:pPr marL="171450" lvl="1" indent="-171450" algn="l" defTabSz="711200">
            <a:lnSpc>
              <a:spcPct val="90000"/>
            </a:lnSpc>
            <a:spcBef>
              <a:spcPct val="0"/>
            </a:spcBef>
            <a:spcAft>
              <a:spcPct val="15000"/>
            </a:spcAft>
            <a:buChar char="•"/>
          </a:pPr>
          <a:r>
            <a:rPr lang="en-US" sz="1600" kern="1200" dirty="0"/>
            <a:t>Can be funded with smaller amounts than a charitable remainder trust requires, but larger amounts are also suitable</a:t>
          </a:r>
        </a:p>
        <a:p>
          <a:pPr marL="171450" lvl="1" indent="-171450" algn="l" defTabSz="711200">
            <a:lnSpc>
              <a:spcPct val="90000"/>
            </a:lnSpc>
            <a:spcBef>
              <a:spcPct val="0"/>
            </a:spcBef>
            <a:spcAft>
              <a:spcPct val="15000"/>
            </a:spcAft>
            <a:buChar char="•"/>
          </a:pPr>
          <a:r>
            <a:rPr lang="en-US" sz="1600" kern="1200" dirty="0"/>
            <a:t>Annuitant is guaranteed income for life</a:t>
          </a:r>
        </a:p>
        <a:p>
          <a:pPr marL="171450" lvl="1" indent="-171450" algn="l" defTabSz="711200">
            <a:lnSpc>
              <a:spcPct val="90000"/>
            </a:lnSpc>
            <a:spcBef>
              <a:spcPct val="0"/>
            </a:spcBef>
            <a:spcAft>
              <a:spcPct val="15000"/>
            </a:spcAft>
            <a:buChar char="•"/>
          </a:pPr>
          <a:r>
            <a:rPr lang="en-US" sz="1600" kern="1200" dirty="0"/>
            <a:t>Donor receives an immediate charitable tax deduction</a:t>
          </a:r>
        </a:p>
        <a:p>
          <a:pPr marL="171450" lvl="1" indent="-171450" algn="l" defTabSz="711200">
            <a:lnSpc>
              <a:spcPct val="90000"/>
            </a:lnSpc>
            <a:spcBef>
              <a:spcPct val="0"/>
            </a:spcBef>
            <a:spcAft>
              <a:spcPct val="15000"/>
            </a:spcAft>
            <a:buChar char="•"/>
          </a:pPr>
          <a:r>
            <a:rPr lang="en-US" sz="1600" kern="1200" dirty="0"/>
            <a:t>Part of income received is tax free</a:t>
          </a:r>
        </a:p>
      </dsp:txBody>
      <dsp:txXfrm rot="-5400000">
        <a:off x="2728237" y="205869"/>
        <a:ext cx="4733738" cy="2152790"/>
      </dsp:txXfrm>
    </dsp:sp>
    <dsp:sp modelId="{DB7D3FE6-7CEB-9646-82CC-6F2FB3FF4DFC}">
      <dsp:nvSpPr>
        <dsp:cNvPr id="0" name=""/>
        <dsp:cNvSpPr/>
      </dsp:nvSpPr>
      <dsp:spPr>
        <a:xfrm>
          <a:off x="0" y="64"/>
          <a:ext cx="2728236" cy="2564400"/>
        </a:xfrm>
        <a:prstGeom prst="roundRect">
          <a:avLst/>
        </a:prstGeom>
        <a:solidFill>
          <a:srgbClr val="92D05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t>CGA Donor Benefit Summary</a:t>
          </a:r>
          <a:endParaRPr lang="en-US" sz="2800" kern="1200" dirty="0"/>
        </a:p>
      </dsp:txBody>
      <dsp:txXfrm>
        <a:off x="125184" y="125248"/>
        <a:ext cx="2477868" cy="2314032"/>
      </dsp:txXfrm>
    </dsp:sp>
    <dsp:sp modelId="{AD8A351B-1D57-4F49-BEB7-FE73DD0A91B1}">
      <dsp:nvSpPr>
        <dsp:cNvPr id="0" name=""/>
        <dsp:cNvSpPr/>
      </dsp:nvSpPr>
      <dsp:spPr>
        <a:xfrm rot="5400000">
          <a:off x="3955638" y="1549785"/>
          <a:ext cx="2395396" cy="4850199"/>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Donor(s) full name(s)</a:t>
          </a:r>
        </a:p>
        <a:p>
          <a:pPr marL="171450" lvl="1" indent="-171450" algn="l" defTabSz="711200">
            <a:lnSpc>
              <a:spcPct val="90000"/>
            </a:lnSpc>
            <a:spcBef>
              <a:spcPct val="0"/>
            </a:spcBef>
            <a:spcAft>
              <a:spcPct val="15000"/>
            </a:spcAft>
            <a:buChar char="•"/>
          </a:pPr>
          <a:r>
            <a:rPr lang="en-US" sz="1600" kern="1200" dirty="0"/>
            <a:t>Name and age of each annuitant</a:t>
          </a:r>
        </a:p>
        <a:p>
          <a:pPr marL="171450" lvl="1" indent="-171450" algn="l" defTabSz="711200">
            <a:lnSpc>
              <a:spcPct val="90000"/>
            </a:lnSpc>
            <a:spcBef>
              <a:spcPct val="0"/>
            </a:spcBef>
            <a:spcAft>
              <a:spcPct val="15000"/>
            </a:spcAft>
            <a:buChar char="•"/>
          </a:pPr>
          <a:r>
            <a:rPr lang="en-US" sz="1600" kern="1200" dirty="0"/>
            <a:t>Type of property to be gifted (cash, stock, mutual fund, etc.)</a:t>
          </a:r>
        </a:p>
        <a:p>
          <a:pPr marL="171450" lvl="1" indent="-171450" algn="l" defTabSz="711200">
            <a:lnSpc>
              <a:spcPct val="90000"/>
            </a:lnSpc>
            <a:spcBef>
              <a:spcPct val="0"/>
            </a:spcBef>
            <a:spcAft>
              <a:spcPct val="15000"/>
            </a:spcAft>
            <a:buChar char="•"/>
          </a:pPr>
          <a:r>
            <a:rPr lang="en-US" sz="1600" kern="1200" dirty="0"/>
            <a:t>Owners of property (husband, wife, both)</a:t>
          </a:r>
        </a:p>
        <a:p>
          <a:pPr marL="171450" lvl="1" indent="-171450" algn="l" defTabSz="711200">
            <a:lnSpc>
              <a:spcPct val="90000"/>
            </a:lnSpc>
            <a:spcBef>
              <a:spcPct val="0"/>
            </a:spcBef>
            <a:spcAft>
              <a:spcPct val="15000"/>
            </a:spcAft>
            <a:buChar char="•"/>
          </a:pPr>
          <a:r>
            <a:rPr lang="en-US" sz="1600" kern="1200" dirty="0"/>
            <a:t>Cost basis of property if not cash</a:t>
          </a:r>
        </a:p>
        <a:p>
          <a:pPr marL="171450" lvl="1" indent="-171450" algn="l" defTabSz="711200">
            <a:lnSpc>
              <a:spcPct val="90000"/>
            </a:lnSpc>
            <a:spcBef>
              <a:spcPct val="0"/>
            </a:spcBef>
            <a:spcAft>
              <a:spcPct val="15000"/>
            </a:spcAft>
            <a:buChar char="•"/>
          </a:pPr>
          <a:r>
            <a:rPr lang="en-US" sz="1600" kern="1200" dirty="0"/>
            <a:t>Donor(s)’ state of principal residence (check with PG team about eligibility)</a:t>
          </a:r>
        </a:p>
      </dsp:txBody>
      <dsp:txXfrm rot="-5400000">
        <a:off x="2728237" y="2894120"/>
        <a:ext cx="4733265" cy="2161528"/>
      </dsp:txXfrm>
    </dsp:sp>
    <dsp:sp modelId="{BD1AEB19-EDF1-3441-8EFC-6E51C901541F}">
      <dsp:nvSpPr>
        <dsp:cNvPr id="0" name=""/>
        <dsp:cNvSpPr/>
      </dsp:nvSpPr>
      <dsp:spPr>
        <a:xfrm>
          <a:off x="0" y="2692684"/>
          <a:ext cx="2728236" cy="2564400"/>
        </a:xfrm>
        <a:prstGeom prst="roundRect">
          <a:avLst/>
        </a:prstGeom>
        <a:solidFill>
          <a:srgbClr val="92D05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t>Data Needed from Donor(s)</a:t>
          </a:r>
          <a:endParaRPr lang="en-US" sz="2800" kern="1200" dirty="0"/>
        </a:p>
      </dsp:txBody>
      <dsp:txXfrm>
        <a:off x="125184" y="2817868"/>
        <a:ext cx="2477868" cy="23140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E0C47-51F5-C542-A8ED-15058860FE82}">
      <dsp:nvSpPr>
        <dsp:cNvPr id="0" name=""/>
        <dsp:cNvSpPr/>
      </dsp:nvSpPr>
      <dsp:spPr>
        <a:xfrm>
          <a:off x="0" y="893768"/>
          <a:ext cx="8128000" cy="441085"/>
        </a:xfrm>
        <a:prstGeom prst="roundRect">
          <a:avLst/>
        </a:prstGeom>
        <a:solidFill>
          <a:srgbClr val="498A95"/>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Donor Goals:</a:t>
          </a:r>
        </a:p>
      </dsp:txBody>
      <dsp:txXfrm>
        <a:off x="21532" y="915300"/>
        <a:ext cx="8084936" cy="398021"/>
      </dsp:txXfrm>
    </dsp:sp>
    <dsp:sp modelId="{787A6936-EF39-954A-9FEC-8593B8A64FB8}">
      <dsp:nvSpPr>
        <dsp:cNvPr id="0" name=""/>
        <dsp:cNvSpPr/>
      </dsp:nvSpPr>
      <dsp:spPr>
        <a:xfrm>
          <a:off x="0" y="1334853"/>
          <a:ext cx="8128000" cy="1258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Make large annual distributions to charity by fixed annuity payment (“CLAT”) or variable unitrust payment (“CLUT”) for a term of years or lifetime; </a:t>
          </a:r>
          <a:endParaRPr lang="en-US" sz="1600" kern="1200" dirty="0">
            <a:solidFill>
              <a:schemeClr val="tx1">
                <a:lumMod val="65000"/>
                <a:lumOff val="35000"/>
              </a:schemeClr>
            </a:solidFill>
          </a:endParaRPr>
        </a:p>
        <a:p>
          <a:pPr marL="171450" lvl="1" indent="-171450" algn="l" defTabSz="711200">
            <a:lnSpc>
              <a:spcPct val="90000"/>
            </a:lnSpc>
            <a:spcBef>
              <a:spcPct val="0"/>
            </a:spcBef>
            <a:spcAft>
              <a:spcPct val="20000"/>
            </a:spcAft>
            <a:buChar char="•"/>
          </a:pPr>
          <a:r>
            <a:rPr lang="en-US" sz="1600" b="1" kern="1200" dirty="0"/>
            <a:t>Receive a significant up-front charitable income tax deduction</a:t>
          </a:r>
          <a:r>
            <a:rPr lang="en-US" sz="1600" kern="1200" dirty="0"/>
            <a:t>; and </a:t>
          </a:r>
        </a:p>
        <a:p>
          <a:pPr marL="171450" lvl="1" indent="-171450" algn="l" defTabSz="711200">
            <a:lnSpc>
              <a:spcPct val="90000"/>
            </a:lnSpc>
            <a:spcBef>
              <a:spcPct val="0"/>
            </a:spcBef>
            <a:spcAft>
              <a:spcPct val="20000"/>
            </a:spcAft>
            <a:buChar char="•"/>
          </a:pPr>
          <a:r>
            <a:rPr lang="en-US" sz="1600" kern="1200" dirty="0"/>
            <a:t>Direct the ultimate disposition of the remaining assets at the end of the term (donor regains control of the assets)</a:t>
          </a:r>
        </a:p>
      </dsp:txBody>
      <dsp:txXfrm>
        <a:off x="0" y="1334853"/>
        <a:ext cx="8128000" cy="1258560"/>
      </dsp:txXfrm>
    </dsp:sp>
    <dsp:sp modelId="{A375CED1-4F93-A34D-BA6B-3B9B066B7BF6}">
      <dsp:nvSpPr>
        <dsp:cNvPr id="0" name=""/>
        <dsp:cNvSpPr/>
      </dsp:nvSpPr>
      <dsp:spPr>
        <a:xfrm>
          <a:off x="0" y="2807733"/>
          <a:ext cx="8128000" cy="441085"/>
        </a:xfrm>
        <a:prstGeom prst="roundRect">
          <a:avLst/>
        </a:prstGeom>
        <a:solidFill>
          <a:srgbClr val="498A95"/>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Donor Profile:</a:t>
          </a:r>
        </a:p>
      </dsp:txBody>
      <dsp:txXfrm>
        <a:off x="21532" y="2829265"/>
        <a:ext cx="8084936" cy="398021"/>
      </dsp:txXfrm>
    </dsp:sp>
    <dsp:sp modelId="{7D293D85-2FE8-3B4C-89BD-C09CC0A45240}">
      <dsp:nvSpPr>
        <dsp:cNvPr id="0" name=""/>
        <dsp:cNvSpPr/>
      </dsp:nvSpPr>
      <dsp:spPr>
        <a:xfrm>
          <a:off x="0" y="3248823"/>
          <a:ext cx="8128000" cy="1490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Charitably inclined</a:t>
          </a:r>
          <a:endParaRPr lang="en-US" sz="1600" kern="1200" dirty="0">
            <a:solidFill>
              <a:schemeClr val="tx1">
                <a:lumMod val="65000"/>
                <a:lumOff val="35000"/>
              </a:schemeClr>
            </a:solidFill>
          </a:endParaRPr>
        </a:p>
        <a:p>
          <a:pPr marL="171450" lvl="1" indent="-171450" algn="l" defTabSz="711200">
            <a:lnSpc>
              <a:spcPct val="90000"/>
            </a:lnSpc>
            <a:spcBef>
              <a:spcPct val="0"/>
            </a:spcBef>
            <a:spcAft>
              <a:spcPct val="20000"/>
            </a:spcAft>
            <a:buChar char="•"/>
          </a:pPr>
          <a:r>
            <a:rPr lang="en-US" sz="1600" b="1" kern="1200" dirty="0"/>
            <a:t>In a high tax bracket with significant and unusual taxable income in a particular year </a:t>
          </a:r>
          <a:r>
            <a:rPr lang="en-US" sz="1600" kern="1200" dirty="0"/>
            <a:t>(e.g. sale of business, IRA Roth conversion, one-time boost in earnings, lottery windfall – all treated as ordinary income at the highest marginal tax bracket) </a:t>
          </a:r>
        </a:p>
        <a:p>
          <a:pPr marL="171450" lvl="1" indent="-171450" algn="l" defTabSz="711200">
            <a:lnSpc>
              <a:spcPct val="90000"/>
            </a:lnSpc>
            <a:spcBef>
              <a:spcPct val="0"/>
            </a:spcBef>
            <a:spcAft>
              <a:spcPct val="20000"/>
            </a:spcAft>
            <a:buChar char="•"/>
          </a:pPr>
          <a:r>
            <a:rPr lang="en-US" sz="1600" kern="1200" dirty="0"/>
            <a:t>Can establish a grantor CLT and use the charitable income tax deduction to mitigate the impact of taxes in his or her situation.</a:t>
          </a:r>
        </a:p>
      </dsp:txBody>
      <dsp:txXfrm>
        <a:off x="0" y="3248823"/>
        <a:ext cx="8128000" cy="14904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E0C47-51F5-C542-A8ED-15058860FE82}">
      <dsp:nvSpPr>
        <dsp:cNvPr id="0" name=""/>
        <dsp:cNvSpPr/>
      </dsp:nvSpPr>
      <dsp:spPr>
        <a:xfrm>
          <a:off x="0" y="1009688"/>
          <a:ext cx="8128000" cy="441085"/>
        </a:xfrm>
        <a:prstGeom prst="roundRect">
          <a:avLst/>
        </a:prstGeom>
        <a:solidFill>
          <a:srgbClr val="498A95"/>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Donor Goals:</a:t>
          </a:r>
        </a:p>
      </dsp:txBody>
      <dsp:txXfrm>
        <a:off x="21532" y="1031220"/>
        <a:ext cx="8084936" cy="398021"/>
      </dsp:txXfrm>
    </dsp:sp>
    <dsp:sp modelId="{787A6936-EF39-954A-9FEC-8593B8A64FB8}">
      <dsp:nvSpPr>
        <dsp:cNvPr id="0" name=""/>
        <dsp:cNvSpPr/>
      </dsp:nvSpPr>
      <dsp:spPr>
        <a:xfrm>
          <a:off x="0" y="1450773"/>
          <a:ext cx="8128000" cy="105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Make large annual distributions to charity by fixed annuity payment (“CLAT”) or variable </a:t>
          </a:r>
          <a:r>
            <a:rPr lang="en-US" sz="1600" kern="1200" dirty="0" err="1"/>
            <a:t>unitrust</a:t>
          </a:r>
          <a:r>
            <a:rPr lang="en-US" sz="1600" kern="1200" dirty="0"/>
            <a:t> payment (“CLUT”) for a term of years or lifetime; </a:t>
          </a:r>
          <a:endParaRPr lang="en-US" sz="1600" kern="1200" dirty="0">
            <a:solidFill>
              <a:schemeClr val="tx1">
                <a:lumMod val="65000"/>
                <a:lumOff val="35000"/>
              </a:schemeClr>
            </a:solidFill>
          </a:endParaRPr>
        </a:p>
        <a:p>
          <a:pPr marL="171450" lvl="1" indent="-171450" algn="l" defTabSz="711200">
            <a:lnSpc>
              <a:spcPct val="90000"/>
            </a:lnSpc>
            <a:spcBef>
              <a:spcPct val="0"/>
            </a:spcBef>
            <a:spcAft>
              <a:spcPct val="20000"/>
            </a:spcAft>
            <a:buChar char="•"/>
          </a:pPr>
          <a:r>
            <a:rPr lang="en-US" sz="1600" b="1" kern="1200" dirty="0"/>
            <a:t>Minimize gift and estate taxes; </a:t>
          </a:r>
        </a:p>
        <a:p>
          <a:pPr marL="171450" lvl="1" indent="-171450" algn="l" defTabSz="711200">
            <a:lnSpc>
              <a:spcPct val="90000"/>
            </a:lnSpc>
            <a:spcBef>
              <a:spcPct val="0"/>
            </a:spcBef>
            <a:spcAft>
              <a:spcPct val="20000"/>
            </a:spcAft>
            <a:buChar char="•"/>
          </a:pPr>
          <a:r>
            <a:rPr lang="en-US" sz="1600" kern="1200" dirty="0"/>
            <a:t>Pass trust assets on to heirs at the end of the trust term.</a:t>
          </a:r>
        </a:p>
      </dsp:txBody>
      <dsp:txXfrm>
        <a:off x="0" y="1450773"/>
        <a:ext cx="8128000" cy="1059840"/>
      </dsp:txXfrm>
    </dsp:sp>
    <dsp:sp modelId="{A375CED1-4F93-A34D-BA6B-3B9B066B7BF6}">
      <dsp:nvSpPr>
        <dsp:cNvPr id="0" name=""/>
        <dsp:cNvSpPr/>
      </dsp:nvSpPr>
      <dsp:spPr>
        <a:xfrm>
          <a:off x="0" y="2720170"/>
          <a:ext cx="8128000" cy="441085"/>
        </a:xfrm>
        <a:prstGeom prst="roundRect">
          <a:avLst/>
        </a:prstGeom>
        <a:solidFill>
          <a:srgbClr val="498A95"/>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Donor Profile:</a:t>
          </a:r>
        </a:p>
      </dsp:txBody>
      <dsp:txXfrm>
        <a:off x="21532" y="2741702"/>
        <a:ext cx="8084936" cy="398021"/>
      </dsp:txXfrm>
    </dsp:sp>
    <dsp:sp modelId="{7D293D85-2FE8-3B4C-89BD-C09CC0A45240}">
      <dsp:nvSpPr>
        <dsp:cNvPr id="0" name=""/>
        <dsp:cNvSpPr/>
      </dsp:nvSpPr>
      <dsp:spPr>
        <a:xfrm>
          <a:off x="0" y="3166023"/>
          <a:ext cx="8128000" cy="1457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a:solidFill>
                <a:schemeClr val="tx1"/>
              </a:solidFill>
            </a:rPr>
            <a:t>One whose wealth potentially exposes them to paying gift or estate tax </a:t>
          </a:r>
          <a:r>
            <a:rPr lang="en-US" sz="1600" b="1" kern="1200" dirty="0">
              <a:solidFill>
                <a:schemeClr val="tx1"/>
              </a:solidFill>
            </a:rPr>
            <a:t>(donors with estates exceeding the current gift and estate tax exemption of $11.58 million for individuals and $23.16 for married couples) </a:t>
          </a:r>
        </a:p>
        <a:p>
          <a:pPr marL="171450" lvl="1" indent="-171450" algn="l" defTabSz="711200">
            <a:lnSpc>
              <a:spcPct val="90000"/>
            </a:lnSpc>
            <a:spcBef>
              <a:spcPct val="0"/>
            </a:spcBef>
            <a:spcAft>
              <a:spcPct val="20000"/>
            </a:spcAft>
            <a:buChar char="•"/>
          </a:pPr>
          <a:r>
            <a:rPr lang="en-US" sz="1600" kern="1200" dirty="0">
              <a:solidFill>
                <a:schemeClr val="tx1"/>
              </a:solidFill>
            </a:rPr>
            <a:t>Can establish a non-grantor CLT to distribute the assets remaining in the trust at the end of the trust term to persons other than the grantor (most typically, to members of the donor’s family) with reduced or no gift and estate tax. </a:t>
          </a:r>
        </a:p>
      </dsp:txBody>
      <dsp:txXfrm>
        <a:off x="0" y="3166023"/>
        <a:ext cx="8128000" cy="14572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169A1-B0D7-834E-AC73-9C463D71062B}">
      <dsp:nvSpPr>
        <dsp:cNvPr id="0" name=""/>
        <dsp:cNvSpPr/>
      </dsp:nvSpPr>
      <dsp:spPr>
        <a:xfrm>
          <a:off x="3000" y="1855866"/>
          <a:ext cx="8121999" cy="510600"/>
        </a:xfrm>
        <a:prstGeom prst="roundRect">
          <a:avLst>
            <a:gd name="adj" fmla="val 10000"/>
          </a:avLst>
        </a:prstGeom>
        <a:solidFill>
          <a:srgbClr val="00206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Types of Charitable Remainder Trusts</a:t>
          </a:r>
        </a:p>
      </dsp:txBody>
      <dsp:txXfrm>
        <a:off x="17955" y="1870821"/>
        <a:ext cx="8092089" cy="480690"/>
      </dsp:txXfrm>
    </dsp:sp>
    <dsp:sp modelId="{4DCADABC-3866-F344-9170-52E70DB6AC80}">
      <dsp:nvSpPr>
        <dsp:cNvPr id="0" name=""/>
        <dsp:cNvSpPr/>
      </dsp:nvSpPr>
      <dsp:spPr>
        <a:xfrm>
          <a:off x="3000" y="2566091"/>
          <a:ext cx="3897312" cy="741165"/>
        </a:xfrm>
        <a:prstGeom prst="roundRect">
          <a:avLst>
            <a:gd name="adj" fmla="val 10000"/>
          </a:avLst>
        </a:prstGeom>
        <a:solidFill>
          <a:srgbClr val="619DD1"/>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altLang="en-US" sz="2000" kern="1200" dirty="0">
              <a:solidFill>
                <a:schemeClr val="bg1"/>
              </a:solidFill>
              <a:ea typeface="ＭＳ Ｐゴシック" panose="020B0600070205080204" pitchFamily="34" charset="-128"/>
            </a:rPr>
            <a:t>Charitable Remainder Annuity Trusts (“CRATS”)</a:t>
          </a:r>
          <a:endParaRPr lang="en-US" sz="2000" kern="1200" dirty="0">
            <a:solidFill>
              <a:schemeClr val="bg1"/>
            </a:solidFill>
          </a:endParaRPr>
        </a:p>
      </dsp:txBody>
      <dsp:txXfrm>
        <a:off x="24708" y="2587799"/>
        <a:ext cx="3853896" cy="697749"/>
      </dsp:txXfrm>
    </dsp:sp>
    <dsp:sp modelId="{6DCAE326-981C-5D47-9CC1-4620F1FEC839}">
      <dsp:nvSpPr>
        <dsp:cNvPr id="0" name=""/>
        <dsp:cNvSpPr/>
      </dsp:nvSpPr>
      <dsp:spPr>
        <a:xfrm>
          <a:off x="4230687" y="2599307"/>
          <a:ext cx="3897312" cy="741165"/>
        </a:xfrm>
        <a:prstGeom prst="roundRect">
          <a:avLst>
            <a:gd name="adj" fmla="val 10000"/>
          </a:avLst>
        </a:prstGeom>
        <a:solidFill>
          <a:srgbClr val="619DD1"/>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altLang="en-US" sz="2000" kern="1200" dirty="0">
              <a:solidFill>
                <a:schemeClr val="bg1"/>
              </a:solidFill>
              <a:ea typeface="ＭＳ Ｐゴシック" panose="020B0600070205080204" pitchFamily="34" charset="-128"/>
            </a:rPr>
            <a:t>Charitable Remainder </a:t>
          </a:r>
          <a:r>
            <a:rPr lang="en-US" altLang="en-US" sz="2000" kern="1200" dirty="0" err="1">
              <a:solidFill>
                <a:schemeClr val="bg1"/>
              </a:solidFill>
              <a:ea typeface="ＭＳ Ｐゴシック" panose="020B0600070205080204" pitchFamily="34" charset="-128"/>
            </a:rPr>
            <a:t>Unitrusts</a:t>
          </a:r>
          <a:r>
            <a:rPr lang="en-US" altLang="en-US" sz="2000" kern="1200" dirty="0">
              <a:solidFill>
                <a:schemeClr val="bg1"/>
              </a:solidFill>
              <a:ea typeface="ＭＳ Ｐゴシック" panose="020B0600070205080204" pitchFamily="34" charset="-128"/>
            </a:rPr>
            <a:t> (“CRUTS”)</a:t>
          </a:r>
          <a:endParaRPr lang="en-US" sz="2000" kern="1200" dirty="0">
            <a:solidFill>
              <a:schemeClr val="bg1"/>
            </a:solidFill>
          </a:endParaRPr>
        </a:p>
      </dsp:txBody>
      <dsp:txXfrm>
        <a:off x="4252395" y="2621015"/>
        <a:ext cx="3853896" cy="6977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E0C47-51F5-C542-A8ED-15058860FE82}">
      <dsp:nvSpPr>
        <dsp:cNvPr id="0" name=""/>
        <dsp:cNvSpPr/>
      </dsp:nvSpPr>
      <dsp:spPr>
        <a:xfrm>
          <a:off x="0" y="12911"/>
          <a:ext cx="8435621" cy="80496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Advantages of a CRT:</a:t>
          </a:r>
        </a:p>
      </dsp:txBody>
      <dsp:txXfrm>
        <a:off x="39295" y="52206"/>
        <a:ext cx="8357031" cy="726370"/>
      </dsp:txXfrm>
    </dsp:sp>
    <dsp:sp modelId="{787A6936-EF39-954A-9FEC-8593B8A64FB8}">
      <dsp:nvSpPr>
        <dsp:cNvPr id="0" name=""/>
        <dsp:cNvSpPr/>
      </dsp:nvSpPr>
      <dsp:spPr>
        <a:xfrm>
          <a:off x="5398" y="817871"/>
          <a:ext cx="8424823" cy="1824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831"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altLang="en-US" sz="1600" kern="1200" dirty="0">
              <a:solidFill>
                <a:schemeClr val="tx1"/>
              </a:solidFill>
              <a:ea typeface="ＭＳ Ｐゴシック" panose="020B0600070205080204" pitchFamily="34" charset="-128"/>
            </a:rPr>
            <a:t>The donor receives an </a:t>
          </a:r>
          <a:r>
            <a:rPr lang="en-US" altLang="en-US" sz="1600" b="1" kern="1200" dirty="0">
              <a:solidFill>
                <a:schemeClr val="tx1"/>
              </a:solidFill>
              <a:ea typeface="ＭＳ Ｐゴシック" panose="020B0600070205080204" pitchFamily="34" charset="-128"/>
            </a:rPr>
            <a:t>income tax deduction </a:t>
          </a:r>
          <a:r>
            <a:rPr lang="en-US" altLang="en-US" sz="1600" kern="1200" dirty="0">
              <a:solidFill>
                <a:schemeClr val="tx1"/>
              </a:solidFill>
              <a:ea typeface="ＭＳ Ｐゴシック" panose="020B0600070205080204" pitchFamily="34" charset="-128"/>
            </a:rPr>
            <a:t>in the year the CRT is funded</a:t>
          </a:r>
          <a:endParaRPr lang="en-US" sz="1600" kern="1200" dirty="0">
            <a:solidFill>
              <a:schemeClr val="tx1"/>
            </a:solidFill>
          </a:endParaRPr>
        </a:p>
        <a:p>
          <a:pPr marL="171450" lvl="1" indent="-171450" algn="l" defTabSz="711200">
            <a:lnSpc>
              <a:spcPct val="90000"/>
            </a:lnSpc>
            <a:spcBef>
              <a:spcPct val="0"/>
            </a:spcBef>
            <a:spcAft>
              <a:spcPct val="20000"/>
            </a:spcAft>
            <a:buChar char="•"/>
          </a:pPr>
          <a:r>
            <a:rPr lang="en-US" altLang="en-US" sz="1600" kern="1200" dirty="0">
              <a:solidFill>
                <a:schemeClr val="tx1"/>
              </a:solidFill>
              <a:ea typeface="ＭＳ Ｐゴシック" panose="020B0600070205080204" pitchFamily="34" charset="-128"/>
            </a:rPr>
            <a:t>Donor can fund the CRT with appreciated assets and </a:t>
          </a:r>
          <a:r>
            <a:rPr lang="en-US" altLang="en-US" sz="1600" b="1" kern="1200" dirty="0">
              <a:solidFill>
                <a:schemeClr val="tx1"/>
              </a:solidFill>
              <a:ea typeface="ＭＳ Ｐゴシック" panose="020B0600070205080204" pitchFamily="34" charset="-128"/>
            </a:rPr>
            <a:t>avoid capital gains tax </a:t>
          </a:r>
          <a:r>
            <a:rPr lang="en-US" altLang="en-US" sz="1600" kern="1200" dirty="0">
              <a:solidFill>
                <a:schemeClr val="tx1"/>
              </a:solidFill>
              <a:ea typeface="ＭＳ Ｐゴシック" panose="020B0600070205080204" pitchFamily="34" charset="-128"/>
            </a:rPr>
            <a:t>upon their sale – painless way to diversify</a:t>
          </a:r>
        </a:p>
        <a:p>
          <a:pPr marL="171450" lvl="1" indent="-171450" algn="l" defTabSz="711200">
            <a:lnSpc>
              <a:spcPct val="90000"/>
            </a:lnSpc>
            <a:spcBef>
              <a:spcPct val="0"/>
            </a:spcBef>
            <a:spcAft>
              <a:spcPct val="20000"/>
            </a:spcAft>
            <a:buChar char="•"/>
          </a:pPr>
          <a:r>
            <a:rPr lang="en-US" altLang="en-US" sz="1600" kern="1200" dirty="0">
              <a:solidFill>
                <a:schemeClr val="tx1"/>
              </a:solidFill>
              <a:ea typeface="ＭＳ Ｐゴシック" panose="020B0600070205080204" pitchFamily="34" charset="-128"/>
            </a:rPr>
            <a:t>Donor can possibly </a:t>
          </a:r>
          <a:r>
            <a:rPr lang="en-US" altLang="en-US" sz="1600" b="1" kern="1200" dirty="0">
              <a:solidFill>
                <a:schemeClr val="tx1"/>
              </a:solidFill>
              <a:ea typeface="ＭＳ Ｐゴシック" panose="020B0600070205080204" pitchFamily="34" charset="-128"/>
            </a:rPr>
            <a:t>increase income stream </a:t>
          </a:r>
        </a:p>
        <a:p>
          <a:pPr marL="171450" lvl="1" indent="-171450" algn="l" defTabSz="711200">
            <a:lnSpc>
              <a:spcPct val="90000"/>
            </a:lnSpc>
            <a:spcBef>
              <a:spcPct val="0"/>
            </a:spcBef>
            <a:spcAft>
              <a:spcPct val="20000"/>
            </a:spcAft>
            <a:buChar char="•"/>
          </a:pPr>
          <a:r>
            <a:rPr lang="en-US" sz="1600" kern="1200" dirty="0"/>
            <a:t>Assets transferred to trust reduces donor’s estate, ultimately reducing estate taxes paid</a:t>
          </a:r>
          <a:endParaRPr lang="en-US" altLang="en-US" sz="1600" kern="1200" dirty="0">
            <a:solidFill>
              <a:schemeClr val="tx1"/>
            </a:solidFill>
            <a:ea typeface="ＭＳ Ｐゴシック" panose="020B0600070205080204" pitchFamily="34" charset="-128"/>
          </a:endParaRPr>
        </a:p>
        <a:p>
          <a:pPr marL="171450" lvl="1" indent="-171450" algn="l" defTabSz="711200">
            <a:lnSpc>
              <a:spcPct val="90000"/>
            </a:lnSpc>
            <a:spcBef>
              <a:spcPct val="0"/>
            </a:spcBef>
            <a:spcAft>
              <a:spcPct val="20000"/>
            </a:spcAft>
            <a:buChar char="•"/>
          </a:pPr>
          <a:r>
            <a:rPr lang="en-US" altLang="en-US" sz="1600" kern="1200" dirty="0">
              <a:solidFill>
                <a:schemeClr val="tx1"/>
              </a:solidFill>
              <a:ea typeface="ＭＳ Ｐゴシック" panose="020B0600070205080204" pitchFamily="34" charset="-128"/>
            </a:rPr>
            <a:t>Donor may </a:t>
          </a:r>
          <a:r>
            <a:rPr lang="en-US" altLang="en-US" sz="1600" b="1" kern="1200" dirty="0">
              <a:solidFill>
                <a:schemeClr val="tx1"/>
              </a:solidFill>
              <a:ea typeface="ＭＳ Ｐゴシック" panose="020B0600070205080204" pitchFamily="34" charset="-128"/>
            </a:rPr>
            <a:t>designate several charitable beneficiaries </a:t>
          </a:r>
          <a:r>
            <a:rPr lang="en-US" altLang="en-US" sz="1600" kern="1200" dirty="0">
              <a:solidFill>
                <a:schemeClr val="tx1"/>
              </a:solidFill>
              <a:ea typeface="ＭＳ Ｐゴシック" panose="020B0600070205080204" pitchFamily="34" charset="-128"/>
            </a:rPr>
            <a:t>– can be used as a broad charitable estate plan</a:t>
          </a:r>
        </a:p>
      </dsp:txBody>
      <dsp:txXfrm>
        <a:off x="5398" y="817871"/>
        <a:ext cx="8424823" cy="1824705"/>
      </dsp:txXfrm>
    </dsp:sp>
    <dsp:sp modelId="{A375CED1-4F93-A34D-BA6B-3B9B066B7BF6}">
      <dsp:nvSpPr>
        <dsp:cNvPr id="0" name=""/>
        <dsp:cNvSpPr/>
      </dsp:nvSpPr>
      <dsp:spPr>
        <a:xfrm>
          <a:off x="0" y="2642576"/>
          <a:ext cx="8435621" cy="80496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Disadvantages of a CRT:</a:t>
          </a:r>
        </a:p>
      </dsp:txBody>
      <dsp:txXfrm>
        <a:off x="39295" y="2681871"/>
        <a:ext cx="8357031" cy="726370"/>
      </dsp:txXfrm>
    </dsp:sp>
    <dsp:sp modelId="{7D293D85-2FE8-3B4C-89BD-C09CC0A45240}">
      <dsp:nvSpPr>
        <dsp:cNvPr id="0" name=""/>
        <dsp:cNvSpPr/>
      </dsp:nvSpPr>
      <dsp:spPr>
        <a:xfrm>
          <a:off x="0" y="3447536"/>
          <a:ext cx="8435621" cy="1958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831"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b="1" kern="1200" dirty="0">
              <a:solidFill>
                <a:schemeClr val="tx1"/>
              </a:solidFill>
            </a:rPr>
            <a:t>Low interest rates have a negative impact on CRATs. </a:t>
          </a:r>
        </a:p>
        <a:p>
          <a:pPr marL="171450" lvl="1" indent="-171450" algn="l" defTabSz="711200">
            <a:lnSpc>
              <a:spcPct val="90000"/>
            </a:lnSpc>
            <a:spcBef>
              <a:spcPct val="0"/>
            </a:spcBef>
            <a:spcAft>
              <a:spcPct val="20000"/>
            </a:spcAft>
            <a:buChar char="•"/>
          </a:pPr>
          <a:r>
            <a:rPr lang="en-US" sz="1600" kern="1200" dirty="0">
              <a:solidFill>
                <a:schemeClr val="tx1"/>
              </a:solidFill>
            </a:rPr>
            <a:t>Since the donor receives the income interest as opposed to the remainder interest, he or she receives a </a:t>
          </a:r>
          <a:r>
            <a:rPr lang="en-US" sz="1600" b="1" kern="1200" dirty="0">
              <a:solidFill>
                <a:schemeClr val="tx1"/>
              </a:solidFill>
            </a:rPr>
            <a:t>lower income tax deduction </a:t>
          </a:r>
          <a:r>
            <a:rPr lang="en-US" sz="1600" kern="1200" dirty="0">
              <a:solidFill>
                <a:schemeClr val="tx1"/>
              </a:solidFill>
            </a:rPr>
            <a:t>as it is assumed that the charity will be receiving less money. </a:t>
          </a:r>
        </a:p>
        <a:p>
          <a:pPr marL="171450" lvl="1" indent="-171450" algn="l" defTabSz="711200">
            <a:lnSpc>
              <a:spcPct val="90000"/>
            </a:lnSpc>
            <a:spcBef>
              <a:spcPct val="0"/>
            </a:spcBef>
            <a:spcAft>
              <a:spcPct val="20000"/>
            </a:spcAft>
            <a:buChar char="•"/>
          </a:pPr>
          <a:r>
            <a:rPr lang="en-US" sz="1600" kern="1200" dirty="0">
              <a:solidFill>
                <a:schemeClr val="tx1"/>
              </a:solidFill>
            </a:rPr>
            <a:t>Furthermore, in a low interest rate environment, it is more difficult for CRATs to pass the </a:t>
          </a:r>
          <a:r>
            <a:rPr lang="en-US" sz="1600" b="1" kern="1200" dirty="0">
              <a:solidFill>
                <a:schemeClr val="tx1"/>
              </a:solidFill>
            </a:rPr>
            <a:t>5% probability test</a:t>
          </a:r>
          <a:r>
            <a:rPr lang="en-US" sz="1600" kern="1200" dirty="0">
              <a:solidFill>
                <a:schemeClr val="tx1"/>
              </a:solidFill>
            </a:rPr>
            <a:t>, which states that a gift may not qualify for a deduction if there is greater than a 5% probability that the trust will exhaust its assets before the charity receives the remainder interest.</a:t>
          </a:r>
          <a:endParaRPr lang="en-US" altLang="en-US" sz="1600" kern="1200" dirty="0">
            <a:solidFill>
              <a:schemeClr val="tx1"/>
            </a:solidFill>
            <a:ea typeface="ＭＳ Ｐゴシック" panose="020B0600070205080204" pitchFamily="34" charset="-128"/>
          </a:endParaRPr>
        </a:p>
      </dsp:txBody>
      <dsp:txXfrm>
        <a:off x="0" y="3447536"/>
        <a:ext cx="8435621" cy="19582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0AB9DF-99B7-4BF6-B30C-90FA0B770C1F}">
      <dsp:nvSpPr>
        <dsp:cNvPr id="0" name=""/>
        <dsp:cNvSpPr/>
      </dsp:nvSpPr>
      <dsp:spPr>
        <a:xfrm>
          <a:off x="0" y="40419"/>
          <a:ext cx="8070731" cy="711360"/>
        </a:xfrm>
        <a:prstGeom prst="roundRect">
          <a:avLst/>
        </a:prstGeom>
        <a:solidFill>
          <a:srgbClr val="00206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altLang="en-US" sz="1600" kern="1200" dirty="0"/>
            <a:t>Wants the flexibility of the CRT</a:t>
          </a:r>
          <a:endParaRPr lang="en-US" sz="1600" kern="1200" dirty="0"/>
        </a:p>
      </dsp:txBody>
      <dsp:txXfrm>
        <a:off x="34726" y="75145"/>
        <a:ext cx="8001279" cy="641908"/>
      </dsp:txXfrm>
    </dsp:sp>
    <dsp:sp modelId="{639F8E21-74E4-FC4C-9173-688E71556C51}">
      <dsp:nvSpPr>
        <dsp:cNvPr id="0" name=""/>
        <dsp:cNvSpPr/>
      </dsp:nvSpPr>
      <dsp:spPr>
        <a:xfrm>
          <a:off x="0" y="861219"/>
          <a:ext cx="8070731" cy="711360"/>
        </a:xfrm>
        <a:prstGeom prst="roundRect">
          <a:avLst/>
        </a:prstGeom>
        <a:solidFill>
          <a:srgbClr val="0070C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altLang="en-US" sz="1600" kern="1200" dirty="0"/>
            <a:t>Desires multiple income beneficiaries</a:t>
          </a:r>
        </a:p>
      </dsp:txBody>
      <dsp:txXfrm>
        <a:off x="34726" y="895945"/>
        <a:ext cx="8001279" cy="641908"/>
      </dsp:txXfrm>
    </dsp:sp>
    <dsp:sp modelId="{8C75C703-F90F-5346-86C4-9C0D404C3610}">
      <dsp:nvSpPr>
        <dsp:cNvPr id="0" name=""/>
        <dsp:cNvSpPr/>
      </dsp:nvSpPr>
      <dsp:spPr>
        <a:xfrm>
          <a:off x="0" y="1682019"/>
          <a:ext cx="8070731" cy="711360"/>
        </a:xfrm>
        <a:prstGeom prst="roundRect">
          <a:avLst/>
        </a:prstGeom>
        <a:solidFill>
          <a:schemeClr val="accent1">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altLang="en-US" sz="1600" kern="1200" dirty="0"/>
            <a:t>Wants the ability to revoke charitable beneficiary</a:t>
          </a:r>
        </a:p>
      </dsp:txBody>
      <dsp:txXfrm>
        <a:off x="34726" y="1716745"/>
        <a:ext cx="8001279" cy="641908"/>
      </dsp:txXfrm>
    </dsp:sp>
    <dsp:sp modelId="{81D1A312-76AC-EA4E-A123-28E463A11AB1}">
      <dsp:nvSpPr>
        <dsp:cNvPr id="0" name=""/>
        <dsp:cNvSpPr/>
      </dsp:nvSpPr>
      <dsp:spPr>
        <a:xfrm>
          <a:off x="0" y="2502820"/>
          <a:ext cx="8070731" cy="711360"/>
        </a:xfrm>
        <a:prstGeom prst="roundRect">
          <a:avLst/>
        </a:prstGeom>
        <a:solidFill>
          <a:srgbClr val="1AB39F"/>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altLang="en-US" sz="1600" kern="1200"/>
            <a:t>Desires multiple charitable beneficiaries</a:t>
          </a:r>
          <a:endParaRPr lang="en-US" altLang="en-US" sz="1600" kern="1200" dirty="0"/>
        </a:p>
      </dsp:txBody>
      <dsp:txXfrm>
        <a:off x="34726" y="2537546"/>
        <a:ext cx="8001279" cy="641908"/>
      </dsp:txXfrm>
    </dsp:sp>
    <dsp:sp modelId="{FF58C7CE-7D7B-614F-966F-66298C1F5921}">
      <dsp:nvSpPr>
        <dsp:cNvPr id="0" name=""/>
        <dsp:cNvSpPr/>
      </dsp:nvSpPr>
      <dsp:spPr>
        <a:xfrm>
          <a:off x="0" y="3323620"/>
          <a:ext cx="8070731" cy="711360"/>
        </a:xfrm>
        <a:prstGeom prst="roundRect">
          <a:avLst/>
        </a:prstGeom>
        <a:solidFill>
          <a:schemeClr val="accent3"/>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altLang="en-US" sz="1600" kern="1200"/>
            <a:t>Flexibility of Term of Trust (term of 10 years)</a:t>
          </a:r>
          <a:endParaRPr lang="en-US" altLang="en-US" sz="1600" kern="1200" dirty="0"/>
        </a:p>
      </dsp:txBody>
      <dsp:txXfrm>
        <a:off x="34726" y="3358346"/>
        <a:ext cx="8001279" cy="64190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0098"/>
          </a:xfrm>
          <a:prstGeom prst="rect">
            <a:avLst/>
          </a:prstGeom>
        </p:spPr>
        <p:txBody>
          <a:bodyPr vert="horz" lIns="94119" tIns="47060" rIns="94119" bIns="47060" rtlCol="0"/>
          <a:lstStyle>
            <a:lvl1pPr algn="l">
              <a:defRPr sz="1200"/>
            </a:lvl1pPr>
          </a:lstStyle>
          <a:p>
            <a:endParaRPr lang="en-US"/>
          </a:p>
        </p:txBody>
      </p:sp>
      <p:sp>
        <p:nvSpPr>
          <p:cNvPr id="3" name="Date Placeholder 2"/>
          <p:cNvSpPr>
            <a:spLocks noGrp="1"/>
          </p:cNvSpPr>
          <p:nvPr>
            <p:ph type="dt" idx="1"/>
          </p:nvPr>
        </p:nvSpPr>
        <p:spPr>
          <a:xfrm>
            <a:off x="4023092" y="0"/>
            <a:ext cx="3077739" cy="470098"/>
          </a:xfrm>
          <a:prstGeom prst="rect">
            <a:avLst/>
          </a:prstGeom>
        </p:spPr>
        <p:txBody>
          <a:bodyPr vert="horz" lIns="94119" tIns="47060" rIns="94119" bIns="47060" rtlCol="0"/>
          <a:lstStyle>
            <a:lvl1pPr algn="r">
              <a:defRPr sz="1200"/>
            </a:lvl1pPr>
          </a:lstStyle>
          <a:p>
            <a:fld id="{36ED9C06-61CF-4814-A4F1-365D97BA09A9}" type="datetimeFigureOut">
              <a:rPr lang="en-US" smtClean="0"/>
              <a:t>6/1/2020</a:t>
            </a:fld>
            <a:endParaRPr lang="en-US"/>
          </a:p>
        </p:txBody>
      </p:sp>
      <p:sp>
        <p:nvSpPr>
          <p:cNvPr id="4" name="Slide Image Placeholder 3"/>
          <p:cNvSpPr>
            <a:spLocks noGrp="1" noRot="1" noChangeAspect="1"/>
          </p:cNvSpPr>
          <p:nvPr>
            <p:ph type="sldImg" idx="2"/>
          </p:nvPr>
        </p:nvSpPr>
        <p:spPr>
          <a:xfrm>
            <a:off x="739775" y="1171575"/>
            <a:ext cx="5622925" cy="3162300"/>
          </a:xfrm>
          <a:prstGeom prst="rect">
            <a:avLst/>
          </a:prstGeom>
          <a:noFill/>
          <a:ln w="12700">
            <a:solidFill>
              <a:prstClr val="black"/>
            </a:solidFill>
          </a:ln>
        </p:spPr>
        <p:txBody>
          <a:bodyPr vert="horz" lIns="94119" tIns="47060" rIns="94119" bIns="47060" rtlCol="0" anchor="ctr"/>
          <a:lstStyle/>
          <a:p>
            <a:endParaRPr lang="en-US"/>
          </a:p>
        </p:txBody>
      </p:sp>
      <p:sp>
        <p:nvSpPr>
          <p:cNvPr id="5" name="Notes Placeholder 4"/>
          <p:cNvSpPr>
            <a:spLocks noGrp="1"/>
          </p:cNvSpPr>
          <p:nvPr>
            <p:ph type="body" sz="quarter" idx="3"/>
          </p:nvPr>
        </p:nvSpPr>
        <p:spPr>
          <a:xfrm>
            <a:off x="710248" y="4509036"/>
            <a:ext cx="5681980" cy="3689211"/>
          </a:xfrm>
          <a:prstGeom prst="rect">
            <a:avLst/>
          </a:prstGeom>
        </p:spPr>
        <p:txBody>
          <a:bodyPr vert="horz" lIns="94119" tIns="47060" rIns="94119" bIns="4706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9328"/>
            <a:ext cx="3077739" cy="470097"/>
          </a:xfrm>
          <a:prstGeom prst="rect">
            <a:avLst/>
          </a:prstGeom>
        </p:spPr>
        <p:txBody>
          <a:bodyPr vert="horz" lIns="94119" tIns="47060" rIns="94119" bIns="47060"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899328"/>
            <a:ext cx="3077739" cy="470097"/>
          </a:xfrm>
          <a:prstGeom prst="rect">
            <a:avLst/>
          </a:prstGeom>
        </p:spPr>
        <p:txBody>
          <a:bodyPr vert="horz" lIns="94119" tIns="47060" rIns="94119" bIns="47060" rtlCol="0" anchor="b"/>
          <a:lstStyle>
            <a:lvl1pPr algn="r">
              <a:defRPr sz="1200"/>
            </a:lvl1pPr>
          </a:lstStyle>
          <a:p>
            <a:fld id="{59DE7D1B-3A6B-4DE3-ABE5-6358AC9A7B1F}" type="slidenum">
              <a:rPr lang="en-US" smtClean="0"/>
              <a:t>‹#›</a:t>
            </a:fld>
            <a:endParaRPr lang="en-US"/>
          </a:p>
        </p:txBody>
      </p:sp>
    </p:spTree>
    <p:extLst>
      <p:ext uri="{BB962C8B-B14F-4D97-AF65-F5344CB8AC3E}">
        <p14:creationId xmlns:p14="http://schemas.microsoft.com/office/powerpoint/2010/main" val="3857985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giftlawpro.giftlegacy.com/glawpro_subsection.jsp?WebID=GL1999-0001&amp;CC=3&amp;SS=1&amp;SS2=4#Link2" TargetMode="External"/><Relationship Id="rId2" Type="http://schemas.openxmlformats.org/officeDocument/2006/relationships/slide" Target="../slides/slide30.xml"/><Relationship Id="rId1" Type="http://schemas.openxmlformats.org/officeDocument/2006/relationships/notesMaster" Target="../notesMasters/notesMaster1.xml"/><Relationship Id="rId4" Type="http://schemas.openxmlformats.org/officeDocument/2006/relationships/hyperlink" Target="https://giftlawpro.giftlegacy.com/RevRul/GL_RevProc_2016_42.ht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DE7D1B-3A6B-4DE3-ABE5-6358AC9A7B1F}" type="slidenum">
              <a:rPr lang="en-US" smtClean="0"/>
              <a:t>1</a:t>
            </a:fld>
            <a:endParaRPr lang="en-US"/>
          </a:p>
        </p:txBody>
      </p:sp>
    </p:spTree>
    <p:extLst>
      <p:ext uri="{BB962C8B-B14F-4D97-AF65-F5344CB8AC3E}">
        <p14:creationId xmlns:p14="http://schemas.microsoft.com/office/powerpoint/2010/main" val="2258430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Thank Christine for kind introduction and opportunity to share  a few timely ideas for charitable giving.</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Thank audience for joining us and showing interest in supporting clients’ financial, estate and charitable goals.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Your partnership is invaluable to achieving the best outcome for any of your clients looking to make an impact at Marquette.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The gifts we’ll be discussing today are important to understand and have in our arsenal at all times, but especially now,  when clients are looking to help the </a:t>
            </a:r>
            <a:r>
              <a:rPr lang="en-US" dirty="0" err="1"/>
              <a:t>charties</a:t>
            </a:r>
            <a:r>
              <a:rPr lang="en-US" dirty="0"/>
              <a:t> they care deeply about but  are also seeking some sort of benefit from their philanthropy.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The very nature of split interest gifts meets these goals; and current economic conditions, combined with recent legislation, make them especially attractive now.</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We’ve included a lot of information, so we’ll try to touch on the highlights and use the case studies to demonstrate the principles discussed. </a:t>
            </a:r>
          </a:p>
        </p:txBody>
      </p:sp>
      <p:sp>
        <p:nvSpPr>
          <p:cNvPr id="4" name="Slide Number Placeholder 3"/>
          <p:cNvSpPr>
            <a:spLocks noGrp="1"/>
          </p:cNvSpPr>
          <p:nvPr>
            <p:ph type="sldNum" sz="quarter" idx="5"/>
          </p:nvPr>
        </p:nvSpPr>
        <p:spPr/>
        <p:txBody>
          <a:bodyPr/>
          <a:lstStyle/>
          <a:p>
            <a:fld id="{59DE7D1B-3A6B-4DE3-ABE5-6358AC9A7B1F}" type="slidenum">
              <a:rPr lang="en-US" smtClean="0"/>
              <a:t>2</a:t>
            </a:fld>
            <a:endParaRPr lang="en-US"/>
          </a:p>
        </p:txBody>
      </p:sp>
    </p:spTree>
    <p:extLst>
      <p:ext uri="{BB962C8B-B14F-4D97-AF65-F5344CB8AC3E}">
        <p14:creationId xmlns:p14="http://schemas.microsoft.com/office/powerpoint/2010/main" val="403780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DE7D1B-3A6B-4DE3-ABE5-6358AC9A7B1F}" type="slidenum">
              <a:rPr lang="en-US" smtClean="0"/>
              <a:t>3</a:t>
            </a:fld>
            <a:endParaRPr lang="en-US"/>
          </a:p>
        </p:txBody>
      </p:sp>
    </p:spTree>
    <p:extLst>
      <p:ext uri="{BB962C8B-B14F-4D97-AF65-F5344CB8AC3E}">
        <p14:creationId xmlns:p14="http://schemas.microsoft.com/office/powerpoint/2010/main" val="2484514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DE7D1B-3A6B-4DE3-ABE5-6358AC9A7B1F}" type="slidenum">
              <a:rPr lang="en-US" smtClean="0"/>
              <a:t>4</a:t>
            </a:fld>
            <a:endParaRPr lang="en-US"/>
          </a:p>
        </p:txBody>
      </p:sp>
    </p:spTree>
    <p:extLst>
      <p:ext uri="{BB962C8B-B14F-4D97-AF65-F5344CB8AC3E}">
        <p14:creationId xmlns:p14="http://schemas.microsoft.com/office/powerpoint/2010/main" val="1732578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5% </a:t>
            </a:r>
            <a:r>
              <a:rPr lang="en-US" b="1" dirty="0"/>
              <a:t>probability test</a:t>
            </a:r>
            <a:r>
              <a:rPr lang="en-US" dirty="0"/>
              <a:t> is a </a:t>
            </a:r>
            <a:r>
              <a:rPr lang="en-US" b="1" dirty="0"/>
              <a:t>test</a:t>
            </a:r>
            <a:r>
              <a:rPr lang="en-US" dirty="0"/>
              <a:t> described in Revenue Ruling 77-374 that requires all </a:t>
            </a:r>
            <a:r>
              <a:rPr lang="en-US" b="1" dirty="0"/>
              <a:t>charitable remainder</a:t>
            </a:r>
            <a:r>
              <a:rPr lang="en-US" dirty="0"/>
              <a:t> annuity </a:t>
            </a:r>
            <a:r>
              <a:rPr lang="en-US" b="1" dirty="0"/>
              <a:t>trusts</a:t>
            </a:r>
            <a:r>
              <a:rPr lang="en-US" dirty="0"/>
              <a:t> (CRAT) that will make payments for one or more lifetimes to have less than a 5% </a:t>
            </a:r>
            <a:r>
              <a:rPr lang="en-US" b="1" dirty="0"/>
              <a:t>chance</a:t>
            </a:r>
            <a:r>
              <a:rPr lang="en-US" dirty="0"/>
              <a:t> of corpus exhaustion. ... If a CRAT fails the 5% </a:t>
            </a:r>
            <a:r>
              <a:rPr lang="en-US" b="1" dirty="0"/>
              <a:t>test</a:t>
            </a:r>
            <a:r>
              <a:rPr lang="en-US" dirty="0"/>
              <a:t>, no deduction is allowed.</a:t>
            </a:r>
          </a:p>
          <a:p>
            <a:endParaRPr lang="en-US" dirty="0"/>
          </a:p>
          <a:p>
            <a:endParaRPr lang="en-US" dirty="0"/>
          </a:p>
          <a:p>
            <a:pPr marL="171450" indent="-171450">
              <a:buFont typeface="Arial" panose="020B0604020202020204" pitchFamily="34" charset="0"/>
              <a:buChar char="•"/>
            </a:pPr>
            <a:r>
              <a:rPr lang="en-US" dirty="0">
                <a:hlinkClick r:id="rId3"/>
              </a:rPr>
              <a:t>10% Termination Test:</a:t>
            </a:r>
            <a:r>
              <a:rPr lang="en-US" dirty="0"/>
              <a:t>   In </a:t>
            </a:r>
            <a:r>
              <a:rPr lang="en-US" dirty="0">
                <a:hlinkClick r:id="rId4"/>
              </a:rPr>
              <a:t>Rev. Proc. 2016-42</a:t>
            </a:r>
            <a:r>
              <a:rPr lang="en-US" dirty="0"/>
              <a:t>, the IRS created an alternative to the 5% Probability Test. A CRAT may avoid the 5% Probability Test if it is a qualified trust that includes specific language outlined by the IRS requiring early termination of the trust and distribution to charity once the trust balance falls to 10% of the initial trust corpus</a:t>
            </a:r>
          </a:p>
        </p:txBody>
      </p:sp>
      <p:sp>
        <p:nvSpPr>
          <p:cNvPr id="4" name="Slide Number Placeholder 3"/>
          <p:cNvSpPr>
            <a:spLocks noGrp="1"/>
          </p:cNvSpPr>
          <p:nvPr>
            <p:ph type="sldNum" sz="quarter" idx="5"/>
          </p:nvPr>
        </p:nvSpPr>
        <p:spPr/>
        <p:txBody>
          <a:bodyPr/>
          <a:lstStyle/>
          <a:p>
            <a:fld id="{59DE7D1B-3A6B-4DE3-ABE5-6358AC9A7B1F}" type="slidenum">
              <a:rPr lang="en-US" smtClean="0"/>
              <a:t>30</a:t>
            </a:fld>
            <a:endParaRPr lang="en-US"/>
          </a:p>
        </p:txBody>
      </p:sp>
    </p:spTree>
    <p:extLst>
      <p:ext uri="{BB962C8B-B14F-4D97-AF65-F5344CB8AC3E}">
        <p14:creationId xmlns:p14="http://schemas.microsoft.com/office/powerpoint/2010/main" val="86178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EC1888-060A-446F-9A91-F370E2F59C80}"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2586954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EC1888-060A-446F-9A91-F370E2F59C80}" type="datetimeFigureOut">
              <a:rPr lang="en-US" smtClean="0"/>
              <a:t>6/1/2020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3831409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EC1888-060A-446F-9A91-F370E2F59C80}" type="datetimeFigureOut">
              <a:rPr lang="en-US" smtClean="0"/>
              <a:t>6/1/2020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1836247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EC1888-060A-446F-9A91-F370E2F59C80}"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752741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EC1888-060A-446F-9A91-F370E2F59C80}"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4038308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EC1888-060A-446F-9A91-F370E2F59C80}"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2235791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FEC1888-060A-446F-9A91-F370E2F59C80}" type="datetimeFigureOut">
              <a:rPr lang="en-US" smtClean="0"/>
              <a:t>6/1/2020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10751332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BFEC1888-060A-446F-9A91-F370E2F59C80}" type="datetimeFigureOut">
              <a:rPr lang="en-US" smtClean="0"/>
              <a:t>6/1/2020</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22888386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BFEC1888-060A-446F-9A91-F370E2F59C80}" type="datetimeFigureOut">
              <a:rPr lang="en-US" smtClean="0"/>
              <a:t>6/1/2020</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36594583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FEC1888-060A-446F-9A91-F370E2F59C80}" type="datetimeFigureOut">
              <a:rPr lang="en-US" smtClean="0"/>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19595384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BFEC1888-060A-446F-9A91-F370E2F59C80}" type="datetimeFigureOut">
              <a:rPr lang="en-US" smtClean="0"/>
              <a:t>6/1/2020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2774151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EC1888-060A-446F-9A91-F370E2F59C80}"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32408654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BFEC1888-060A-446F-9A91-F370E2F59C80}" type="datetimeFigureOut">
              <a:rPr lang="en-US" smtClean="0"/>
              <a:t>6/1/2020</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30129993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EC1888-060A-446F-9A91-F370E2F59C80}" type="datetimeFigureOut">
              <a:rPr lang="en-US" smtClean="0"/>
              <a:t>6/1/2020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23166826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EC1888-060A-446F-9A91-F370E2F59C80}" type="datetimeFigureOut">
              <a:rPr lang="en-US" smtClean="0"/>
              <a:t>6/1/2020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280566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EC1888-060A-446F-9A91-F370E2F59C80}"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2843932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FEC1888-060A-446F-9A91-F370E2F59C80}" type="datetimeFigureOut">
              <a:rPr lang="en-US" smtClean="0"/>
              <a:t>6/1/2020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2472287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BFEC1888-060A-446F-9A91-F370E2F59C80}" type="datetimeFigureOut">
              <a:rPr lang="en-US" smtClean="0"/>
              <a:t>6/1/2020</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1171411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BFEC1888-060A-446F-9A91-F370E2F59C80}" type="datetimeFigureOut">
              <a:rPr lang="en-US" smtClean="0"/>
              <a:t>6/1/2020</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1346629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FEC1888-060A-446F-9A91-F370E2F59C80}" type="datetimeFigureOut">
              <a:rPr lang="en-US" smtClean="0"/>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2201012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BFEC1888-060A-446F-9A91-F370E2F59C80}" type="datetimeFigureOut">
              <a:rPr lang="en-US" smtClean="0"/>
              <a:t>6/1/2020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258294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BFEC1888-060A-446F-9A91-F370E2F59C80}" type="datetimeFigureOut">
              <a:rPr lang="en-US" smtClean="0"/>
              <a:t>6/1/2020</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B95DC3B5-D6D5-4B42-B6F0-655EB3B0AD35}" type="slidenum">
              <a:rPr lang="en-US" smtClean="0"/>
              <a:t>‹#›</a:t>
            </a:fld>
            <a:endParaRPr lang="en-US"/>
          </a:p>
        </p:txBody>
      </p:sp>
    </p:spTree>
    <p:extLst>
      <p:ext uri="{BB962C8B-B14F-4D97-AF65-F5344CB8AC3E}">
        <p14:creationId xmlns:p14="http://schemas.microsoft.com/office/powerpoint/2010/main" val="3806275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BFEC1888-060A-446F-9A91-F370E2F59C80}" type="datetimeFigureOut">
              <a:rPr lang="en-US" smtClean="0"/>
              <a:t>6/1/2020</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B95DC3B5-D6D5-4B42-B6F0-655EB3B0AD35}" type="slidenum">
              <a:rPr lang="en-US" smtClean="0"/>
              <a:t>‹#›</a:t>
            </a:fld>
            <a:endParaRPr lang="en-US"/>
          </a:p>
        </p:txBody>
      </p:sp>
    </p:spTree>
    <p:extLst>
      <p:ext uri="{BB962C8B-B14F-4D97-AF65-F5344CB8AC3E}">
        <p14:creationId xmlns:p14="http://schemas.microsoft.com/office/powerpoint/2010/main" val="9847088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BFEC1888-060A-446F-9A91-F370E2F59C80}" type="datetimeFigureOut">
              <a:rPr lang="en-US" smtClean="0"/>
              <a:t>6/1/2020</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B95DC3B5-D6D5-4B42-B6F0-655EB3B0AD35}" type="slidenum">
              <a:rPr lang="en-US" smtClean="0"/>
              <a:t>‹#›</a:t>
            </a:fld>
            <a:endParaRPr lang="en-US"/>
          </a:p>
        </p:txBody>
      </p:sp>
    </p:spTree>
    <p:extLst>
      <p:ext uri="{BB962C8B-B14F-4D97-AF65-F5344CB8AC3E}">
        <p14:creationId xmlns:p14="http://schemas.microsoft.com/office/powerpoint/2010/main" val="75723998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ristine.wv@marquette.edu"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2.sv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3.png"/><Relationship Id="rId1" Type="http://schemas.openxmlformats.org/officeDocument/2006/relationships/slideLayout" Target="../slideLayouts/slideLayout13.xml"/><Relationship Id="rId4" Type="http://schemas.openxmlformats.org/officeDocument/2006/relationships/image" Target="../media/image22.svg"/></Relationships>
</file>

<file path=ppt/slides/_rels/slide18.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2.svg"/><Relationship Id="rId7" Type="http://schemas.openxmlformats.org/officeDocument/2006/relationships/diagramColors" Target="../diagrams/colors4.xml"/><Relationship Id="rId2" Type="http://schemas.openxmlformats.org/officeDocument/2006/relationships/image" Target="../media/image21.png"/><Relationship Id="rId1" Type="http://schemas.openxmlformats.org/officeDocument/2006/relationships/slideLayout" Target="../slideLayouts/slideLayout13.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1.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2.svg"/><Relationship Id="rId7" Type="http://schemas.openxmlformats.org/officeDocument/2006/relationships/diagramColors" Target="../diagrams/colors5.xml"/><Relationship Id="rId2" Type="http://schemas.openxmlformats.org/officeDocument/2006/relationships/image" Target="../media/image21.png"/><Relationship Id="rId1" Type="http://schemas.openxmlformats.org/officeDocument/2006/relationships/slideLayout" Target="../slideLayouts/slideLayout13.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3.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4.emf"/><Relationship Id="rId1" Type="http://schemas.openxmlformats.org/officeDocument/2006/relationships/slideLayout" Target="../slideLayouts/slideLayout13.xml"/><Relationship Id="rId4" Type="http://schemas.openxmlformats.org/officeDocument/2006/relationships/image" Target="../media/image22.svg"/></Relationships>
</file>

<file path=ppt/slides/_rels/slide25.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18.xml"/><Relationship Id="rId4" Type="http://schemas.openxmlformats.org/officeDocument/2006/relationships/image" Target="../media/image25.png"/></Relationships>
</file>

<file path=ppt/slides/_rels/slide27.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18.xml"/><Relationship Id="rId5" Type="http://schemas.openxmlformats.org/officeDocument/2006/relationships/image" Target="../media/image27.png"/><Relationship Id="rId4" Type="http://schemas.openxmlformats.org/officeDocument/2006/relationships/image" Target="../media/image26.png"/></Relationships>
</file>

<file path=ppt/slides/_rels/slide29.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Layout" Target="../slideLayouts/slideLayout18.xml"/><Relationship Id="rId5" Type="http://schemas.openxmlformats.org/officeDocument/2006/relationships/image" Target="../media/image31.svg"/><Relationship Id="rId4" Type="http://schemas.openxmlformats.org/officeDocument/2006/relationships/image" Target="../media/image3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5.xml"/><Relationship Id="rId1" Type="http://schemas.openxmlformats.org/officeDocument/2006/relationships/slideLayout" Target="../slideLayouts/slideLayout18.xml"/><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29.svg"/></Relationships>
</file>

<file path=ppt/slides/_rels/slide31.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image" Target="../media/image29.svg"/><Relationship Id="rId7" Type="http://schemas.openxmlformats.org/officeDocument/2006/relationships/diagramLayout" Target="../diagrams/layout6.xml"/><Relationship Id="rId2" Type="http://schemas.openxmlformats.org/officeDocument/2006/relationships/image" Target="../media/image28.png"/><Relationship Id="rId1" Type="http://schemas.openxmlformats.org/officeDocument/2006/relationships/slideLayout" Target="../slideLayouts/slideLayout18.xml"/><Relationship Id="rId6" Type="http://schemas.openxmlformats.org/officeDocument/2006/relationships/diagramData" Target="../diagrams/data6.xml"/><Relationship Id="rId5" Type="http://schemas.openxmlformats.org/officeDocument/2006/relationships/image" Target="../media/image31.svg"/><Relationship Id="rId10" Type="http://schemas.microsoft.com/office/2007/relationships/diagramDrawing" Target="../diagrams/drawing6.xml"/><Relationship Id="rId4" Type="http://schemas.openxmlformats.org/officeDocument/2006/relationships/image" Target="../media/image30.png"/><Relationship Id="rId9" Type="http://schemas.openxmlformats.org/officeDocument/2006/relationships/diagramColors" Target="../diagrams/colors6.xml"/></Relationships>
</file>

<file path=ppt/slides/_rels/slide32.xml.rels><?xml version="1.0" encoding="UTF-8" standalone="yes"?>
<Relationships xmlns="http://schemas.openxmlformats.org/package/2006/relationships"><Relationship Id="rId8" Type="http://schemas.openxmlformats.org/officeDocument/2006/relationships/diagramQuickStyle" Target="../diagrams/quickStyle7.xml"/><Relationship Id="rId3" Type="http://schemas.openxmlformats.org/officeDocument/2006/relationships/image" Target="../media/image29.svg"/><Relationship Id="rId7" Type="http://schemas.openxmlformats.org/officeDocument/2006/relationships/diagramLayout" Target="../diagrams/layout7.xml"/><Relationship Id="rId2" Type="http://schemas.openxmlformats.org/officeDocument/2006/relationships/image" Target="../media/image28.png"/><Relationship Id="rId1" Type="http://schemas.openxmlformats.org/officeDocument/2006/relationships/slideLayout" Target="../slideLayouts/slideLayout18.xml"/><Relationship Id="rId6" Type="http://schemas.openxmlformats.org/officeDocument/2006/relationships/diagramData" Target="../diagrams/data7.xml"/><Relationship Id="rId5" Type="http://schemas.openxmlformats.org/officeDocument/2006/relationships/image" Target="../media/image31.svg"/><Relationship Id="rId10" Type="http://schemas.microsoft.com/office/2007/relationships/diagramDrawing" Target="../diagrams/drawing7.xml"/><Relationship Id="rId4" Type="http://schemas.openxmlformats.org/officeDocument/2006/relationships/image" Target="../media/image30.png"/><Relationship Id="rId9" Type="http://schemas.openxmlformats.org/officeDocument/2006/relationships/diagramColors" Target="../diagrams/colors7.xml"/></Relationships>
</file>

<file path=ppt/slides/_rels/slide33.xml.rels><?xml version="1.0" encoding="UTF-8" standalone="yes"?>
<Relationships xmlns="http://schemas.openxmlformats.org/package/2006/relationships"><Relationship Id="rId8" Type="http://schemas.openxmlformats.org/officeDocument/2006/relationships/diagramQuickStyle" Target="../diagrams/quickStyle8.xml"/><Relationship Id="rId3" Type="http://schemas.openxmlformats.org/officeDocument/2006/relationships/image" Target="../media/image29.svg"/><Relationship Id="rId7" Type="http://schemas.openxmlformats.org/officeDocument/2006/relationships/diagramLayout" Target="../diagrams/layout8.xml"/><Relationship Id="rId2" Type="http://schemas.openxmlformats.org/officeDocument/2006/relationships/image" Target="../media/image28.png"/><Relationship Id="rId1" Type="http://schemas.openxmlformats.org/officeDocument/2006/relationships/slideLayout" Target="../slideLayouts/slideLayout18.xml"/><Relationship Id="rId6" Type="http://schemas.openxmlformats.org/officeDocument/2006/relationships/diagramData" Target="../diagrams/data8.xml"/><Relationship Id="rId5" Type="http://schemas.openxmlformats.org/officeDocument/2006/relationships/image" Target="../media/image31.svg"/><Relationship Id="rId10" Type="http://schemas.microsoft.com/office/2007/relationships/diagramDrawing" Target="../diagrams/drawing8.xml"/><Relationship Id="rId4" Type="http://schemas.openxmlformats.org/officeDocument/2006/relationships/image" Target="../media/image30.png"/><Relationship Id="rId9" Type="http://schemas.openxmlformats.org/officeDocument/2006/relationships/diagramColors" Target="../diagrams/colors8.xml"/></Relationships>
</file>

<file path=ppt/slides/_rels/slide34.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Layout" Target="../slideLayouts/slideLayout18.xml"/><Relationship Id="rId5" Type="http://schemas.openxmlformats.org/officeDocument/2006/relationships/image" Target="../media/image31.svg"/><Relationship Id="rId4" Type="http://schemas.openxmlformats.org/officeDocument/2006/relationships/image" Target="../media/image30.png"/></Relationships>
</file>

<file path=ppt/slides/_rels/slide35.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Layout" Target="../slideLayouts/slideLayout18.xml"/><Relationship Id="rId5" Type="http://schemas.openxmlformats.org/officeDocument/2006/relationships/image" Target="../media/image31.svg"/><Relationship Id="rId4" Type="http://schemas.openxmlformats.org/officeDocument/2006/relationships/image" Target="../media/image30.png"/></Relationships>
</file>

<file path=ppt/slides/_rels/slide36.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18.xml"/><Relationship Id="rId5" Type="http://schemas.openxmlformats.org/officeDocument/2006/relationships/image" Target="../media/image35.png"/><Relationship Id="rId4" Type="http://schemas.openxmlformats.org/officeDocument/2006/relationships/image" Target="../media/image34.png"/></Relationships>
</file>

<file path=ppt/slides/_rels/slide38.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4.sv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3" Type="http://schemas.openxmlformats.org/officeDocument/2006/relationships/image" Target="../media/image37.sv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cga-web.org/" TargetMode="Externa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F645BF8-7885-4398-80BC-4C0DF24F5C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3212FB65-CD2B-4005-B910-132DCE19FC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tle 2">
            <a:extLst>
              <a:ext uri="{FF2B5EF4-FFF2-40B4-BE49-F238E27FC236}">
                <a16:creationId xmlns:a16="http://schemas.microsoft.com/office/drawing/2014/main" id="{1CCE586A-127D-4ADF-A9C4-EE28FBF8640D}"/>
              </a:ext>
            </a:extLst>
          </p:cNvPr>
          <p:cNvSpPr>
            <a:spLocks noGrp="1"/>
          </p:cNvSpPr>
          <p:nvPr>
            <p:ph type="title"/>
          </p:nvPr>
        </p:nvSpPr>
        <p:spPr>
          <a:xfrm>
            <a:off x="252919" y="1123837"/>
            <a:ext cx="2947482" cy="4601183"/>
          </a:xfrm>
          <a:solidFill>
            <a:srgbClr val="005696"/>
          </a:solidFill>
          <a:ln>
            <a:noFill/>
          </a:ln>
        </p:spPr>
        <p:txBody>
          <a:bodyPr vert="horz" lIns="91440" tIns="45720" rIns="91440" bIns="45720" rtlCol="0" anchor="ctr">
            <a:normAutofit/>
          </a:bodyPr>
          <a:lstStyle/>
          <a:p>
            <a:pPr algn="ctr"/>
            <a:r>
              <a:rPr lang="en-US" dirty="0"/>
              <a:t>“Raising Your       Hand”</a:t>
            </a:r>
          </a:p>
        </p:txBody>
      </p:sp>
      <p:sp>
        <p:nvSpPr>
          <p:cNvPr id="4" name="TextBox 3">
            <a:extLst>
              <a:ext uri="{FF2B5EF4-FFF2-40B4-BE49-F238E27FC236}">
                <a16:creationId xmlns:a16="http://schemas.microsoft.com/office/drawing/2014/main" id="{40CA4504-C5F1-4B93-9274-954CB84910EE}"/>
              </a:ext>
            </a:extLst>
          </p:cNvPr>
          <p:cNvSpPr txBox="1"/>
          <p:nvPr/>
        </p:nvSpPr>
        <p:spPr>
          <a:xfrm>
            <a:off x="3869268" y="864108"/>
            <a:ext cx="7703406" cy="3583095"/>
          </a:xfrm>
          <a:prstGeom prst="rect">
            <a:avLst/>
          </a:prstGeom>
        </p:spPr>
        <p:txBody>
          <a:bodyPr vert="horz" lIns="91440" tIns="45720" rIns="91440" bIns="45720" rtlCol="0" anchor="ctr">
            <a:normAutofit lnSpcReduction="10000"/>
          </a:bodyPr>
          <a:lstStyle/>
          <a:p>
            <a:pPr marL="285750" indent="-182880" defTabSz="914400">
              <a:lnSpc>
                <a:spcPct val="90000"/>
              </a:lnSpc>
              <a:spcAft>
                <a:spcPts val="600"/>
              </a:spcAft>
              <a:buClr>
                <a:schemeClr val="accent1"/>
              </a:buClr>
              <a:buFont typeface="Wingdings 2" pitchFamily="18" charset="2"/>
              <a:buChar char=""/>
              <a:defRPr/>
            </a:pPr>
            <a:endParaRPr lang="en-US" b="1" dirty="0"/>
          </a:p>
          <a:p>
            <a:pPr marL="285750" indent="-182880" defTabSz="914400">
              <a:lnSpc>
                <a:spcPct val="90000"/>
              </a:lnSpc>
              <a:spcAft>
                <a:spcPts val="600"/>
              </a:spcAft>
              <a:buClr>
                <a:schemeClr val="accent1"/>
              </a:buClr>
              <a:buFont typeface="Wingdings 2" pitchFamily="18" charset="2"/>
              <a:buChar char=""/>
              <a:defRPr/>
            </a:pPr>
            <a:endParaRPr lang="en-US" b="1" dirty="0"/>
          </a:p>
          <a:p>
            <a:pPr marL="285750" indent="-182880" defTabSz="914400">
              <a:lnSpc>
                <a:spcPct val="90000"/>
              </a:lnSpc>
              <a:spcAft>
                <a:spcPts val="600"/>
              </a:spcAft>
              <a:buClr>
                <a:schemeClr val="accent1"/>
              </a:buClr>
              <a:buFont typeface="Wingdings 2" pitchFamily="18" charset="2"/>
              <a:buChar char=""/>
              <a:defRPr/>
            </a:pPr>
            <a:r>
              <a:rPr lang="en-US" b="1" dirty="0"/>
              <a:t>Questions for the presenters:  </a:t>
            </a:r>
            <a:r>
              <a:rPr lang="en-US" dirty="0"/>
              <a:t>You may ask questions during the presentation by clicking on the “Chat” icon that looks like a “speech bubble.” Please include your email address in case clarification is needed. Please do not unmute yourself to ask a question. </a:t>
            </a:r>
          </a:p>
          <a:p>
            <a:pPr marL="285750" indent="-182880" defTabSz="914400">
              <a:lnSpc>
                <a:spcPct val="90000"/>
              </a:lnSpc>
              <a:spcAft>
                <a:spcPts val="600"/>
              </a:spcAft>
              <a:buClr>
                <a:schemeClr val="accent1"/>
              </a:buClr>
              <a:buFont typeface="Wingdings 2" pitchFamily="18" charset="2"/>
              <a:buChar char=""/>
              <a:defRPr/>
            </a:pPr>
            <a:endParaRPr lang="en-US" dirty="0"/>
          </a:p>
          <a:p>
            <a:pPr marL="285750" indent="-182880" defTabSz="914400">
              <a:lnSpc>
                <a:spcPct val="90000"/>
              </a:lnSpc>
              <a:spcAft>
                <a:spcPts val="600"/>
              </a:spcAft>
              <a:buClr>
                <a:schemeClr val="accent1"/>
              </a:buClr>
              <a:buFont typeface="Wingdings 2" pitchFamily="18" charset="2"/>
              <a:buChar char=""/>
              <a:defRPr/>
            </a:pPr>
            <a:r>
              <a:rPr lang="en-US" dirty="0"/>
              <a:t>If you are unable to use the Chat feature, please email your question to </a:t>
            </a:r>
            <a:r>
              <a:rPr lang="en-US" u="sng" dirty="0">
                <a:hlinkClick r:id="rId3"/>
              </a:rPr>
              <a:t>christine.wv@marquette.edu</a:t>
            </a:r>
            <a:endParaRPr lang="en-US" dirty="0"/>
          </a:p>
          <a:p>
            <a:pPr marL="285750" marR="0" lvl="0" indent="-182880" defTabSz="914400" fontAlgn="auto">
              <a:lnSpc>
                <a:spcPct val="90000"/>
              </a:lnSpc>
              <a:spcBef>
                <a:spcPts val="0"/>
              </a:spcBef>
              <a:spcAft>
                <a:spcPts val="600"/>
              </a:spcAft>
              <a:buClr>
                <a:schemeClr val="accent1"/>
              </a:buClr>
              <a:buSzTx/>
              <a:buFont typeface="Wingdings 2" pitchFamily="18" charset="2"/>
              <a:buChar char=""/>
              <a:tabLst/>
              <a:defRPr/>
            </a:pPr>
            <a:endParaRPr lang="en-US" dirty="0"/>
          </a:p>
          <a:p>
            <a:pPr marL="285750" marR="0" lvl="0" indent="-182880" defTabSz="914400" fontAlgn="auto">
              <a:lnSpc>
                <a:spcPct val="90000"/>
              </a:lnSpc>
              <a:spcBef>
                <a:spcPts val="0"/>
              </a:spcBef>
              <a:spcAft>
                <a:spcPts val="600"/>
              </a:spcAft>
              <a:buClr>
                <a:schemeClr val="accent1"/>
              </a:buClr>
              <a:buSzTx/>
              <a:buFont typeface="Wingdings 2" pitchFamily="18" charset="2"/>
              <a:buChar char=""/>
              <a:tabLst/>
              <a:defRPr/>
            </a:pPr>
            <a:r>
              <a:rPr kumimoji="0" lang="en-US" b="0" i="0" u="none" strike="noStrike" cap="none" spc="0" normalizeH="0" baseline="0" noProof="0" dirty="0">
                <a:ln>
                  <a:noFill/>
                </a:ln>
                <a:effectLst/>
                <a:uLnTx/>
                <a:uFillTx/>
              </a:rPr>
              <a:t>The chatroom will be monitored to address questions throughout the presentation. Any unanswered questions will be addressed at the end of each section.</a:t>
            </a:r>
          </a:p>
          <a:p>
            <a:pPr marL="285750" marR="0" lvl="0" indent="-182880" defTabSz="914400" fontAlgn="auto">
              <a:lnSpc>
                <a:spcPct val="90000"/>
              </a:lnSpc>
              <a:spcBef>
                <a:spcPts val="0"/>
              </a:spcBef>
              <a:spcAft>
                <a:spcPts val="600"/>
              </a:spcAft>
              <a:buClr>
                <a:schemeClr val="accent1"/>
              </a:buClr>
              <a:buSzTx/>
              <a:buFont typeface="Wingdings 2" pitchFamily="18" charset="2"/>
              <a:buChar char=""/>
              <a:tabLst/>
              <a:defRPr/>
            </a:pPr>
            <a:endParaRPr lang="en-US" dirty="0"/>
          </a:p>
          <a:p>
            <a:pPr marL="102870" marR="0" lvl="0" defTabSz="914400" fontAlgn="auto">
              <a:lnSpc>
                <a:spcPct val="90000"/>
              </a:lnSpc>
              <a:spcBef>
                <a:spcPts val="0"/>
              </a:spcBef>
              <a:spcAft>
                <a:spcPts val="600"/>
              </a:spcAft>
              <a:buClr>
                <a:schemeClr val="accent1"/>
              </a:buClr>
              <a:buSzTx/>
              <a:tabLst/>
              <a:defRPr/>
            </a:pPr>
            <a:endParaRPr kumimoji="0" lang="en-US" b="0" i="0" u="none" strike="noStrike" cap="none" spc="0" normalizeH="0" baseline="0" noProof="0" dirty="0">
              <a:ln>
                <a:noFill/>
              </a:ln>
              <a:effectLst/>
              <a:uLnTx/>
              <a:uFillTx/>
            </a:endParaRPr>
          </a:p>
          <a:p>
            <a:pPr marL="285750" marR="0" lvl="0" indent="-182880" defTabSz="914400" fontAlgn="auto">
              <a:lnSpc>
                <a:spcPct val="90000"/>
              </a:lnSpc>
              <a:spcBef>
                <a:spcPts val="0"/>
              </a:spcBef>
              <a:spcAft>
                <a:spcPts val="600"/>
              </a:spcAft>
              <a:buClr>
                <a:schemeClr val="accent1"/>
              </a:buClr>
              <a:buSzTx/>
              <a:buFont typeface="Wingdings 2" pitchFamily="18" charset="2"/>
              <a:buChar char=""/>
              <a:tabLst/>
              <a:defRPr/>
            </a:pPr>
            <a:endParaRPr lang="en-US" dirty="0"/>
          </a:p>
        </p:txBody>
      </p:sp>
      <p:pic>
        <p:nvPicPr>
          <p:cNvPr id="8" name="Graphic 7" descr="Help">
            <a:extLst>
              <a:ext uri="{FF2B5EF4-FFF2-40B4-BE49-F238E27FC236}">
                <a16:creationId xmlns:a16="http://schemas.microsoft.com/office/drawing/2014/main" id="{AA7CC01C-961C-4727-9FC0-F3925F362AA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67374" y="4447203"/>
            <a:ext cx="1918987" cy="1918987"/>
          </a:xfrm>
          <a:prstGeom prst="rect">
            <a:avLst/>
          </a:prstGeom>
        </p:spPr>
      </p:pic>
    </p:spTree>
    <p:extLst>
      <p:ext uri="{BB962C8B-B14F-4D97-AF65-F5344CB8AC3E}">
        <p14:creationId xmlns:p14="http://schemas.microsoft.com/office/powerpoint/2010/main" val="2527734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a:extLst>
              <a:ext uri="{FF2B5EF4-FFF2-40B4-BE49-F238E27FC236}">
                <a16:creationId xmlns:a16="http://schemas.microsoft.com/office/drawing/2014/main" id="{E76CA879-02E4-B54C-AA11-7F762252DD6A}"/>
              </a:ext>
            </a:extLst>
          </p:cNvPr>
          <p:cNvGraphicFramePr>
            <a:graphicFrameLocks noGrp="1"/>
          </p:cNvGraphicFramePr>
          <p:nvPr>
            <p:ph idx="1"/>
            <p:extLst>
              <p:ext uri="{D42A27DB-BD31-4B8C-83A1-F6EECF244321}">
                <p14:modId xmlns:p14="http://schemas.microsoft.com/office/powerpoint/2010/main" val="3339199811"/>
              </p:ext>
            </p:extLst>
          </p:nvPr>
        </p:nvGraphicFramePr>
        <p:xfrm>
          <a:off x="3934691" y="824995"/>
          <a:ext cx="7578436" cy="52571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a:extLst>
              <a:ext uri="{FF2B5EF4-FFF2-40B4-BE49-F238E27FC236}">
                <a16:creationId xmlns:a16="http://schemas.microsoft.com/office/drawing/2014/main" id="{21989E97-E0BD-D64F-A1A3-A0461BBF6208}"/>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b="1" dirty="0"/>
              <a:t>Charitable Gift Annuities</a:t>
            </a:r>
          </a:p>
        </p:txBody>
      </p:sp>
      <p:grpSp>
        <p:nvGrpSpPr>
          <p:cNvPr id="14" name="Group 13">
            <a:extLst>
              <a:ext uri="{FF2B5EF4-FFF2-40B4-BE49-F238E27FC236}">
                <a16:creationId xmlns:a16="http://schemas.microsoft.com/office/drawing/2014/main" id="{1444163A-AE15-7346-993D-CA2AB7A91FF2}"/>
              </a:ext>
            </a:extLst>
          </p:cNvPr>
          <p:cNvGrpSpPr/>
          <p:nvPr/>
        </p:nvGrpSpPr>
        <p:grpSpPr>
          <a:xfrm>
            <a:off x="955703" y="3103419"/>
            <a:ext cx="1539153" cy="1539153"/>
            <a:chOff x="955703" y="3103419"/>
            <a:chExt cx="1539153" cy="1539153"/>
          </a:xfrm>
        </p:grpSpPr>
        <p:sp>
          <p:nvSpPr>
            <p:cNvPr id="15" name="Oval 14">
              <a:extLst>
                <a:ext uri="{FF2B5EF4-FFF2-40B4-BE49-F238E27FC236}">
                  <a16:creationId xmlns:a16="http://schemas.microsoft.com/office/drawing/2014/main" id="{5BBFD7F1-487A-B841-90A9-0576AFFC74E1}"/>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15" descr="Present">
              <a:extLst>
                <a:ext uri="{FF2B5EF4-FFF2-40B4-BE49-F238E27FC236}">
                  <a16:creationId xmlns:a16="http://schemas.microsoft.com/office/drawing/2014/main" id="{93A56D95-9A9D-CA4B-8D55-8DA42F2C1CC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68079" y="3415795"/>
              <a:ext cx="914400" cy="914400"/>
            </a:xfrm>
            <a:prstGeom prst="rect">
              <a:avLst/>
            </a:prstGeom>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6107DF90-78EA-C04F-B575-5E93142FB21E}"/>
              </a:ext>
            </a:extLst>
          </p:cNvPr>
          <p:cNvSpPr>
            <a:spLocks noGrp="1"/>
          </p:cNvSpPr>
          <p:nvPr>
            <p:ph idx="1"/>
          </p:nvPr>
        </p:nvSpPr>
        <p:spPr>
          <a:xfrm>
            <a:off x="4361606" y="762001"/>
            <a:ext cx="6828911" cy="5334000"/>
          </a:xfrm>
        </p:spPr>
        <p:txBody>
          <a:bodyPr>
            <a:normAutofit lnSpcReduction="10000"/>
          </a:bodyPr>
          <a:lstStyle/>
          <a:p>
            <a:pPr marL="0" indent="0">
              <a:buNone/>
            </a:pPr>
            <a:r>
              <a:rPr lang="en-US" sz="1600" b="1" dirty="0">
                <a:solidFill>
                  <a:schemeClr val="tx1"/>
                </a:solidFill>
              </a:rPr>
              <a:t>Example #1: </a:t>
            </a:r>
            <a:r>
              <a:rPr lang="en-US" sz="1600" dirty="0">
                <a:solidFill>
                  <a:schemeClr val="tx1"/>
                </a:solidFill>
              </a:rPr>
              <a:t>Charity receives a call from Mr. Bill, a local wealth management advisor. He represents a widowed gentleman who is 65 years old and looking to offset income taxes this year from a Roth conversion with a charitable deduction.  As a loyal supporter, the client would like to make a gift to Charity while securing supplemental income for himself starting in ten years. He currently has $500,000 in a money market account yielding 1.75% and would like to increase his cash flow. </a:t>
            </a:r>
          </a:p>
          <a:p>
            <a:pPr marL="0" indent="0">
              <a:buNone/>
            </a:pPr>
            <a:r>
              <a:rPr lang="en-US" sz="1600" dirty="0">
                <a:solidFill>
                  <a:schemeClr val="tx1"/>
                </a:solidFill>
              </a:rPr>
              <a:t>What do you recommend? </a:t>
            </a:r>
          </a:p>
          <a:p>
            <a:pPr marL="0" indent="0">
              <a:buNone/>
            </a:pPr>
            <a:r>
              <a:rPr lang="en-US" sz="1600" b="1" dirty="0">
                <a:solidFill>
                  <a:schemeClr val="tx1"/>
                </a:solidFill>
              </a:rPr>
              <a:t>Solution</a:t>
            </a:r>
            <a:r>
              <a:rPr lang="en-US" sz="1600" dirty="0">
                <a:solidFill>
                  <a:schemeClr val="tx1"/>
                </a:solidFill>
              </a:rPr>
              <a:t>: By funding a 10-year deferred CGA with the $500,000 cash in his low-yielding money market, the donor can obtain a charitable income tax deduction in 2020 of roughly $243,600, potentially deductible up to 100% of his adjusted gross income if the CARES Act provision is ruled to apply to CGAs (otherwise 60% of AGI). Due to compounding, he’ll receive a payout rate at age 75 of 8%, resulting in an annual annuity of $40,000 for the remainder of his life and a remainder gift to Charity of almost $525,000.</a:t>
            </a:r>
          </a:p>
          <a:p>
            <a:pPr marL="0" indent="0">
              <a:buNone/>
            </a:pPr>
            <a:r>
              <a:rPr lang="en-US" sz="1600" b="1" dirty="0">
                <a:solidFill>
                  <a:schemeClr val="tx1"/>
                </a:solidFill>
              </a:rPr>
              <a:t>Benefits of plan:</a:t>
            </a:r>
          </a:p>
          <a:p>
            <a:r>
              <a:rPr lang="en-US" sz="1600" dirty="0">
                <a:solidFill>
                  <a:schemeClr val="tx1"/>
                </a:solidFill>
              </a:rPr>
              <a:t>$243,600 charitable deduction to offset additional income tax due on Roth conversion</a:t>
            </a:r>
          </a:p>
          <a:p>
            <a:r>
              <a:rPr lang="en-US" sz="1600" dirty="0">
                <a:solidFill>
                  <a:schemeClr val="tx1"/>
                </a:solidFill>
              </a:rPr>
              <a:t>Increase yield from 1.75% to 8% and receive $40,000 yearly annuity payment in ten years</a:t>
            </a:r>
          </a:p>
          <a:p>
            <a:r>
              <a:rPr lang="en-US" sz="1600" dirty="0">
                <a:solidFill>
                  <a:schemeClr val="tx1"/>
                </a:solidFill>
              </a:rPr>
              <a:t>$525,000 gift to Charity</a:t>
            </a:r>
            <a:endParaRPr lang="en-US" sz="1100" dirty="0">
              <a:solidFill>
                <a:schemeClr val="tx1"/>
              </a:solidFill>
            </a:endParaRPr>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1">
            <a:extLst>
              <a:ext uri="{FF2B5EF4-FFF2-40B4-BE49-F238E27FC236}">
                <a16:creationId xmlns:a16="http://schemas.microsoft.com/office/drawing/2014/main" id="{59E4ECF6-F2A5-BB4F-85DC-6A48E7ED310C}"/>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b="1" dirty="0"/>
              <a:t>CGA Case Study</a:t>
            </a:r>
          </a:p>
        </p:txBody>
      </p:sp>
      <p:grpSp>
        <p:nvGrpSpPr>
          <p:cNvPr id="15" name="Group 14">
            <a:extLst>
              <a:ext uri="{FF2B5EF4-FFF2-40B4-BE49-F238E27FC236}">
                <a16:creationId xmlns:a16="http://schemas.microsoft.com/office/drawing/2014/main" id="{936C709F-0920-2B47-A231-1EADE37393D6}"/>
              </a:ext>
            </a:extLst>
          </p:cNvPr>
          <p:cNvGrpSpPr/>
          <p:nvPr/>
        </p:nvGrpSpPr>
        <p:grpSpPr>
          <a:xfrm>
            <a:off x="955703" y="3103419"/>
            <a:ext cx="1539153" cy="1539153"/>
            <a:chOff x="955703" y="3103419"/>
            <a:chExt cx="1539153" cy="1539153"/>
          </a:xfrm>
        </p:grpSpPr>
        <p:sp>
          <p:nvSpPr>
            <p:cNvPr id="13" name="Oval 12">
              <a:extLst>
                <a:ext uri="{FF2B5EF4-FFF2-40B4-BE49-F238E27FC236}">
                  <a16:creationId xmlns:a16="http://schemas.microsoft.com/office/drawing/2014/main" id="{FEF1F9D9-29E4-004D-ADEA-51C9E2750907}"/>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Magnifying glass">
              <a:extLst>
                <a:ext uri="{FF2B5EF4-FFF2-40B4-BE49-F238E27FC236}">
                  <a16:creationId xmlns:a16="http://schemas.microsoft.com/office/drawing/2014/main" id="{378C9891-3102-0B40-8864-B51765F396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079" y="3415795"/>
              <a:ext cx="914400" cy="914400"/>
            </a:xfrm>
            <a:prstGeom prst="rect">
              <a:avLst/>
            </a:prstGeom>
          </p:spPr>
        </p:pic>
      </p:grpSp>
    </p:spTree>
    <p:extLst>
      <p:ext uri="{BB962C8B-B14F-4D97-AF65-F5344CB8AC3E}">
        <p14:creationId xmlns:p14="http://schemas.microsoft.com/office/powerpoint/2010/main" val="4120067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11A0068-FEF4-44DB-A95E-01F94BBC0E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43FB93D-F8D4-4DFA-9893-8D6D5C5239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 y="758952"/>
            <a:ext cx="262395"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 name="Picture 2">
            <a:extLst>
              <a:ext uri="{FF2B5EF4-FFF2-40B4-BE49-F238E27FC236}">
                <a16:creationId xmlns:a16="http://schemas.microsoft.com/office/drawing/2014/main" id="{199E0D7F-EA49-6143-A628-ACE97F813C33}"/>
              </a:ext>
            </a:extLst>
          </p:cNvPr>
          <p:cNvPicPr>
            <a:picLocks noChangeAspect="1"/>
          </p:cNvPicPr>
          <p:nvPr/>
        </p:nvPicPr>
        <p:blipFill>
          <a:blip r:embed="rId2"/>
          <a:stretch>
            <a:fillRect/>
          </a:stretch>
        </p:blipFill>
        <p:spPr>
          <a:xfrm>
            <a:off x="423324" y="664065"/>
            <a:ext cx="5535397" cy="4699052"/>
          </a:xfrm>
          <a:prstGeom prst="rect">
            <a:avLst/>
          </a:prstGeom>
        </p:spPr>
      </p:pic>
      <p:sp>
        <p:nvSpPr>
          <p:cNvPr id="12" name="Rectangle 11">
            <a:extLst>
              <a:ext uri="{FF2B5EF4-FFF2-40B4-BE49-F238E27FC236}">
                <a16:creationId xmlns:a16="http://schemas.microsoft.com/office/drawing/2014/main" id="{4A635A8B-6A6F-406F-ABC4-98B5D0CDE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9594" y="758951"/>
            <a:ext cx="5535397" cy="8824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A0EB721-D3D5-4018-8E2F-A95DA7F5D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30" y="5207429"/>
            <a:ext cx="5535397" cy="8824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Content Placeholder 3">
            <a:extLst>
              <a:ext uri="{FF2B5EF4-FFF2-40B4-BE49-F238E27FC236}">
                <a16:creationId xmlns:a16="http://schemas.microsoft.com/office/drawing/2014/main" id="{67050627-FF16-FA42-92D8-E473AC2A0200}"/>
              </a:ext>
            </a:extLst>
          </p:cNvPr>
          <p:cNvPicPr>
            <a:picLocks noChangeAspect="1"/>
          </p:cNvPicPr>
          <p:nvPr/>
        </p:nvPicPr>
        <p:blipFill>
          <a:blip r:embed="rId3"/>
          <a:stretch>
            <a:fillRect/>
          </a:stretch>
        </p:blipFill>
        <p:spPr>
          <a:xfrm>
            <a:off x="6119594" y="1918760"/>
            <a:ext cx="5535397" cy="4054678"/>
          </a:xfrm>
          <a:prstGeom prst="rect">
            <a:avLst/>
          </a:prstGeom>
        </p:spPr>
      </p:pic>
      <p:sp>
        <p:nvSpPr>
          <p:cNvPr id="16" name="Rectangle 15">
            <a:extLst>
              <a:ext uri="{FF2B5EF4-FFF2-40B4-BE49-F238E27FC236}">
                <a16:creationId xmlns:a16="http://schemas.microsoft.com/office/drawing/2014/main" id="{A213CA47-0818-4DE3-ACFB-6688B78198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82206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3CCA88DC-3760-428B-BBB5-BE86321F57F8}"/>
              </a:ext>
            </a:extLst>
          </p:cNvPr>
          <p:cNvSpPr>
            <a:spLocks noGrp="1"/>
          </p:cNvSpPr>
          <p:nvPr>
            <p:ph idx="1"/>
          </p:nvPr>
        </p:nvSpPr>
        <p:spPr>
          <a:xfrm>
            <a:off x="4361606" y="762001"/>
            <a:ext cx="6627377" cy="5334000"/>
          </a:xfrm>
        </p:spPr>
        <p:txBody>
          <a:bodyPr>
            <a:normAutofit/>
          </a:bodyPr>
          <a:lstStyle/>
          <a:p>
            <a:pPr marL="0" indent="0">
              <a:spcBef>
                <a:spcPts val="0"/>
              </a:spcBef>
              <a:buNone/>
            </a:pPr>
            <a:r>
              <a:rPr lang="en-US" sz="1600" b="1" dirty="0">
                <a:solidFill>
                  <a:schemeClr val="tx1"/>
                </a:solidFill>
              </a:rPr>
              <a:t>Example #2: </a:t>
            </a:r>
            <a:r>
              <a:rPr lang="en-US" sz="1600" dirty="0">
                <a:solidFill>
                  <a:schemeClr val="tx1"/>
                </a:solidFill>
              </a:rPr>
              <a:t>Tom and Mary Clark are 78 and 77 years old. They would like to increase cash flow from low yielding stock. They purchased the stock 10 years ago for $20,000 and it’s now worth $50,000. It produces a 2% dividend. </a:t>
            </a:r>
          </a:p>
          <a:p>
            <a:pPr marL="0" indent="0">
              <a:spcBef>
                <a:spcPts val="0"/>
              </a:spcBef>
              <a:buNone/>
            </a:pPr>
            <a:endParaRPr lang="en-US" sz="1600" dirty="0">
              <a:solidFill>
                <a:schemeClr val="tx1"/>
              </a:solidFill>
            </a:endParaRPr>
          </a:p>
          <a:p>
            <a:pPr marL="0" indent="0">
              <a:spcBef>
                <a:spcPts val="0"/>
              </a:spcBef>
              <a:buNone/>
            </a:pPr>
            <a:r>
              <a:rPr lang="en-US" sz="1600" b="1" dirty="0">
                <a:solidFill>
                  <a:schemeClr val="tx1"/>
                </a:solidFill>
              </a:rPr>
              <a:t>Solution 1:</a:t>
            </a:r>
            <a:r>
              <a:rPr lang="en-US" sz="1600" dirty="0">
                <a:solidFill>
                  <a:schemeClr val="tx1"/>
                </a:solidFill>
              </a:rPr>
              <a:t> Retain Stock</a:t>
            </a:r>
          </a:p>
          <a:p>
            <a:pPr lvl="1">
              <a:spcBef>
                <a:spcPts val="0"/>
              </a:spcBef>
            </a:pPr>
            <a:r>
              <a:rPr lang="en-US" sz="1600" dirty="0">
                <a:solidFill>
                  <a:schemeClr val="tx1"/>
                </a:solidFill>
              </a:rPr>
              <a:t>Dividend: $1,000/year</a:t>
            </a:r>
          </a:p>
          <a:p>
            <a:pPr lvl="1">
              <a:spcBef>
                <a:spcPts val="0"/>
              </a:spcBef>
            </a:pPr>
            <a:r>
              <a:rPr lang="en-US" sz="1600" dirty="0">
                <a:solidFill>
                  <a:schemeClr val="tx1"/>
                </a:solidFill>
              </a:rPr>
              <a:t>Tax: $150 (at 15% rate)</a:t>
            </a:r>
          </a:p>
          <a:p>
            <a:pPr lvl="1">
              <a:spcBef>
                <a:spcPts val="0"/>
              </a:spcBef>
            </a:pPr>
            <a:r>
              <a:rPr lang="en-US" sz="1600" dirty="0">
                <a:solidFill>
                  <a:schemeClr val="tx1"/>
                </a:solidFill>
              </a:rPr>
              <a:t>After-tax cash flow: $850</a:t>
            </a:r>
          </a:p>
          <a:p>
            <a:pPr lvl="1">
              <a:spcBef>
                <a:spcPts val="0"/>
              </a:spcBef>
            </a:pPr>
            <a:endParaRPr lang="en-US" sz="1600" dirty="0">
              <a:solidFill>
                <a:schemeClr val="tx1"/>
              </a:solidFill>
            </a:endParaRPr>
          </a:p>
          <a:p>
            <a:pPr marL="0" indent="0">
              <a:spcBef>
                <a:spcPts val="0"/>
              </a:spcBef>
              <a:buNone/>
            </a:pPr>
            <a:r>
              <a:rPr lang="en-US" sz="1600" b="1" dirty="0">
                <a:solidFill>
                  <a:schemeClr val="tx1"/>
                </a:solidFill>
              </a:rPr>
              <a:t>Solution 2: </a:t>
            </a:r>
            <a:r>
              <a:rPr lang="en-US" sz="1600" dirty="0">
                <a:solidFill>
                  <a:schemeClr val="tx1"/>
                </a:solidFill>
              </a:rPr>
              <a:t>$50,000 gift annuity funded with stock</a:t>
            </a:r>
          </a:p>
          <a:p>
            <a:pPr lvl="1">
              <a:spcBef>
                <a:spcPts val="0"/>
              </a:spcBef>
            </a:pPr>
            <a:r>
              <a:rPr lang="en-US" sz="1600" dirty="0">
                <a:solidFill>
                  <a:schemeClr val="tx1"/>
                </a:solidFill>
              </a:rPr>
              <a:t>Annuity: $2,750</a:t>
            </a:r>
          </a:p>
          <a:p>
            <a:pPr marL="914400" lvl="2" indent="0">
              <a:spcBef>
                <a:spcPts val="0"/>
              </a:spcBef>
              <a:buNone/>
            </a:pPr>
            <a:r>
              <a:rPr lang="en-US" dirty="0">
                <a:solidFill>
                  <a:schemeClr val="tx1"/>
                </a:solidFill>
              </a:rPr>
              <a:t>• Ordinary income: $564</a:t>
            </a:r>
          </a:p>
          <a:p>
            <a:pPr marL="914400" lvl="2" indent="0">
              <a:spcBef>
                <a:spcPts val="0"/>
              </a:spcBef>
              <a:buNone/>
            </a:pPr>
            <a:r>
              <a:rPr lang="en-US" dirty="0">
                <a:solidFill>
                  <a:schemeClr val="tx1"/>
                </a:solidFill>
              </a:rPr>
              <a:t>• Long-term capital gain: $1,312</a:t>
            </a:r>
          </a:p>
          <a:p>
            <a:pPr marL="914400" lvl="2" indent="0">
              <a:spcBef>
                <a:spcPts val="0"/>
              </a:spcBef>
              <a:buNone/>
            </a:pPr>
            <a:r>
              <a:rPr lang="en-US" dirty="0">
                <a:solidFill>
                  <a:schemeClr val="tx1"/>
                </a:solidFill>
              </a:rPr>
              <a:t>• Tax-free: $875</a:t>
            </a:r>
          </a:p>
          <a:p>
            <a:pPr lvl="1">
              <a:spcBef>
                <a:spcPts val="0"/>
              </a:spcBef>
            </a:pPr>
            <a:r>
              <a:rPr lang="en-US" sz="1600" dirty="0">
                <a:solidFill>
                  <a:schemeClr val="tx1"/>
                </a:solidFill>
              </a:rPr>
              <a:t>After-tax cash flow: $2,412</a:t>
            </a:r>
          </a:p>
          <a:p>
            <a:pPr marL="0" indent="0">
              <a:spcBef>
                <a:spcPts val="0"/>
              </a:spcBef>
              <a:buNone/>
            </a:pPr>
            <a:endParaRPr lang="en-US" sz="1600" b="1" dirty="0">
              <a:solidFill>
                <a:schemeClr val="tx1"/>
              </a:solidFill>
            </a:endParaRPr>
          </a:p>
          <a:p>
            <a:pPr marL="0" indent="0">
              <a:spcBef>
                <a:spcPts val="0"/>
              </a:spcBef>
              <a:buNone/>
            </a:pPr>
            <a:r>
              <a:rPr lang="en-US" sz="1600" b="1" dirty="0">
                <a:solidFill>
                  <a:schemeClr val="tx1"/>
                </a:solidFill>
              </a:rPr>
              <a:t>Solution Comparison: </a:t>
            </a:r>
          </a:p>
          <a:p>
            <a:pPr lvl="1"/>
            <a:r>
              <a:rPr lang="en-US" sz="1600" dirty="0">
                <a:solidFill>
                  <a:schemeClr val="tx1"/>
                </a:solidFill>
              </a:rPr>
              <a:t>Gift annuity cash flow almost triple the stock dividend</a:t>
            </a:r>
          </a:p>
          <a:p>
            <a:pPr lvl="1"/>
            <a:r>
              <a:rPr lang="en-US" sz="1600" dirty="0">
                <a:solidFill>
                  <a:schemeClr val="tx1"/>
                </a:solidFill>
              </a:rPr>
              <a:t>Charitable deduction: $19,824</a:t>
            </a:r>
          </a:p>
          <a:p>
            <a:pPr lvl="1"/>
            <a:r>
              <a:rPr lang="en-US" sz="1600" dirty="0">
                <a:solidFill>
                  <a:schemeClr val="tx1"/>
                </a:solidFill>
              </a:rPr>
              <a:t>Gift vs. investment</a:t>
            </a:r>
          </a:p>
          <a:p>
            <a:pPr marL="0" indent="0">
              <a:spcBef>
                <a:spcPts val="0"/>
              </a:spcBef>
              <a:buNone/>
            </a:pPr>
            <a:endParaRPr lang="en-US" sz="1000" dirty="0"/>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1">
            <a:extLst>
              <a:ext uri="{FF2B5EF4-FFF2-40B4-BE49-F238E27FC236}">
                <a16:creationId xmlns:a16="http://schemas.microsoft.com/office/drawing/2014/main" id="{F69B5862-58BB-9847-A55A-CAC71CEECFCE}"/>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b="1" dirty="0"/>
              <a:t>CGA Case Study</a:t>
            </a:r>
          </a:p>
        </p:txBody>
      </p:sp>
      <p:grpSp>
        <p:nvGrpSpPr>
          <p:cNvPr id="11" name="Group 10">
            <a:extLst>
              <a:ext uri="{FF2B5EF4-FFF2-40B4-BE49-F238E27FC236}">
                <a16:creationId xmlns:a16="http://schemas.microsoft.com/office/drawing/2014/main" id="{C4415AA5-546D-0545-9E9E-D8CE0A6D8030}"/>
              </a:ext>
            </a:extLst>
          </p:cNvPr>
          <p:cNvGrpSpPr/>
          <p:nvPr/>
        </p:nvGrpSpPr>
        <p:grpSpPr>
          <a:xfrm>
            <a:off x="955703" y="3103419"/>
            <a:ext cx="1539153" cy="1539153"/>
            <a:chOff x="955703" y="3103419"/>
            <a:chExt cx="1539153" cy="1539153"/>
          </a:xfrm>
        </p:grpSpPr>
        <p:sp>
          <p:nvSpPr>
            <p:cNvPr id="13" name="Oval 12">
              <a:extLst>
                <a:ext uri="{FF2B5EF4-FFF2-40B4-BE49-F238E27FC236}">
                  <a16:creationId xmlns:a16="http://schemas.microsoft.com/office/drawing/2014/main" id="{04A08580-0FEA-4445-B58A-283EA3D06ADD}"/>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descr="Magnifying glass">
              <a:extLst>
                <a:ext uri="{FF2B5EF4-FFF2-40B4-BE49-F238E27FC236}">
                  <a16:creationId xmlns:a16="http://schemas.microsoft.com/office/drawing/2014/main" id="{BDAA1198-8AA7-7A42-B013-23C50A04BC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079" y="3415795"/>
              <a:ext cx="914400" cy="914400"/>
            </a:xfrm>
            <a:prstGeom prst="rect">
              <a:avLst/>
            </a:prstGeom>
          </p:spPr>
        </p:pic>
      </p:grpSp>
    </p:spTree>
    <p:extLst>
      <p:ext uri="{BB962C8B-B14F-4D97-AF65-F5344CB8AC3E}">
        <p14:creationId xmlns:p14="http://schemas.microsoft.com/office/powerpoint/2010/main" val="2069643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11A0068-FEF4-44DB-A95E-01F94BBC0E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10" name="Rectangle 9">
            <a:extLst>
              <a:ext uri="{FF2B5EF4-FFF2-40B4-BE49-F238E27FC236}">
                <a16:creationId xmlns:a16="http://schemas.microsoft.com/office/drawing/2014/main" id="{C43FB93D-F8D4-4DFA-9893-8D6D5C5239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 y="758952"/>
            <a:ext cx="262395"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4A635A8B-6A6F-406F-ABC4-98B5D0CDE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9594" y="758951"/>
            <a:ext cx="5535397" cy="8824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14" name="Rectangle 13">
            <a:extLst>
              <a:ext uri="{FF2B5EF4-FFF2-40B4-BE49-F238E27FC236}">
                <a16:creationId xmlns:a16="http://schemas.microsoft.com/office/drawing/2014/main" id="{1A0EB721-D3D5-4018-8E2F-A95DA7F5D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30" y="5207429"/>
            <a:ext cx="5535397" cy="8824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16" name="Rectangle 15">
            <a:extLst>
              <a:ext uri="{FF2B5EF4-FFF2-40B4-BE49-F238E27FC236}">
                <a16:creationId xmlns:a16="http://schemas.microsoft.com/office/drawing/2014/main" id="{A213CA47-0818-4DE3-ACFB-6688B78198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Picture 4">
            <a:extLst>
              <a:ext uri="{FF2B5EF4-FFF2-40B4-BE49-F238E27FC236}">
                <a16:creationId xmlns:a16="http://schemas.microsoft.com/office/drawing/2014/main" id="{416DF1C6-4E34-4E8C-BCFB-82E09AC5AAFA}"/>
              </a:ext>
            </a:extLst>
          </p:cNvPr>
          <p:cNvPicPr>
            <a:picLocks noChangeAspect="1"/>
          </p:cNvPicPr>
          <p:nvPr/>
        </p:nvPicPr>
        <p:blipFill>
          <a:blip r:embed="rId2"/>
          <a:stretch>
            <a:fillRect/>
          </a:stretch>
        </p:blipFill>
        <p:spPr>
          <a:xfrm>
            <a:off x="584988" y="314297"/>
            <a:ext cx="5212080" cy="5659141"/>
          </a:xfrm>
          <a:prstGeom prst="rect">
            <a:avLst/>
          </a:prstGeom>
        </p:spPr>
      </p:pic>
      <p:pic>
        <p:nvPicPr>
          <p:cNvPr id="6" name="Picture 5">
            <a:extLst>
              <a:ext uri="{FF2B5EF4-FFF2-40B4-BE49-F238E27FC236}">
                <a16:creationId xmlns:a16="http://schemas.microsoft.com/office/drawing/2014/main" id="{3FA0165D-4030-4DEA-942F-C1166BD76AF0}"/>
              </a:ext>
            </a:extLst>
          </p:cNvPr>
          <p:cNvPicPr>
            <a:picLocks noChangeAspect="1"/>
          </p:cNvPicPr>
          <p:nvPr/>
        </p:nvPicPr>
        <p:blipFill>
          <a:blip r:embed="rId3"/>
          <a:stretch>
            <a:fillRect/>
          </a:stretch>
        </p:blipFill>
        <p:spPr>
          <a:xfrm>
            <a:off x="6461606" y="866115"/>
            <a:ext cx="4851379" cy="5669280"/>
          </a:xfrm>
          <a:prstGeom prst="rect">
            <a:avLst/>
          </a:prstGeom>
        </p:spPr>
      </p:pic>
    </p:spTree>
    <p:extLst>
      <p:ext uri="{BB962C8B-B14F-4D97-AF65-F5344CB8AC3E}">
        <p14:creationId xmlns:p14="http://schemas.microsoft.com/office/powerpoint/2010/main" val="1082492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B862AC-CE0D-48AE-9C1E-4BACACDD46E3}"/>
              </a:ext>
            </a:extLst>
          </p:cNvPr>
          <p:cNvSpPr>
            <a:spLocks noGrp="1"/>
          </p:cNvSpPr>
          <p:nvPr>
            <p:ph idx="1"/>
          </p:nvPr>
        </p:nvSpPr>
        <p:spPr/>
        <p:txBody>
          <a:bodyPr>
            <a:normAutofit/>
          </a:bodyPr>
          <a:lstStyle/>
          <a:p>
            <a:pPr marL="0" indent="0">
              <a:buNone/>
            </a:pPr>
            <a:r>
              <a:rPr lang="en-US" b="1" dirty="0">
                <a:solidFill>
                  <a:srgbClr val="005696"/>
                </a:solidFill>
              </a:rPr>
              <a:t>   Charitable Lead Trusts (“CLTs”) are the inverse of CRTs:</a:t>
            </a:r>
            <a:endParaRPr lang="en-US" dirty="0">
              <a:solidFill>
                <a:srgbClr val="005696"/>
              </a:solidFill>
            </a:endParaRPr>
          </a:p>
          <a:p>
            <a:r>
              <a:rPr lang="en-US" sz="1600" dirty="0">
                <a:solidFill>
                  <a:schemeClr val="tx1"/>
                </a:solidFill>
              </a:rPr>
              <a:t>Rather than paying the donor or designated beneficiaries a fixed amount each year (CRT), a CLAT initially pays the </a:t>
            </a:r>
            <a:r>
              <a:rPr lang="en-US" sz="1600" b="1" dirty="0">
                <a:solidFill>
                  <a:schemeClr val="tx1"/>
                </a:solidFill>
              </a:rPr>
              <a:t>charity</a:t>
            </a:r>
            <a:r>
              <a:rPr lang="en-US" sz="1600" dirty="0">
                <a:solidFill>
                  <a:schemeClr val="tx1"/>
                </a:solidFill>
              </a:rPr>
              <a:t> a fixed amount </a:t>
            </a:r>
            <a:r>
              <a:rPr lang="en-US" sz="1600" b="1" dirty="0">
                <a:solidFill>
                  <a:schemeClr val="tx1"/>
                </a:solidFill>
              </a:rPr>
              <a:t>(the lead interest) </a:t>
            </a:r>
            <a:r>
              <a:rPr lang="en-US" sz="1600" dirty="0">
                <a:solidFill>
                  <a:schemeClr val="tx1"/>
                </a:solidFill>
              </a:rPr>
              <a:t>each year</a:t>
            </a:r>
          </a:p>
          <a:p>
            <a:r>
              <a:rPr lang="en-US" sz="1600" dirty="0">
                <a:solidFill>
                  <a:schemeClr val="tx1"/>
                </a:solidFill>
              </a:rPr>
              <a:t>Once the specified term ends, the remaining assets </a:t>
            </a:r>
            <a:r>
              <a:rPr lang="en-US" sz="1600" b="1" dirty="0">
                <a:solidFill>
                  <a:schemeClr val="tx1"/>
                </a:solidFill>
              </a:rPr>
              <a:t>(remainder interest) </a:t>
            </a:r>
            <a:r>
              <a:rPr lang="en-US" sz="1600" dirty="0">
                <a:solidFill>
                  <a:schemeClr val="tx1"/>
                </a:solidFill>
              </a:rPr>
              <a:t>go back to the </a:t>
            </a:r>
            <a:r>
              <a:rPr lang="en-US" sz="1600" b="1" dirty="0">
                <a:solidFill>
                  <a:schemeClr val="tx1"/>
                </a:solidFill>
              </a:rPr>
              <a:t>donor</a:t>
            </a:r>
            <a:r>
              <a:rPr lang="en-US" sz="1600" dirty="0">
                <a:solidFill>
                  <a:schemeClr val="tx1"/>
                </a:solidFill>
              </a:rPr>
              <a:t> (grantor trust) or are passed to the donor’s </a:t>
            </a:r>
            <a:r>
              <a:rPr lang="en-US" sz="1600" b="1" dirty="0">
                <a:solidFill>
                  <a:schemeClr val="tx1"/>
                </a:solidFill>
              </a:rPr>
              <a:t>heirs</a:t>
            </a:r>
            <a:r>
              <a:rPr lang="en-US" sz="1600" dirty="0">
                <a:solidFill>
                  <a:schemeClr val="tx1"/>
                </a:solidFill>
              </a:rPr>
              <a:t> (non-grantor trust)</a:t>
            </a:r>
          </a:p>
          <a:p>
            <a:r>
              <a:rPr lang="en-US" sz="1600" b="1" dirty="0">
                <a:solidFill>
                  <a:schemeClr val="tx1"/>
                </a:solidFill>
              </a:rPr>
              <a:t>CRTs are more favorable in high interest environments; CLTs are more favorable in low interest environments</a:t>
            </a:r>
          </a:p>
        </p:txBody>
      </p:sp>
      <p:sp>
        <p:nvSpPr>
          <p:cNvPr id="4" name="Title 1">
            <a:extLst>
              <a:ext uri="{FF2B5EF4-FFF2-40B4-BE49-F238E27FC236}">
                <a16:creationId xmlns:a16="http://schemas.microsoft.com/office/drawing/2014/main" id="{7584C13A-A12B-E14E-98AC-58F0D1ADE798}"/>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60" normalizeH="0" baseline="0" noProof="0" dirty="0">
                <a:ln>
                  <a:noFill/>
                </a:ln>
                <a:solidFill>
                  <a:srgbClr val="FFFFFF"/>
                </a:solidFill>
                <a:effectLst/>
                <a:uLnTx/>
                <a:uFillTx/>
                <a:latin typeface="Corbel" panose="020B0503020204020204"/>
                <a:ea typeface="+mj-ea"/>
                <a:cs typeface="+mj-cs"/>
              </a:rPr>
              <a:t>Charitable Lead Trusts</a:t>
            </a:r>
          </a:p>
        </p:txBody>
      </p:sp>
      <p:grpSp>
        <p:nvGrpSpPr>
          <p:cNvPr id="12" name="Group 11">
            <a:extLst>
              <a:ext uri="{FF2B5EF4-FFF2-40B4-BE49-F238E27FC236}">
                <a16:creationId xmlns:a16="http://schemas.microsoft.com/office/drawing/2014/main" id="{D8A22999-6BB7-D748-9539-AF1001512E5C}"/>
              </a:ext>
            </a:extLst>
          </p:cNvPr>
          <p:cNvGrpSpPr/>
          <p:nvPr/>
        </p:nvGrpSpPr>
        <p:grpSpPr>
          <a:xfrm>
            <a:off x="955703" y="3103419"/>
            <a:ext cx="1539153" cy="1539153"/>
            <a:chOff x="955703" y="3103419"/>
            <a:chExt cx="1539153" cy="1539153"/>
          </a:xfrm>
        </p:grpSpPr>
        <p:sp>
          <p:nvSpPr>
            <p:cNvPr id="6" name="Oval 5">
              <a:extLst>
                <a:ext uri="{FF2B5EF4-FFF2-40B4-BE49-F238E27FC236}">
                  <a16:creationId xmlns:a16="http://schemas.microsoft.com/office/drawing/2014/main" id="{D9612830-C180-5E48-9747-5C92248F1830}"/>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pic>
          <p:nvPicPr>
            <p:cNvPr id="11" name="Graphic 10" descr="Dollar">
              <a:extLst>
                <a:ext uri="{FF2B5EF4-FFF2-40B4-BE49-F238E27FC236}">
                  <a16:creationId xmlns:a16="http://schemas.microsoft.com/office/drawing/2014/main" id="{BA8A944A-E1DB-6C4A-8580-9351507AEC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079" y="3415795"/>
              <a:ext cx="914400" cy="914400"/>
            </a:xfrm>
            <a:prstGeom prst="rect">
              <a:avLst/>
            </a:prstGeom>
          </p:spPr>
        </p:pic>
      </p:grpSp>
    </p:spTree>
    <p:extLst>
      <p:ext uri="{BB962C8B-B14F-4D97-AF65-F5344CB8AC3E}">
        <p14:creationId xmlns:p14="http://schemas.microsoft.com/office/powerpoint/2010/main" val="1114384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F0ECFA-B4C7-4FD1-99C4-957FDAB4757F}"/>
              </a:ext>
            </a:extLst>
          </p:cNvPr>
          <p:cNvSpPr>
            <a:spLocks noGrp="1"/>
          </p:cNvSpPr>
          <p:nvPr>
            <p:ph idx="1"/>
          </p:nvPr>
        </p:nvSpPr>
        <p:spPr>
          <a:xfrm>
            <a:off x="3450560" y="748145"/>
            <a:ext cx="8131840" cy="5428818"/>
          </a:xfrm>
        </p:spPr>
        <p:txBody>
          <a:bodyPr>
            <a:normAutofit fontScale="92500" lnSpcReduction="20000"/>
          </a:bodyPr>
          <a:lstStyle/>
          <a:p>
            <a:pPr marL="0" indent="0">
              <a:buNone/>
            </a:pPr>
            <a:endParaRPr lang="en-US" b="1" dirty="0"/>
          </a:p>
          <a:p>
            <a:pPr marL="0" indent="0">
              <a:buNone/>
            </a:pPr>
            <a:r>
              <a:rPr lang="en-US" b="1" dirty="0">
                <a:solidFill>
                  <a:schemeClr val="accent1"/>
                </a:solidFill>
              </a:rPr>
              <a:t>    </a:t>
            </a:r>
            <a:r>
              <a:rPr lang="en-US" sz="2400" b="1" dirty="0">
                <a:solidFill>
                  <a:schemeClr val="accent1"/>
                </a:solidFill>
              </a:rPr>
              <a:t>Time is ripe for promoting CLTs to wealthy client donors</a:t>
            </a:r>
          </a:p>
          <a:p>
            <a:pPr lvl="1"/>
            <a:endParaRPr lang="en-US" dirty="0">
              <a:solidFill>
                <a:schemeClr val="accent2">
                  <a:lumMod val="50000"/>
                </a:schemeClr>
              </a:solidFill>
            </a:endParaRPr>
          </a:p>
          <a:p>
            <a:r>
              <a:rPr lang="en-US" b="1" dirty="0">
                <a:solidFill>
                  <a:schemeClr val="tx1"/>
                </a:solidFill>
              </a:rPr>
              <a:t>Historically low 7520 rate </a:t>
            </a:r>
            <a:r>
              <a:rPr lang="en-US" dirty="0">
                <a:solidFill>
                  <a:schemeClr val="tx1"/>
                </a:solidFill>
              </a:rPr>
              <a:t>(a/k/a Charitable Federal Midterm Rate)</a:t>
            </a:r>
          </a:p>
          <a:p>
            <a:pPr lvl="1"/>
            <a:r>
              <a:rPr lang="en-US" b="1" dirty="0">
                <a:solidFill>
                  <a:schemeClr val="tx1"/>
                </a:solidFill>
              </a:rPr>
              <a:t>Treasury rate used to determine the income, gift and estate tax deductions for CLTs</a:t>
            </a:r>
          </a:p>
          <a:p>
            <a:pPr lvl="1"/>
            <a:r>
              <a:rPr lang="en-US" b="1" dirty="0">
                <a:solidFill>
                  <a:schemeClr val="tx1"/>
                </a:solidFill>
                <a:ea typeface="Times New Roman" panose="02020603050405020304" pitchFamily="18" charset="0"/>
              </a:rPr>
              <a:t>The 7520 rate for June, 2020 is 0.6% </a:t>
            </a:r>
            <a:r>
              <a:rPr lang="en-US" dirty="0">
                <a:solidFill>
                  <a:schemeClr val="tx1"/>
                </a:solidFill>
                <a:ea typeface="Times New Roman" panose="02020603050405020304" pitchFamily="18" charset="0"/>
              </a:rPr>
              <a:t>(c.f. 8.0% in July, 2000) (last time rates were nearly as low was in 2012, with several months at 1.2% and 1.0%)</a:t>
            </a:r>
          </a:p>
          <a:p>
            <a:pPr lvl="1"/>
            <a:r>
              <a:rPr lang="en-US" b="1" dirty="0">
                <a:solidFill>
                  <a:schemeClr val="tx1"/>
                </a:solidFill>
                <a:ea typeface="Times New Roman" panose="02020603050405020304" pitchFamily="18" charset="0"/>
              </a:rPr>
              <a:t>The lower the 7520 rate, the higher the deduction </a:t>
            </a:r>
            <a:r>
              <a:rPr lang="en-US" dirty="0">
                <a:solidFill>
                  <a:schemeClr val="tx1"/>
                </a:solidFill>
                <a:ea typeface="Times New Roman" panose="02020603050405020304" pitchFamily="18" charset="0"/>
              </a:rPr>
              <a:t>(i.e. th</a:t>
            </a:r>
            <a:r>
              <a:rPr lang="en-US" dirty="0">
                <a:solidFill>
                  <a:schemeClr val="tx1"/>
                </a:solidFill>
              </a:rPr>
              <a:t>e greater the present value of the income interest and thus the lower the present value of the remainder interest). </a:t>
            </a:r>
          </a:p>
          <a:p>
            <a:pPr lvl="1"/>
            <a:r>
              <a:rPr lang="en-US" b="1" dirty="0">
                <a:solidFill>
                  <a:schemeClr val="tx1"/>
                </a:solidFill>
                <a:ea typeface="Times New Roman" panose="02020603050405020304" pitchFamily="18" charset="0"/>
              </a:rPr>
              <a:t>If the annual investment return is higher than the discount rate, more is eventually returned to the donor or passed to family members free of gift and estate tax.</a:t>
            </a:r>
          </a:p>
          <a:p>
            <a:pPr lvl="1"/>
            <a:r>
              <a:rPr lang="en-US" b="1" dirty="0">
                <a:solidFill>
                  <a:schemeClr val="tx1"/>
                </a:solidFill>
              </a:rPr>
              <a:t>As the 7520 rate rises, the gift tax credit or charitable deduction decreases. </a:t>
            </a:r>
            <a:r>
              <a:rPr lang="en-US" dirty="0">
                <a:solidFill>
                  <a:schemeClr val="tx1"/>
                </a:solidFill>
              </a:rPr>
              <a:t>CLATs offer donors greater gift tax credits or charitable deductions than CLUTs in lower interest rate environments. Once the interest rate becomes greater than approximately 5.1%, CLUTs offer donors greater gift tax credits or charitable deductions than CLATs.</a:t>
            </a:r>
            <a:endParaRPr lang="en-US" dirty="0">
              <a:solidFill>
                <a:schemeClr val="tx1"/>
              </a:solidFill>
              <a:ea typeface="Times New Roman" panose="02020603050405020304" pitchFamily="18" charset="0"/>
            </a:endParaRPr>
          </a:p>
          <a:p>
            <a:r>
              <a:rPr lang="en-US" sz="1800" b="1" dirty="0">
                <a:solidFill>
                  <a:schemeClr val="tx1"/>
                </a:solidFill>
              </a:rPr>
              <a:t>CARES Act is silent on whether cash gifts to split income trusts like CLTS can be deducted up to 100% of AGI; if determined ineligible, donors funding grantor CLTs with cash would be allowed the current deduction limitation up to 60% of AGI.</a:t>
            </a:r>
            <a:r>
              <a:rPr lang="en-US" sz="1800" dirty="0">
                <a:solidFill>
                  <a:schemeClr val="tx1"/>
                </a:solidFill>
              </a:rPr>
              <a:t> </a:t>
            </a:r>
          </a:p>
          <a:p>
            <a:pPr lvl="1"/>
            <a:endParaRPr lang="en-US" dirty="0"/>
          </a:p>
        </p:txBody>
      </p:sp>
      <p:sp>
        <p:nvSpPr>
          <p:cNvPr id="6" name="Title 1">
            <a:extLst>
              <a:ext uri="{FF2B5EF4-FFF2-40B4-BE49-F238E27FC236}">
                <a16:creationId xmlns:a16="http://schemas.microsoft.com/office/drawing/2014/main" id="{579A2E77-E3D6-A942-B9E2-1CB3EFF8EDB3}"/>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60" normalizeH="0" baseline="0" noProof="0" dirty="0">
                <a:ln>
                  <a:noFill/>
                </a:ln>
                <a:solidFill>
                  <a:srgbClr val="FFFFFF"/>
                </a:solidFill>
                <a:effectLst/>
                <a:uLnTx/>
                <a:uFillTx/>
                <a:latin typeface="Corbel" panose="020B0503020204020204"/>
                <a:ea typeface="+mj-ea"/>
                <a:cs typeface="+mj-cs"/>
              </a:rPr>
              <a:t>Charitable Lead Trusts</a:t>
            </a:r>
          </a:p>
        </p:txBody>
      </p:sp>
      <p:grpSp>
        <p:nvGrpSpPr>
          <p:cNvPr id="7" name="Group 6">
            <a:extLst>
              <a:ext uri="{FF2B5EF4-FFF2-40B4-BE49-F238E27FC236}">
                <a16:creationId xmlns:a16="http://schemas.microsoft.com/office/drawing/2014/main" id="{909AD504-9B78-7D4C-8E79-043715A68ACB}"/>
              </a:ext>
            </a:extLst>
          </p:cNvPr>
          <p:cNvGrpSpPr/>
          <p:nvPr/>
        </p:nvGrpSpPr>
        <p:grpSpPr>
          <a:xfrm>
            <a:off x="955703" y="3103419"/>
            <a:ext cx="1539153" cy="1539153"/>
            <a:chOff x="955703" y="3103419"/>
            <a:chExt cx="1539153" cy="1539153"/>
          </a:xfrm>
        </p:grpSpPr>
        <p:sp>
          <p:nvSpPr>
            <p:cNvPr id="8" name="Oval 7">
              <a:extLst>
                <a:ext uri="{FF2B5EF4-FFF2-40B4-BE49-F238E27FC236}">
                  <a16:creationId xmlns:a16="http://schemas.microsoft.com/office/drawing/2014/main" id="{B6E19916-813C-1943-9A4F-6D644D60D7E0}"/>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pic>
          <p:nvPicPr>
            <p:cNvPr id="9" name="Graphic 8" descr="Dollar">
              <a:extLst>
                <a:ext uri="{FF2B5EF4-FFF2-40B4-BE49-F238E27FC236}">
                  <a16:creationId xmlns:a16="http://schemas.microsoft.com/office/drawing/2014/main" id="{C421E016-E4CF-2D43-B945-04D0B920BC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079" y="3415795"/>
              <a:ext cx="914400" cy="914400"/>
            </a:xfrm>
            <a:prstGeom prst="rect">
              <a:avLst/>
            </a:prstGeom>
          </p:spPr>
        </p:pic>
      </p:grpSp>
    </p:spTree>
    <p:extLst>
      <p:ext uri="{BB962C8B-B14F-4D97-AF65-F5344CB8AC3E}">
        <p14:creationId xmlns:p14="http://schemas.microsoft.com/office/powerpoint/2010/main" val="1737808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93919-6765-4D30-B1AA-9CDC88B799B3}"/>
              </a:ext>
            </a:extLst>
          </p:cNvPr>
          <p:cNvSpPr>
            <a:spLocks noGrp="1"/>
          </p:cNvSpPr>
          <p:nvPr>
            <p:ph type="title"/>
          </p:nvPr>
        </p:nvSpPr>
        <p:spPr>
          <a:xfrm>
            <a:off x="3529468" y="735909"/>
            <a:ext cx="7353228" cy="594127"/>
          </a:xfrm>
        </p:spPr>
        <p:txBody>
          <a:bodyPr>
            <a:normAutofit/>
          </a:bodyPr>
          <a:lstStyle/>
          <a:p>
            <a:r>
              <a:rPr lang="en-US" sz="2000" b="1" dirty="0">
                <a:solidFill>
                  <a:schemeClr val="accent1">
                    <a:lumMod val="75000"/>
                  </a:schemeClr>
                </a:solidFill>
              </a:rPr>
              <a:t>       How a Charitable Lead Trust Works</a:t>
            </a:r>
          </a:p>
        </p:txBody>
      </p:sp>
      <p:pic>
        <p:nvPicPr>
          <p:cNvPr id="4" name="Content Placeholder 3">
            <a:extLst>
              <a:ext uri="{FF2B5EF4-FFF2-40B4-BE49-F238E27FC236}">
                <a16:creationId xmlns:a16="http://schemas.microsoft.com/office/drawing/2014/main" id="{5027B7A9-629A-4086-94E5-9D9E4F4A8911}"/>
              </a:ext>
            </a:extLst>
          </p:cNvPr>
          <p:cNvPicPr>
            <a:picLocks noGrp="1" noChangeAspect="1"/>
          </p:cNvPicPr>
          <p:nvPr>
            <p:ph idx="1"/>
          </p:nvPr>
        </p:nvPicPr>
        <p:blipFill>
          <a:blip r:embed="rId2"/>
          <a:stretch>
            <a:fillRect/>
          </a:stretch>
        </p:blipFill>
        <p:spPr>
          <a:xfrm>
            <a:off x="3728251" y="3208669"/>
            <a:ext cx="6584251" cy="2867806"/>
          </a:xfrm>
          <a:prstGeom prst="rect">
            <a:avLst/>
          </a:prstGeom>
        </p:spPr>
      </p:pic>
      <p:sp>
        <p:nvSpPr>
          <p:cNvPr id="5" name="Rectangle 4">
            <a:extLst>
              <a:ext uri="{FF2B5EF4-FFF2-40B4-BE49-F238E27FC236}">
                <a16:creationId xmlns:a16="http://schemas.microsoft.com/office/drawing/2014/main" id="{9AEDF813-F73D-463B-819C-A26C00BD01A5}"/>
              </a:ext>
            </a:extLst>
          </p:cNvPr>
          <p:cNvSpPr/>
          <p:nvPr/>
        </p:nvSpPr>
        <p:spPr>
          <a:xfrm>
            <a:off x="3529468" y="1150012"/>
            <a:ext cx="8006576" cy="1877437"/>
          </a:xfrm>
          <a:prstGeom prst="rect">
            <a:avLst/>
          </a:prstGeom>
        </p:spPr>
        <p:txBody>
          <a:bodyPr wrap="square">
            <a:spAutoFit/>
          </a:bodyPr>
          <a:lstStyle/>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endParaRPr kumimoji="0" lang="en-US" sz="800" b="0" i="0" u="none" strike="noStrike" kern="1200" cap="none" spc="0" normalizeH="0" baseline="0" noProof="0" dirty="0">
              <a:ln>
                <a:noFill/>
              </a:ln>
              <a:effectLst/>
              <a:uLnTx/>
              <a:uFillTx/>
              <a:latin typeface="Corbel" panose="020B0503020204020204"/>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1200" cap="none" spc="0" normalizeH="0" baseline="0" noProof="0" dirty="0">
                <a:ln>
                  <a:noFill/>
                </a:ln>
                <a:effectLst/>
                <a:uLnTx/>
                <a:uFillTx/>
                <a:latin typeface="Corbel" panose="020B0503020204020204"/>
                <a:ea typeface="+mn-ea"/>
                <a:cs typeface="+mn-cs"/>
              </a:rPr>
              <a:t>Donor contributes assets to fund the trust</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1200" cap="none" spc="0" normalizeH="0" baseline="0" noProof="0" dirty="0">
                <a:ln>
                  <a:noFill/>
                </a:ln>
                <a:effectLst/>
                <a:uLnTx/>
                <a:uFillTx/>
                <a:latin typeface="Corbel" panose="020B0503020204020204"/>
                <a:ea typeface="+mn-ea"/>
                <a:cs typeface="+mn-cs"/>
              </a:rPr>
              <a:t>Payments are sent to the Charity for the term of the trust (number of years or lifetime)</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1200" cap="none" spc="0" normalizeH="0" baseline="0" noProof="0" dirty="0">
                <a:ln>
                  <a:noFill/>
                </a:ln>
                <a:effectLst/>
                <a:uLnTx/>
                <a:uFillTx/>
                <a:latin typeface="Corbel" panose="020B0503020204020204"/>
                <a:ea typeface="+mn-ea"/>
                <a:cs typeface="+mn-cs"/>
              </a:rPr>
              <a:t>After the specified trust term, the remaining CLT assets are distributed to the designated non-charitable beneficiaries (grantor CLT assets go back to donor non-grantor CLT assets pass to heirs)</a:t>
            </a:r>
          </a:p>
        </p:txBody>
      </p:sp>
      <p:sp>
        <p:nvSpPr>
          <p:cNvPr id="6" name="Title 1">
            <a:extLst>
              <a:ext uri="{FF2B5EF4-FFF2-40B4-BE49-F238E27FC236}">
                <a16:creationId xmlns:a16="http://schemas.microsoft.com/office/drawing/2014/main" id="{F5E36FCB-5559-3844-9C96-3CAA12230D2F}"/>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60" normalizeH="0" baseline="0" noProof="0" dirty="0">
                <a:ln>
                  <a:noFill/>
                </a:ln>
                <a:solidFill>
                  <a:srgbClr val="FFFFFF"/>
                </a:solidFill>
                <a:effectLst/>
                <a:uLnTx/>
                <a:uFillTx/>
                <a:latin typeface="Corbel" panose="020B0503020204020204"/>
                <a:ea typeface="+mj-ea"/>
                <a:cs typeface="+mj-cs"/>
              </a:rPr>
              <a:t>Charitable Lead Trusts</a:t>
            </a:r>
          </a:p>
        </p:txBody>
      </p:sp>
      <p:grpSp>
        <p:nvGrpSpPr>
          <p:cNvPr id="7" name="Group 6">
            <a:extLst>
              <a:ext uri="{FF2B5EF4-FFF2-40B4-BE49-F238E27FC236}">
                <a16:creationId xmlns:a16="http://schemas.microsoft.com/office/drawing/2014/main" id="{7B1AE4AF-7A16-C94B-89B0-B438ACE207EC}"/>
              </a:ext>
            </a:extLst>
          </p:cNvPr>
          <p:cNvGrpSpPr/>
          <p:nvPr/>
        </p:nvGrpSpPr>
        <p:grpSpPr>
          <a:xfrm>
            <a:off x="955703" y="3103419"/>
            <a:ext cx="1539153" cy="1539153"/>
            <a:chOff x="955703" y="3103419"/>
            <a:chExt cx="1539153" cy="1539153"/>
          </a:xfrm>
        </p:grpSpPr>
        <p:sp>
          <p:nvSpPr>
            <p:cNvPr id="8" name="Oval 7">
              <a:extLst>
                <a:ext uri="{FF2B5EF4-FFF2-40B4-BE49-F238E27FC236}">
                  <a16:creationId xmlns:a16="http://schemas.microsoft.com/office/drawing/2014/main" id="{F2384679-5E19-3B4D-9D11-6E777DBD6749}"/>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pic>
          <p:nvPicPr>
            <p:cNvPr id="9" name="Graphic 8" descr="Dollar">
              <a:extLst>
                <a:ext uri="{FF2B5EF4-FFF2-40B4-BE49-F238E27FC236}">
                  <a16:creationId xmlns:a16="http://schemas.microsoft.com/office/drawing/2014/main" id="{27290624-8CB3-4E4E-8420-616F9B2220E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68079" y="3415795"/>
              <a:ext cx="914400" cy="914400"/>
            </a:xfrm>
            <a:prstGeom prst="rect">
              <a:avLst/>
            </a:prstGeom>
          </p:spPr>
        </p:pic>
      </p:grpSp>
    </p:spTree>
    <p:extLst>
      <p:ext uri="{BB962C8B-B14F-4D97-AF65-F5344CB8AC3E}">
        <p14:creationId xmlns:p14="http://schemas.microsoft.com/office/powerpoint/2010/main" val="3867165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AAA058-34F4-4BE2-BBB4-7839D5CA6AE6}"/>
              </a:ext>
            </a:extLst>
          </p:cNvPr>
          <p:cNvSpPr>
            <a:spLocks noGrp="1"/>
          </p:cNvSpPr>
          <p:nvPr>
            <p:ph idx="1"/>
          </p:nvPr>
        </p:nvSpPr>
        <p:spPr>
          <a:xfrm>
            <a:off x="3463636" y="996288"/>
            <a:ext cx="8464506" cy="5099712"/>
          </a:xfrm>
        </p:spPr>
        <p:txBody>
          <a:bodyPr>
            <a:normAutofit/>
          </a:bodyPr>
          <a:lstStyle/>
          <a:p>
            <a:pPr marL="0" indent="0">
              <a:buNone/>
            </a:pPr>
            <a:r>
              <a:rPr lang="en-US" sz="1600" b="1" dirty="0">
                <a:solidFill>
                  <a:schemeClr val="accent1"/>
                </a:solidFill>
              </a:rPr>
              <a:t>    </a:t>
            </a:r>
            <a:r>
              <a:rPr lang="en-US" b="1" dirty="0">
                <a:solidFill>
                  <a:schemeClr val="accent1"/>
                </a:solidFill>
              </a:rPr>
              <a:t>Charitable Lead Trust Benefits</a:t>
            </a:r>
            <a:endParaRPr lang="en-US" dirty="0">
              <a:solidFill>
                <a:schemeClr val="accent1"/>
              </a:solidFill>
            </a:endParaRPr>
          </a:p>
          <a:p>
            <a:r>
              <a:rPr lang="en-US" sz="1600" b="1" dirty="0">
                <a:solidFill>
                  <a:schemeClr val="tx1"/>
                </a:solidFill>
              </a:rPr>
              <a:t>Benefits to charities</a:t>
            </a:r>
            <a:r>
              <a:rPr lang="en-US" sz="1600" dirty="0">
                <a:solidFill>
                  <a:schemeClr val="tx1"/>
                </a:solidFill>
              </a:rPr>
              <a:t>. Enables an immediate and sizable gift to benefit a need of the charity and/or cause of great interest to the donor, allowing the donor to make a transformative impact on the charity during the donor’s lifetime.</a:t>
            </a:r>
            <a:endParaRPr lang="en-US" sz="1600" b="1" dirty="0">
              <a:solidFill>
                <a:schemeClr val="tx1"/>
              </a:solidFill>
            </a:endParaRPr>
          </a:p>
          <a:p>
            <a:r>
              <a:rPr lang="en-US" sz="1600" b="1" dirty="0">
                <a:solidFill>
                  <a:schemeClr val="tx1"/>
                </a:solidFill>
              </a:rPr>
              <a:t>Benefits to donors. </a:t>
            </a:r>
            <a:r>
              <a:rPr lang="en-US" sz="1600" dirty="0">
                <a:solidFill>
                  <a:schemeClr val="tx1"/>
                </a:solidFill>
              </a:rPr>
              <a:t>In addition to providing a means for benefiting a favorite charity, the tax benefits to the donor include either:</a:t>
            </a:r>
          </a:p>
          <a:p>
            <a:pPr lvl="1"/>
            <a:r>
              <a:rPr lang="en-US" sz="1600" b="1" dirty="0">
                <a:solidFill>
                  <a:schemeClr val="tx1"/>
                </a:solidFill>
              </a:rPr>
              <a:t>an estate or gift tax deduction </a:t>
            </a:r>
            <a:r>
              <a:rPr lang="en-US" sz="1600" dirty="0">
                <a:solidFill>
                  <a:schemeClr val="tx1"/>
                </a:solidFill>
              </a:rPr>
              <a:t>for the value of that portion of the trust designated for charity / removes assets from donor’s estate </a:t>
            </a:r>
            <a:r>
              <a:rPr lang="en-US" sz="1600" b="1" dirty="0">
                <a:solidFill>
                  <a:schemeClr val="tx1"/>
                </a:solidFill>
              </a:rPr>
              <a:t>(non-grantor CLT)</a:t>
            </a:r>
            <a:r>
              <a:rPr lang="en-US" sz="1600" dirty="0">
                <a:solidFill>
                  <a:schemeClr val="tx1"/>
                </a:solidFill>
              </a:rPr>
              <a:t>; or </a:t>
            </a:r>
          </a:p>
          <a:p>
            <a:pPr lvl="1"/>
            <a:r>
              <a:rPr lang="en-US" sz="1600" b="1" dirty="0">
                <a:solidFill>
                  <a:schemeClr val="tx1"/>
                </a:solidFill>
              </a:rPr>
              <a:t>an immediate income tax deduction </a:t>
            </a:r>
            <a:r>
              <a:rPr lang="en-US" sz="1600" dirty="0">
                <a:solidFill>
                  <a:schemeClr val="tx1"/>
                </a:solidFill>
              </a:rPr>
              <a:t>for the present value of the charity's interest in the trust </a:t>
            </a:r>
            <a:r>
              <a:rPr lang="en-US" sz="1600" b="1" dirty="0">
                <a:solidFill>
                  <a:schemeClr val="tx1"/>
                </a:solidFill>
              </a:rPr>
              <a:t>(grantor trust)</a:t>
            </a:r>
          </a:p>
          <a:p>
            <a:pPr lvl="1"/>
            <a:r>
              <a:rPr lang="en-US" sz="1600" dirty="0">
                <a:solidFill>
                  <a:schemeClr val="tx1"/>
                </a:solidFill>
              </a:rPr>
              <a:t>the goals of the donor determine the type of CLT selected</a:t>
            </a:r>
          </a:p>
          <a:p>
            <a:r>
              <a:rPr lang="en-US" sz="1600" b="1" dirty="0">
                <a:solidFill>
                  <a:schemeClr val="tx1"/>
                </a:solidFill>
              </a:rPr>
              <a:t>Benefits to family members. </a:t>
            </a:r>
            <a:r>
              <a:rPr lang="en-US" sz="1600" dirty="0">
                <a:solidFill>
                  <a:schemeClr val="tx1"/>
                </a:solidFill>
              </a:rPr>
              <a:t>Non-grantor trusts allow donors to pass appreciated trust assets to heirs free of income tax and with reduced or zero gift and estate taxes. </a:t>
            </a:r>
          </a:p>
        </p:txBody>
      </p:sp>
      <p:sp>
        <p:nvSpPr>
          <p:cNvPr id="6" name="Title 1">
            <a:extLst>
              <a:ext uri="{FF2B5EF4-FFF2-40B4-BE49-F238E27FC236}">
                <a16:creationId xmlns:a16="http://schemas.microsoft.com/office/drawing/2014/main" id="{2FF878CF-286D-5C49-950C-35C4DE5EE46B}"/>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60" normalizeH="0" baseline="0" noProof="0" dirty="0">
                <a:ln>
                  <a:noFill/>
                </a:ln>
                <a:solidFill>
                  <a:srgbClr val="FFFFFF"/>
                </a:solidFill>
                <a:effectLst/>
                <a:uLnTx/>
                <a:uFillTx/>
                <a:latin typeface="Corbel" panose="020B0503020204020204"/>
                <a:ea typeface="+mj-ea"/>
                <a:cs typeface="+mj-cs"/>
              </a:rPr>
              <a:t>Charitable Lead Trusts</a:t>
            </a:r>
          </a:p>
        </p:txBody>
      </p:sp>
      <p:grpSp>
        <p:nvGrpSpPr>
          <p:cNvPr id="7" name="Group 6">
            <a:extLst>
              <a:ext uri="{FF2B5EF4-FFF2-40B4-BE49-F238E27FC236}">
                <a16:creationId xmlns:a16="http://schemas.microsoft.com/office/drawing/2014/main" id="{ED3E4D66-CFF0-8A4C-AC95-6728C6ED92FF}"/>
              </a:ext>
            </a:extLst>
          </p:cNvPr>
          <p:cNvGrpSpPr/>
          <p:nvPr/>
        </p:nvGrpSpPr>
        <p:grpSpPr>
          <a:xfrm>
            <a:off x="955703" y="3103419"/>
            <a:ext cx="1539153" cy="1539153"/>
            <a:chOff x="955703" y="3103419"/>
            <a:chExt cx="1539153" cy="1539153"/>
          </a:xfrm>
        </p:grpSpPr>
        <p:sp>
          <p:nvSpPr>
            <p:cNvPr id="8" name="Oval 7">
              <a:extLst>
                <a:ext uri="{FF2B5EF4-FFF2-40B4-BE49-F238E27FC236}">
                  <a16:creationId xmlns:a16="http://schemas.microsoft.com/office/drawing/2014/main" id="{F291BBC2-528D-EF4C-A4C5-81FF5BE1C507}"/>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pic>
          <p:nvPicPr>
            <p:cNvPr id="9" name="Graphic 8" descr="Dollar">
              <a:extLst>
                <a:ext uri="{FF2B5EF4-FFF2-40B4-BE49-F238E27FC236}">
                  <a16:creationId xmlns:a16="http://schemas.microsoft.com/office/drawing/2014/main" id="{20F867CF-59E8-2046-B4C6-962B4F9612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079" y="3415795"/>
              <a:ext cx="914400" cy="914400"/>
            </a:xfrm>
            <a:prstGeom prst="rect">
              <a:avLst/>
            </a:prstGeom>
          </p:spPr>
        </p:pic>
      </p:grpSp>
    </p:spTree>
    <p:extLst>
      <p:ext uri="{BB962C8B-B14F-4D97-AF65-F5344CB8AC3E}">
        <p14:creationId xmlns:p14="http://schemas.microsoft.com/office/powerpoint/2010/main" val="2850763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4EFDC4-C59F-43EC-9C23-C86D7B4D0B56}"/>
              </a:ext>
            </a:extLst>
          </p:cNvPr>
          <p:cNvSpPr>
            <a:spLocks noGrp="1"/>
          </p:cNvSpPr>
          <p:nvPr>
            <p:ph idx="1"/>
          </p:nvPr>
        </p:nvSpPr>
        <p:spPr>
          <a:xfrm>
            <a:off x="3450561" y="762593"/>
            <a:ext cx="8173403" cy="5332814"/>
          </a:xfrm>
        </p:spPr>
        <p:txBody>
          <a:bodyPr>
            <a:normAutofit/>
          </a:bodyPr>
          <a:lstStyle/>
          <a:p>
            <a:pPr marL="0" indent="0">
              <a:buNone/>
            </a:pPr>
            <a:r>
              <a:rPr lang="en-US" b="1" dirty="0">
                <a:solidFill>
                  <a:schemeClr val="accent1"/>
                </a:solidFill>
              </a:rPr>
              <a:t>   Types of Charitable Lead Trusts</a:t>
            </a:r>
            <a:endParaRPr lang="en-US" sz="800" b="1" dirty="0">
              <a:solidFill>
                <a:schemeClr val="accent1"/>
              </a:solidFill>
            </a:endParaRPr>
          </a:p>
          <a:p>
            <a:pPr algn="just"/>
            <a:r>
              <a:rPr lang="en-US" sz="1600" b="1" dirty="0">
                <a:solidFill>
                  <a:schemeClr val="tx1"/>
                </a:solidFill>
              </a:rPr>
              <a:t>Grantor CLT</a:t>
            </a:r>
            <a:r>
              <a:rPr lang="en-US" sz="1600" dirty="0">
                <a:solidFill>
                  <a:schemeClr val="tx1"/>
                </a:solidFill>
              </a:rPr>
              <a:t>: remainder interest in trust </a:t>
            </a:r>
            <a:r>
              <a:rPr lang="en-US" sz="1600" b="1" dirty="0">
                <a:solidFill>
                  <a:schemeClr val="tx1"/>
                </a:solidFill>
              </a:rPr>
              <a:t>reverts to donor</a:t>
            </a:r>
          </a:p>
          <a:p>
            <a:pPr algn="just"/>
            <a:r>
              <a:rPr lang="en-US" sz="1600" b="1" dirty="0">
                <a:solidFill>
                  <a:schemeClr val="tx1"/>
                </a:solidFill>
              </a:rPr>
              <a:t>Non-grantor CLT</a:t>
            </a:r>
            <a:r>
              <a:rPr lang="en-US" sz="1600" dirty="0">
                <a:solidFill>
                  <a:schemeClr val="tx1"/>
                </a:solidFill>
              </a:rPr>
              <a:t>: remainder interest in trust </a:t>
            </a:r>
            <a:r>
              <a:rPr lang="en-US" sz="1600" b="1" dirty="0">
                <a:solidFill>
                  <a:schemeClr val="tx1"/>
                </a:solidFill>
              </a:rPr>
              <a:t>passes to heirs</a:t>
            </a:r>
          </a:p>
          <a:p>
            <a:pPr algn="just"/>
            <a:r>
              <a:rPr lang="en-US" sz="1600" b="1" dirty="0">
                <a:solidFill>
                  <a:schemeClr val="tx1"/>
                </a:solidFill>
              </a:rPr>
              <a:t>Charitable lead </a:t>
            </a:r>
            <a:r>
              <a:rPr lang="en-US" sz="1600" b="1" i="1" dirty="0">
                <a:solidFill>
                  <a:schemeClr val="tx1"/>
                </a:solidFill>
              </a:rPr>
              <a:t>annuity</a:t>
            </a:r>
            <a:r>
              <a:rPr lang="en-US" sz="1600" b="1" dirty="0">
                <a:solidFill>
                  <a:schemeClr val="tx1"/>
                </a:solidFill>
              </a:rPr>
              <a:t> trust (CLAT): income payments to the charity are fixed </a:t>
            </a:r>
            <a:r>
              <a:rPr lang="en-US" sz="1600" dirty="0">
                <a:solidFill>
                  <a:schemeClr val="tx1"/>
                </a:solidFill>
              </a:rPr>
              <a:t>based on the trust’s selected payout percentage and the FMV of the assets initially placed in the trust (grantor and non-grantor)</a:t>
            </a:r>
          </a:p>
          <a:p>
            <a:pPr lvl="1" algn="just"/>
            <a:r>
              <a:rPr lang="en-US" sz="1600" b="1" dirty="0">
                <a:solidFill>
                  <a:schemeClr val="tx1"/>
                </a:solidFill>
              </a:rPr>
              <a:t>Effect of Market Conditions:</a:t>
            </a:r>
            <a:r>
              <a:rPr lang="en-US" sz="1600" dirty="0">
                <a:solidFill>
                  <a:schemeClr val="tx1"/>
                </a:solidFill>
              </a:rPr>
              <a:t> </a:t>
            </a:r>
            <a:r>
              <a:rPr lang="en-US" sz="1600" b="1" dirty="0">
                <a:solidFill>
                  <a:schemeClr val="tx1"/>
                </a:solidFill>
              </a:rPr>
              <a:t>CLATs </a:t>
            </a:r>
            <a:r>
              <a:rPr lang="en-US" sz="1600" dirty="0">
                <a:solidFill>
                  <a:schemeClr val="tx1"/>
                </a:solidFill>
              </a:rPr>
              <a:t>are ideal for today’s </a:t>
            </a:r>
            <a:r>
              <a:rPr lang="en-US" sz="1600" b="1" dirty="0">
                <a:solidFill>
                  <a:schemeClr val="tx1"/>
                </a:solidFill>
              </a:rPr>
              <a:t>low interest rate </a:t>
            </a:r>
            <a:r>
              <a:rPr lang="en-US" sz="1600" dirty="0">
                <a:solidFill>
                  <a:schemeClr val="tx1"/>
                </a:solidFill>
              </a:rPr>
              <a:t>environment. With the IRS 7520 rate at historically low levels, if the growth of the assets exceeds the 7520 rate, the greater the amount of funds that can be passed along to a donor’s heirs without incurring estate/gift taxes.</a:t>
            </a:r>
          </a:p>
          <a:p>
            <a:pPr algn="just"/>
            <a:r>
              <a:rPr lang="en-US" sz="1600" b="1" dirty="0">
                <a:solidFill>
                  <a:schemeClr val="tx1"/>
                </a:solidFill>
              </a:rPr>
              <a:t>Charitable lead </a:t>
            </a:r>
            <a:r>
              <a:rPr lang="en-US" sz="1600" b="1" i="1" dirty="0">
                <a:solidFill>
                  <a:schemeClr val="tx1"/>
                </a:solidFill>
              </a:rPr>
              <a:t>unitrust</a:t>
            </a:r>
            <a:r>
              <a:rPr lang="en-US" sz="1600" b="1" dirty="0">
                <a:solidFill>
                  <a:schemeClr val="tx1"/>
                </a:solidFill>
              </a:rPr>
              <a:t> (CLUT): income payments to the charity fluctuate </a:t>
            </a:r>
            <a:r>
              <a:rPr lang="en-US" sz="1600" dirty="0">
                <a:solidFill>
                  <a:schemeClr val="tx1"/>
                </a:solidFill>
              </a:rPr>
              <a:t>with the FMV of the assets in the trust; the trustee calculates the payment amount by multiplying the designated payout percentage (called the unitrust percentage) by the FMV of the trust assets as they are valued each year (grantor and non-grantor)</a:t>
            </a:r>
          </a:p>
          <a:p>
            <a:pPr lvl="1" algn="just"/>
            <a:r>
              <a:rPr lang="en-US" sz="1600" b="1" dirty="0">
                <a:solidFill>
                  <a:schemeClr val="tx1"/>
                </a:solidFill>
              </a:rPr>
              <a:t>Effect of Market Conditions: </a:t>
            </a:r>
            <a:r>
              <a:rPr lang="en-US" sz="1600" dirty="0">
                <a:solidFill>
                  <a:schemeClr val="tx1"/>
                </a:solidFill>
              </a:rPr>
              <a:t> In </a:t>
            </a:r>
            <a:r>
              <a:rPr lang="en-US" sz="1600" b="1" dirty="0">
                <a:solidFill>
                  <a:schemeClr val="tx1"/>
                </a:solidFill>
              </a:rPr>
              <a:t>high interest rate </a:t>
            </a:r>
            <a:r>
              <a:rPr lang="en-US" sz="1600" dirty="0">
                <a:solidFill>
                  <a:schemeClr val="tx1"/>
                </a:solidFill>
              </a:rPr>
              <a:t>environments, </a:t>
            </a:r>
            <a:r>
              <a:rPr lang="en-US" sz="1600" b="1" dirty="0">
                <a:solidFill>
                  <a:schemeClr val="tx1"/>
                </a:solidFill>
              </a:rPr>
              <a:t>CLUTs</a:t>
            </a:r>
            <a:r>
              <a:rPr lang="en-US" sz="1600" dirty="0">
                <a:solidFill>
                  <a:schemeClr val="tx1"/>
                </a:solidFill>
              </a:rPr>
              <a:t> generally provide the donor with a greater charitable gift tax credit than CLATs.</a:t>
            </a:r>
          </a:p>
        </p:txBody>
      </p:sp>
      <p:sp>
        <p:nvSpPr>
          <p:cNvPr id="6" name="Title 1">
            <a:extLst>
              <a:ext uri="{FF2B5EF4-FFF2-40B4-BE49-F238E27FC236}">
                <a16:creationId xmlns:a16="http://schemas.microsoft.com/office/drawing/2014/main" id="{521A9CA0-B4F7-8A4E-9AAF-E84A2FA5F146}"/>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60" normalizeH="0" baseline="0" noProof="0" dirty="0">
                <a:ln>
                  <a:noFill/>
                </a:ln>
                <a:solidFill>
                  <a:srgbClr val="FFFFFF"/>
                </a:solidFill>
                <a:effectLst/>
                <a:uLnTx/>
                <a:uFillTx/>
                <a:latin typeface="Corbel" panose="020B0503020204020204"/>
                <a:ea typeface="+mj-ea"/>
                <a:cs typeface="+mj-cs"/>
              </a:rPr>
              <a:t>Charitable Lead Trusts</a:t>
            </a:r>
          </a:p>
        </p:txBody>
      </p:sp>
      <p:grpSp>
        <p:nvGrpSpPr>
          <p:cNvPr id="7" name="Group 6">
            <a:extLst>
              <a:ext uri="{FF2B5EF4-FFF2-40B4-BE49-F238E27FC236}">
                <a16:creationId xmlns:a16="http://schemas.microsoft.com/office/drawing/2014/main" id="{F95FD7D4-A84B-4840-92B3-719E9A590BD0}"/>
              </a:ext>
            </a:extLst>
          </p:cNvPr>
          <p:cNvGrpSpPr/>
          <p:nvPr/>
        </p:nvGrpSpPr>
        <p:grpSpPr>
          <a:xfrm>
            <a:off x="955703" y="3103419"/>
            <a:ext cx="1539153" cy="1539153"/>
            <a:chOff x="955703" y="3103419"/>
            <a:chExt cx="1539153" cy="1539153"/>
          </a:xfrm>
        </p:grpSpPr>
        <p:sp>
          <p:nvSpPr>
            <p:cNvPr id="8" name="Oval 7">
              <a:extLst>
                <a:ext uri="{FF2B5EF4-FFF2-40B4-BE49-F238E27FC236}">
                  <a16:creationId xmlns:a16="http://schemas.microsoft.com/office/drawing/2014/main" id="{CFF9A283-4A77-6045-8D5D-40C24F972150}"/>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pic>
          <p:nvPicPr>
            <p:cNvPr id="9" name="Graphic 8" descr="Dollar">
              <a:extLst>
                <a:ext uri="{FF2B5EF4-FFF2-40B4-BE49-F238E27FC236}">
                  <a16:creationId xmlns:a16="http://schemas.microsoft.com/office/drawing/2014/main" id="{75D7F7A8-4DC6-9B4A-AA78-2A5E99F9B3A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079" y="3415795"/>
              <a:ext cx="914400" cy="914400"/>
            </a:xfrm>
            <a:prstGeom prst="rect">
              <a:avLst/>
            </a:prstGeom>
          </p:spPr>
        </p:pic>
      </p:grpSp>
    </p:spTree>
    <p:extLst>
      <p:ext uri="{BB962C8B-B14F-4D97-AF65-F5344CB8AC3E}">
        <p14:creationId xmlns:p14="http://schemas.microsoft.com/office/powerpoint/2010/main" val="1696961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3ED5446-35E3-42B3-80BF-B72B74F91F88}"/>
              </a:ext>
            </a:extLst>
          </p:cNvPr>
          <p:cNvSpPr>
            <a:spLocks noGrp="1"/>
          </p:cNvSpPr>
          <p:nvPr>
            <p:ph type="ctrTitle"/>
          </p:nvPr>
        </p:nvSpPr>
        <p:spPr>
          <a:xfrm>
            <a:off x="1539116" y="864108"/>
            <a:ext cx="3073914" cy="5120639"/>
          </a:xfrm>
        </p:spPr>
        <p:txBody>
          <a:bodyPr vert="horz" lIns="91440" tIns="45720" rIns="91440" bIns="45720" rtlCol="0" anchor="ctr">
            <a:normAutofit/>
          </a:bodyPr>
          <a:lstStyle/>
          <a:p>
            <a:pPr algn="ctr"/>
            <a:br>
              <a:rPr lang="en-US" sz="3600" b="1" spc="-60" dirty="0">
                <a:solidFill>
                  <a:schemeClr val="tx1">
                    <a:lumMod val="85000"/>
                    <a:lumOff val="15000"/>
                  </a:schemeClr>
                </a:solidFill>
              </a:rPr>
            </a:br>
            <a:r>
              <a:rPr lang="en-US" sz="3600" b="1" spc="-60" dirty="0">
                <a:solidFill>
                  <a:schemeClr val="tx1">
                    <a:lumMod val="85000"/>
                    <a:lumOff val="15000"/>
                  </a:schemeClr>
                </a:solidFill>
              </a:rPr>
              <a:t>Achieving Clients’ Goals with Split Income Gifts: Background and Case Studies</a:t>
            </a:r>
            <a:br>
              <a:rPr lang="en-US" sz="3600" b="1" spc="-60" dirty="0">
                <a:solidFill>
                  <a:schemeClr val="tx1">
                    <a:lumMod val="85000"/>
                    <a:lumOff val="15000"/>
                  </a:schemeClr>
                </a:solidFill>
              </a:rPr>
            </a:br>
            <a:endParaRPr lang="en-US" sz="3600" b="1" spc="-60" dirty="0">
              <a:solidFill>
                <a:schemeClr val="tx1">
                  <a:lumMod val="85000"/>
                  <a:lumOff val="15000"/>
                </a:schemeClr>
              </a:solidFill>
            </a:endParaRPr>
          </a:p>
        </p:txBody>
      </p:sp>
      <p:sp>
        <p:nvSpPr>
          <p:cNvPr id="14" name="Rectangle 13">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C76EAF69-FAF5-4FE0-9FD4-3F82BC301631}"/>
              </a:ext>
            </a:extLst>
          </p:cNvPr>
          <p:cNvSpPr>
            <a:spLocks noGrp="1"/>
          </p:cNvSpPr>
          <p:nvPr>
            <p:ph type="subTitle" idx="1"/>
          </p:nvPr>
        </p:nvSpPr>
        <p:spPr>
          <a:xfrm>
            <a:off x="5289229" y="238539"/>
            <a:ext cx="5910677" cy="6374296"/>
          </a:xfrm>
        </p:spPr>
        <p:txBody>
          <a:bodyPr vert="horz" lIns="91440" tIns="45720" rIns="91440" bIns="45720" rtlCol="0" anchor="ctr">
            <a:normAutofit/>
          </a:bodyPr>
          <a:lstStyle/>
          <a:p>
            <a:endParaRPr lang="en-US" dirty="0">
              <a:solidFill>
                <a:schemeClr val="tx1">
                  <a:lumMod val="65000"/>
                  <a:lumOff val="35000"/>
                </a:schemeClr>
              </a:solidFill>
            </a:endParaRPr>
          </a:p>
          <a:p>
            <a:pPr algn="ctr"/>
            <a:r>
              <a:rPr lang="en-US" b="1" dirty="0">
                <a:solidFill>
                  <a:srgbClr val="5F6FC7"/>
                </a:solidFill>
              </a:rPr>
              <a:t>Presented on behalf of </a:t>
            </a:r>
          </a:p>
          <a:p>
            <a:pPr algn="ctr"/>
            <a:r>
              <a:rPr lang="en-US" b="1" dirty="0">
                <a:solidFill>
                  <a:srgbClr val="5F6FC7"/>
                </a:solidFill>
              </a:rPr>
              <a:t>Marquette University Law School</a:t>
            </a:r>
          </a:p>
          <a:p>
            <a:pPr algn="ctr"/>
            <a:r>
              <a:rPr lang="en-US" b="1" dirty="0">
                <a:solidFill>
                  <a:schemeClr val="tx1">
                    <a:lumMod val="65000"/>
                    <a:lumOff val="35000"/>
                  </a:schemeClr>
                </a:solidFill>
              </a:rPr>
              <a:t>by</a:t>
            </a:r>
          </a:p>
          <a:p>
            <a:pPr algn="ctr"/>
            <a:r>
              <a:rPr lang="en-US" b="1" dirty="0">
                <a:solidFill>
                  <a:schemeClr val="tx1">
                    <a:lumMod val="65000"/>
                    <a:lumOff val="35000"/>
                  </a:schemeClr>
                </a:solidFill>
              </a:rPr>
              <a:t>Cathy Steinhafel, L’89, </a:t>
            </a:r>
          </a:p>
          <a:p>
            <a:pPr algn="ctr"/>
            <a:r>
              <a:rPr lang="en-US" b="1" dirty="0">
                <a:solidFill>
                  <a:schemeClr val="tx1">
                    <a:lumMod val="65000"/>
                    <a:lumOff val="35000"/>
                  </a:schemeClr>
                </a:solidFill>
              </a:rPr>
              <a:t>Sr. Director of Development, Planned Giving</a:t>
            </a:r>
          </a:p>
          <a:p>
            <a:pPr algn="ctr"/>
            <a:r>
              <a:rPr lang="en-US" b="1" dirty="0">
                <a:solidFill>
                  <a:schemeClr val="tx1">
                    <a:lumMod val="65000"/>
                    <a:lumOff val="35000"/>
                  </a:schemeClr>
                </a:solidFill>
              </a:rPr>
              <a:t> Marquette University</a:t>
            </a:r>
          </a:p>
          <a:p>
            <a:pPr algn="ctr"/>
            <a:r>
              <a:rPr lang="en-US" b="1" dirty="0">
                <a:solidFill>
                  <a:schemeClr val="tx1">
                    <a:lumMod val="65000"/>
                    <a:lumOff val="35000"/>
                  </a:schemeClr>
                </a:solidFill>
              </a:rPr>
              <a:t>and</a:t>
            </a:r>
          </a:p>
          <a:p>
            <a:pPr algn="ctr"/>
            <a:r>
              <a:rPr lang="en-US" b="1" dirty="0">
                <a:solidFill>
                  <a:schemeClr val="tx1">
                    <a:lumMod val="65000"/>
                    <a:lumOff val="35000"/>
                  </a:schemeClr>
                </a:solidFill>
              </a:rPr>
              <a:t>Katie Hofman, DePaul Law ’87</a:t>
            </a:r>
          </a:p>
          <a:p>
            <a:pPr algn="ctr"/>
            <a:r>
              <a:rPr lang="en-US" b="1" dirty="0">
                <a:solidFill>
                  <a:schemeClr val="tx1">
                    <a:lumMod val="65000"/>
                    <a:lumOff val="35000"/>
                  </a:schemeClr>
                </a:solidFill>
              </a:rPr>
              <a:t>Associate Vice President, Planned Giving</a:t>
            </a:r>
          </a:p>
          <a:p>
            <a:pPr algn="ctr"/>
            <a:r>
              <a:rPr lang="en-US" b="1" dirty="0">
                <a:solidFill>
                  <a:schemeClr val="tx1">
                    <a:lumMod val="65000"/>
                    <a:lumOff val="35000"/>
                  </a:schemeClr>
                </a:solidFill>
              </a:rPr>
              <a:t>Marquette University</a:t>
            </a:r>
          </a:p>
          <a:p>
            <a:pPr algn="ctr"/>
            <a:endParaRPr lang="en-US" b="1" dirty="0">
              <a:solidFill>
                <a:schemeClr val="tx1">
                  <a:lumMod val="65000"/>
                  <a:lumOff val="35000"/>
                </a:schemeClr>
              </a:solidFill>
            </a:endParaRPr>
          </a:p>
          <a:p>
            <a:pPr algn="ctr"/>
            <a:r>
              <a:rPr lang="en-US" b="1" dirty="0">
                <a:solidFill>
                  <a:srgbClr val="5F6FC7"/>
                </a:solidFill>
              </a:rPr>
              <a:t>June 3, 2020</a:t>
            </a:r>
          </a:p>
        </p:txBody>
      </p:sp>
      <p:sp>
        <p:nvSpPr>
          <p:cNvPr id="18" name="Rectangle 17">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6222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759C2BF-8C08-4548-927B-B266EFF34F68}"/>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60" normalizeH="0" baseline="0" noProof="0" dirty="0">
                <a:ln>
                  <a:noFill/>
                </a:ln>
                <a:solidFill>
                  <a:srgbClr val="FFFFFF"/>
                </a:solidFill>
                <a:effectLst/>
                <a:uLnTx/>
                <a:uFillTx/>
                <a:latin typeface="Corbel" panose="020B0503020204020204"/>
                <a:ea typeface="+mj-ea"/>
                <a:cs typeface="+mj-cs"/>
              </a:rPr>
              <a:t>Charitable Lead Trusts</a:t>
            </a:r>
          </a:p>
        </p:txBody>
      </p:sp>
      <p:grpSp>
        <p:nvGrpSpPr>
          <p:cNvPr id="7" name="Group 6">
            <a:extLst>
              <a:ext uri="{FF2B5EF4-FFF2-40B4-BE49-F238E27FC236}">
                <a16:creationId xmlns:a16="http://schemas.microsoft.com/office/drawing/2014/main" id="{E49F93CC-1026-0341-A934-7576FFD6D113}"/>
              </a:ext>
            </a:extLst>
          </p:cNvPr>
          <p:cNvGrpSpPr/>
          <p:nvPr/>
        </p:nvGrpSpPr>
        <p:grpSpPr>
          <a:xfrm>
            <a:off x="955703" y="3103419"/>
            <a:ext cx="1539153" cy="1539153"/>
            <a:chOff x="955703" y="3103419"/>
            <a:chExt cx="1539153" cy="1539153"/>
          </a:xfrm>
        </p:grpSpPr>
        <p:sp>
          <p:nvSpPr>
            <p:cNvPr id="8" name="Oval 7">
              <a:extLst>
                <a:ext uri="{FF2B5EF4-FFF2-40B4-BE49-F238E27FC236}">
                  <a16:creationId xmlns:a16="http://schemas.microsoft.com/office/drawing/2014/main" id="{E42AEF4E-9CBB-2640-A0BD-631520CA140A}"/>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pic>
          <p:nvPicPr>
            <p:cNvPr id="9" name="Graphic 8" descr="Dollar">
              <a:extLst>
                <a:ext uri="{FF2B5EF4-FFF2-40B4-BE49-F238E27FC236}">
                  <a16:creationId xmlns:a16="http://schemas.microsoft.com/office/drawing/2014/main" id="{4E03A8D9-8A4B-2C42-9ACB-3274DD230B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079" y="3415795"/>
              <a:ext cx="914400" cy="914400"/>
            </a:xfrm>
            <a:prstGeom prst="rect">
              <a:avLst/>
            </a:prstGeom>
          </p:spPr>
        </p:pic>
      </p:grpSp>
      <p:graphicFrame>
        <p:nvGraphicFramePr>
          <p:cNvPr id="13" name="Diagram 12">
            <a:extLst>
              <a:ext uri="{FF2B5EF4-FFF2-40B4-BE49-F238E27FC236}">
                <a16:creationId xmlns:a16="http://schemas.microsoft.com/office/drawing/2014/main" id="{4A5E8B65-F4E9-4844-8A7D-0FADC935FDEA}"/>
              </a:ext>
            </a:extLst>
          </p:cNvPr>
          <p:cNvGraphicFramePr/>
          <p:nvPr>
            <p:extLst>
              <p:ext uri="{D42A27DB-BD31-4B8C-83A1-F6EECF244321}">
                <p14:modId xmlns:p14="http://schemas.microsoft.com/office/powerpoint/2010/main" val="4160128652"/>
              </p:ext>
            </p:extLst>
          </p:nvPr>
        </p:nvGraphicFramePr>
        <p:xfrm>
          <a:off x="3551380" y="608060"/>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Content Placeholder 2">
            <a:extLst>
              <a:ext uri="{FF2B5EF4-FFF2-40B4-BE49-F238E27FC236}">
                <a16:creationId xmlns:a16="http://schemas.microsoft.com/office/drawing/2014/main" id="{A2EA4550-4F77-8240-8576-6F6D7859490A}"/>
              </a:ext>
            </a:extLst>
          </p:cNvPr>
          <p:cNvSpPr txBox="1">
            <a:spLocks/>
          </p:cNvSpPr>
          <p:nvPr/>
        </p:nvSpPr>
        <p:spPr>
          <a:xfrm>
            <a:off x="3528678" y="1069493"/>
            <a:ext cx="8173403" cy="345771"/>
          </a:xfrm>
          <a:prstGeom prst="rect">
            <a:avLst/>
          </a:prstGeom>
        </p:spPr>
        <p:txBody>
          <a:bodyPr vert="horz" lIns="91440" tIns="45720" rIns="91440" bIns="45720" rtlCol="0" anchor="ctr">
            <a:normAutofit lnSpcReduction="10000"/>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marR="0" lvl="0" indent="0" algn="ctr" defTabSz="914400" rtl="0" eaLnBrk="1" fontAlgn="auto" latinLnBrk="0" hangingPunct="1">
              <a:lnSpc>
                <a:spcPct val="90000"/>
              </a:lnSpc>
              <a:spcBef>
                <a:spcPts val="1200"/>
              </a:spcBef>
              <a:spcAft>
                <a:spcPts val="0"/>
              </a:spcAft>
              <a:buClr>
                <a:srgbClr val="40BAD2"/>
              </a:buClr>
              <a:buSzTx/>
              <a:buFont typeface="Wingdings 2" pitchFamily="18" charset="2"/>
              <a:buNone/>
              <a:tabLst/>
              <a:defRPr/>
            </a:pPr>
            <a:r>
              <a:rPr kumimoji="0" lang="en-US" sz="2000" b="1" i="0" u="none" strike="noStrike" kern="1200" cap="none" spc="0" normalizeH="0" baseline="0" noProof="0" dirty="0">
                <a:ln>
                  <a:noFill/>
                </a:ln>
                <a:solidFill>
                  <a:schemeClr val="accent1"/>
                </a:solidFill>
                <a:effectLst/>
                <a:uLnTx/>
                <a:uFillTx/>
                <a:latin typeface="Corbel" panose="020B0503020204020204"/>
                <a:ea typeface="+mn-ea"/>
                <a:cs typeface="+mn-cs"/>
              </a:rPr>
              <a:t>Grantor CLTs:</a:t>
            </a:r>
            <a:endParaRPr kumimoji="0" lang="en-US" sz="800" b="1" i="0" u="none" strike="noStrike" kern="1200" cap="none" spc="0" normalizeH="0" baseline="0" noProof="0" dirty="0">
              <a:ln>
                <a:noFill/>
              </a:ln>
              <a:solidFill>
                <a:schemeClr val="accent1"/>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965210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10816B-DEA4-45E4-B703-5C96B5FC4CAD}"/>
              </a:ext>
            </a:extLst>
          </p:cNvPr>
          <p:cNvSpPr>
            <a:spLocks noGrp="1"/>
          </p:cNvSpPr>
          <p:nvPr>
            <p:ph idx="1"/>
          </p:nvPr>
        </p:nvSpPr>
        <p:spPr>
          <a:xfrm>
            <a:off x="3474324" y="758297"/>
            <a:ext cx="8717676" cy="5309994"/>
          </a:xfrm>
        </p:spPr>
        <p:txBody>
          <a:bodyPr>
            <a:normAutofit fontScale="40000" lnSpcReduction="20000"/>
          </a:bodyPr>
          <a:lstStyle/>
          <a:p>
            <a:pPr marL="0" indent="0" algn="just">
              <a:buNone/>
            </a:pPr>
            <a:r>
              <a:rPr lang="en-US" sz="4000" b="1" dirty="0">
                <a:solidFill>
                  <a:schemeClr val="accent1"/>
                </a:solidFill>
              </a:rPr>
              <a:t>    </a:t>
            </a:r>
            <a:r>
              <a:rPr lang="en-US" sz="5000" b="1" dirty="0">
                <a:solidFill>
                  <a:schemeClr val="accent1"/>
                </a:solidFill>
              </a:rPr>
              <a:t>Grantor CLTs Tax Consequences: </a:t>
            </a:r>
          </a:p>
          <a:p>
            <a:pPr algn="just"/>
            <a:r>
              <a:rPr lang="en-US" sz="4000" b="1" dirty="0">
                <a:solidFill>
                  <a:schemeClr val="tx1"/>
                </a:solidFill>
              </a:rPr>
              <a:t>Grantor is treated as the owner of the trust </a:t>
            </a:r>
            <a:r>
              <a:rPr lang="en-US" sz="4000" dirty="0">
                <a:solidFill>
                  <a:schemeClr val="tx1"/>
                </a:solidFill>
              </a:rPr>
              <a:t>for federal income tax purposes and </a:t>
            </a:r>
            <a:r>
              <a:rPr lang="en-US" sz="4000" b="1" dirty="0">
                <a:solidFill>
                  <a:schemeClr val="tx1"/>
                </a:solidFill>
              </a:rPr>
              <a:t>taxed individually </a:t>
            </a:r>
            <a:r>
              <a:rPr lang="en-US" sz="4000" dirty="0">
                <a:solidFill>
                  <a:schemeClr val="tx1"/>
                </a:solidFill>
              </a:rPr>
              <a:t>for any activity within the trust </a:t>
            </a:r>
          </a:p>
          <a:p>
            <a:pPr algn="just"/>
            <a:r>
              <a:rPr lang="en-US" sz="4000" dirty="0">
                <a:solidFill>
                  <a:schemeClr val="tx1"/>
                </a:solidFill>
              </a:rPr>
              <a:t>The trust files an annual </a:t>
            </a:r>
            <a:r>
              <a:rPr lang="en-US" sz="4000" b="1" dirty="0">
                <a:solidFill>
                  <a:schemeClr val="tx1"/>
                </a:solidFill>
              </a:rPr>
              <a:t>fiduciary income tax return </a:t>
            </a:r>
            <a:r>
              <a:rPr lang="en-US" sz="4000" dirty="0">
                <a:solidFill>
                  <a:schemeClr val="tx1"/>
                </a:solidFill>
              </a:rPr>
              <a:t>and the trust’s income, gain or loss flow through the trust and are reported on the donor’s </a:t>
            </a:r>
            <a:r>
              <a:rPr lang="en-US" sz="4000" b="1" dirty="0">
                <a:solidFill>
                  <a:schemeClr val="tx1"/>
                </a:solidFill>
              </a:rPr>
              <a:t>personal income tax return </a:t>
            </a:r>
            <a:r>
              <a:rPr lang="en-US" sz="4000" dirty="0">
                <a:solidFill>
                  <a:schemeClr val="tx1"/>
                </a:solidFill>
              </a:rPr>
              <a:t>(Form 1040).</a:t>
            </a:r>
          </a:p>
          <a:p>
            <a:pPr algn="just"/>
            <a:r>
              <a:rPr lang="en-US" sz="4000" dirty="0">
                <a:solidFill>
                  <a:schemeClr val="tx1"/>
                </a:solidFill>
              </a:rPr>
              <a:t>Grantor can take an </a:t>
            </a:r>
            <a:r>
              <a:rPr lang="en-US" sz="4000" b="1" dirty="0">
                <a:solidFill>
                  <a:schemeClr val="tx1"/>
                </a:solidFill>
              </a:rPr>
              <a:t>immediate charitable income tax deduction </a:t>
            </a:r>
            <a:r>
              <a:rPr lang="en-US" sz="4000" dirty="0">
                <a:solidFill>
                  <a:schemeClr val="tx1"/>
                </a:solidFill>
              </a:rPr>
              <a:t>for the present value of future payments made to the charitable beneficiary, </a:t>
            </a:r>
            <a:r>
              <a:rPr lang="en-US" sz="4000" b="1" dirty="0">
                <a:solidFill>
                  <a:schemeClr val="tx1"/>
                </a:solidFill>
              </a:rPr>
              <a:t>subject to applicable deduction limitations </a:t>
            </a:r>
            <a:r>
              <a:rPr lang="en-US" sz="4000" dirty="0">
                <a:solidFill>
                  <a:schemeClr val="tx1"/>
                </a:solidFill>
              </a:rPr>
              <a:t>Grantor can </a:t>
            </a:r>
            <a:r>
              <a:rPr lang="en-US" sz="4000" b="1" dirty="0">
                <a:solidFill>
                  <a:schemeClr val="tx1"/>
                </a:solidFill>
              </a:rPr>
              <a:t>carry forward any unused portion of the deduction </a:t>
            </a:r>
            <a:r>
              <a:rPr lang="en-US" sz="4000" dirty="0">
                <a:solidFill>
                  <a:schemeClr val="tx1"/>
                </a:solidFill>
              </a:rPr>
              <a:t>up to 5 additional years following the gift; </a:t>
            </a:r>
          </a:p>
          <a:p>
            <a:pPr algn="just"/>
            <a:r>
              <a:rPr lang="en-US" sz="4000" dirty="0">
                <a:solidFill>
                  <a:schemeClr val="tx1"/>
                </a:solidFill>
              </a:rPr>
              <a:t>Grantor </a:t>
            </a:r>
            <a:r>
              <a:rPr lang="en-US" sz="4000" b="1" dirty="0">
                <a:solidFill>
                  <a:schemeClr val="tx1"/>
                </a:solidFill>
              </a:rPr>
              <a:t>does NOT receive any additional income tax deductions for trust distributions </a:t>
            </a:r>
            <a:r>
              <a:rPr lang="en-US" sz="4000" dirty="0">
                <a:solidFill>
                  <a:schemeClr val="tx1"/>
                </a:solidFill>
              </a:rPr>
              <a:t>made to charity over the term of the trust;</a:t>
            </a:r>
          </a:p>
          <a:p>
            <a:pPr algn="just"/>
            <a:r>
              <a:rPr lang="en-US" sz="4000" dirty="0">
                <a:solidFill>
                  <a:schemeClr val="tx1"/>
                </a:solidFill>
              </a:rPr>
              <a:t>Grantor is </a:t>
            </a:r>
            <a:r>
              <a:rPr lang="en-US" sz="4000" b="1" dirty="0">
                <a:solidFill>
                  <a:schemeClr val="tx1"/>
                </a:solidFill>
              </a:rPr>
              <a:t>taxed on both the income </a:t>
            </a:r>
            <a:r>
              <a:rPr lang="en-US" sz="4000" dirty="0">
                <a:solidFill>
                  <a:schemeClr val="tx1"/>
                </a:solidFill>
              </a:rPr>
              <a:t>earned in the trust </a:t>
            </a:r>
            <a:r>
              <a:rPr lang="en-US" sz="4000" b="1" dirty="0">
                <a:solidFill>
                  <a:schemeClr val="tx1"/>
                </a:solidFill>
              </a:rPr>
              <a:t>and the capital gains </a:t>
            </a:r>
            <a:r>
              <a:rPr lang="en-US" sz="4000" dirty="0">
                <a:solidFill>
                  <a:schemeClr val="tx1"/>
                </a:solidFill>
              </a:rPr>
              <a:t>realized in the trust each calendar year of the trust term, potentially diluting the benefit of the income tax deduction;</a:t>
            </a:r>
          </a:p>
          <a:p>
            <a:pPr algn="just"/>
            <a:r>
              <a:rPr lang="en-US" sz="4000" b="1" dirty="0">
                <a:solidFill>
                  <a:schemeClr val="tx1"/>
                </a:solidFill>
              </a:rPr>
              <a:t>If the grantor passes away </a:t>
            </a:r>
            <a:r>
              <a:rPr lang="en-US" sz="4000" dirty="0">
                <a:solidFill>
                  <a:schemeClr val="tx1"/>
                </a:solidFill>
              </a:rPr>
              <a:t>or the trust otherwise loses its grantor trust status during the trust term, the </a:t>
            </a:r>
            <a:r>
              <a:rPr lang="en-US" sz="4000" b="1" dirty="0">
                <a:solidFill>
                  <a:schemeClr val="tx1"/>
                </a:solidFill>
              </a:rPr>
              <a:t>trust reverts to a non-grantor trust </a:t>
            </a:r>
            <a:r>
              <a:rPr lang="en-US" sz="4000" dirty="0">
                <a:solidFill>
                  <a:schemeClr val="tx1"/>
                </a:solidFill>
              </a:rPr>
              <a:t>and the </a:t>
            </a:r>
            <a:r>
              <a:rPr lang="en-US" sz="4000" b="1" dirty="0">
                <a:solidFill>
                  <a:schemeClr val="tx1"/>
                </a:solidFill>
              </a:rPr>
              <a:t>charitable tax deduction for any remaining undistributed charitable distributions are subject to recapture;</a:t>
            </a:r>
          </a:p>
          <a:p>
            <a:pPr algn="just"/>
            <a:r>
              <a:rPr lang="en-US" sz="4000" dirty="0">
                <a:solidFill>
                  <a:schemeClr val="tx1"/>
                </a:solidFill>
              </a:rPr>
              <a:t>The 2017 Tax Cuts and Jobs Act created greater incentive for donors to create grantor CLTs, allowing donors to consolidate deductions for future donations into a larger deduction for a single year. Against the backdrop of the increased standard deduction, new limitations on deductions for state and local taxes, and the elimination of many other deductions, grantor CLTs provide significant benefit to taxpayers who itemize.  </a:t>
            </a:r>
          </a:p>
        </p:txBody>
      </p:sp>
      <p:sp>
        <p:nvSpPr>
          <p:cNvPr id="6" name="Title 1">
            <a:extLst>
              <a:ext uri="{FF2B5EF4-FFF2-40B4-BE49-F238E27FC236}">
                <a16:creationId xmlns:a16="http://schemas.microsoft.com/office/drawing/2014/main" id="{A63E96D8-FE35-C748-89B8-DA6881B945EE}"/>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60" normalizeH="0" baseline="0" noProof="0" dirty="0">
                <a:ln>
                  <a:noFill/>
                </a:ln>
                <a:solidFill>
                  <a:srgbClr val="FFFFFF"/>
                </a:solidFill>
                <a:effectLst/>
                <a:uLnTx/>
                <a:uFillTx/>
                <a:latin typeface="Corbel" panose="020B0503020204020204"/>
                <a:ea typeface="+mj-ea"/>
                <a:cs typeface="+mj-cs"/>
              </a:rPr>
              <a:t>Charitable Lead Trusts</a:t>
            </a:r>
          </a:p>
        </p:txBody>
      </p:sp>
      <p:grpSp>
        <p:nvGrpSpPr>
          <p:cNvPr id="7" name="Group 6">
            <a:extLst>
              <a:ext uri="{FF2B5EF4-FFF2-40B4-BE49-F238E27FC236}">
                <a16:creationId xmlns:a16="http://schemas.microsoft.com/office/drawing/2014/main" id="{749E8685-4123-BA4F-9646-4B40076B1D56}"/>
              </a:ext>
            </a:extLst>
          </p:cNvPr>
          <p:cNvGrpSpPr/>
          <p:nvPr/>
        </p:nvGrpSpPr>
        <p:grpSpPr>
          <a:xfrm>
            <a:off x="955703" y="3103419"/>
            <a:ext cx="1539153" cy="1539153"/>
            <a:chOff x="955703" y="3103419"/>
            <a:chExt cx="1539153" cy="1539153"/>
          </a:xfrm>
        </p:grpSpPr>
        <p:sp>
          <p:nvSpPr>
            <p:cNvPr id="8" name="Oval 7">
              <a:extLst>
                <a:ext uri="{FF2B5EF4-FFF2-40B4-BE49-F238E27FC236}">
                  <a16:creationId xmlns:a16="http://schemas.microsoft.com/office/drawing/2014/main" id="{75A22014-F83A-5549-B9E7-6BF4DD3CB929}"/>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pic>
          <p:nvPicPr>
            <p:cNvPr id="9" name="Graphic 8" descr="Dollar">
              <a:extLst>
                <a:ext uri="{FF2B5EF4-FFF2-40B4-BE49-F238E27FC236}">
                  <a16:creationId xmlns:a16="http://schemas.microsoft.com/office/drawing/2014/main" id="{CEACE5E7-406A-7B44-8978-EBE95BD133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079" y="3415795"/>
              <a:ext cx="914400" cy="914400"/>
            </a:xfrm>
            <a:prstGeom prst="rect">
              <a:avLst/>
            </a:prstGeom>
          </p:spPr>
        </p:pic>
      </p:grpSp>
    </p:spTree>
    <p:extLst>
      <p:ext uri="{BB962C8B-B14F-4D97-AF65-F5344CB8AC3E}">
        <p14:creationId xmlns:p14="http://schemas.microsoft.com/office/powerpoint/2010/main" val="2082135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8BBFC1-1D1E-4F42-8065-85616DB48777}"/>
              </a:ext>
            </a:extLst>
          </p:cNvPr>
          <p:cNvSpPr>
            <a:spLocks noGrp="1"/>
          </p:cNvSpPr>
          <p:nvPr>
            <p:ph idx="1"/>
          </p:nvPr>
        </p:nvSpPr>
        <p:spPr>
          <a:xfrm>
            <a:off x="3551380" y="1137008"/>
            <a:ext cx="8236438" cy="565848"/>
          </a:xfrm>
        </p:spPr>
        <p:txBody>
          <a:bodyPr>
            <a:normAutofit/>
          </a:bodyPr>
          <a:lstStyle/>
          <a:p>
            <a:pPr marL="0" lvl="0" indent="0" algn="ctr">
              <a:buNone/>
            </a:pPr>
            <a:r>
              <a:rPr lang="en-US" sz="1600" b="1" dirty="0"/>
              <a:t>Non-grantor CLTs </a:t>
            </a:r>
          </a:p>
        </p:txBody>
      </p:sp>
      <p:sp>
        <p:nvSpPr>
          <p:cNvPr id="4" name="Title 1">
            <a:extLst>
              <a:ext uri="{FF2B5EF4-FFF2-40B4-BE49-F238E27FC236}">
                <a16:creationId xmlns:a16="http://schemas.microsoft.com/office/drawing/2014/main" id="{1CF99B30-C521-F845-9A77-E4561C6FBFEB}"/>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60" normalizeH="0" baseline="0" noProof="0" dirty="0">
                <a:ln>
                  <a:noFill/>
                </a:ln>
                <a:solidFill>
                  <a:srgbClr val="FFFFFF"/>
                </a:solidFill>
                <a:effectLst/>
                <a:uLnTx/>
                <a:uFillTx/>
                <a:latin typeface="Corbel" panose="020B0503020204020204"/>
                <a:ea typeface="+mj-ea"/>
                <a:cs typeface="+mj-cs"/>
              </a:rPr>
              <a:t>Charitable Lead Trusts</a:t>
            </a:r>
          </a:p>
        </p:txBody>
      </p:sp>
      <p:grpSp>
        <p:nvGrpSpPr>
          <p:cNvPr id="5" name="Group 4">
            <a:extLst>
              <a:ext uri="{FF2B5EF4-FFF2-40B4-BE49-F238E27FC236}">
                <a16:creationId xmlns:a16="http://schemas.microsoft.com/office/drawing/2014/main" id="{FE15AEE2-6A3D-1C4C-BE86-90FA3634459B}"/>
              </a:ext>
            </a:extLst>
          </p:cNvPr>
          <p:cNvGrpSpPr/>
          <p:nvPr/>
        </p:nvGrpSpPr>
        <p:grpSpPr>
          <a:xfrm>
            <a:off x="955703" y="3103419"/>
            <a:ext cx="1539153" cy="1539153"/>
            <a:chOff x="955703" y="3103419"/>
            <a:chExt cx="1539153" cy="1539153"/>
          </a:xfrm>
        </p:grpSpPr>
        <p:sp>
          <p:nvSpPr>
            <p:cNvPr id="6" name="Oval 5">
              <a:extLst>
                <a:ext uri="{FF2B5EF4-FFF2-40B4-BE49-F238E27FC236}">
                  <a16:creationId xmlns:a16="http://schemas.microsoft.com/office/drawing/2014/main" id="{02C6D562-C0B1-A341-A9B4-3D5EFAB3404C}"/>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pic>
          <p:nvPicPr>
            <p:cNvPr id="7" name="Graphic 6" descr="Dollar">
              <a:extLst>
                <a:ext uri="{FF2B5EF4-FFF2-40B4-BE49-F238E27FC236}">
                  <a16:creationId xmlns:a16="http://schemas.microsoft.com/office/drawing/2014/main" id="{85F62C93-D32C-6140-BAAB-795D778E6C3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079" y="3415795"/>
              <a:ext cx="914400" cy="914400"/>
            </a:xfrm>
            <a:prstGeom prst="rect">
              <a:avLst/>
            </a:prstGeom>
          </p:spPr>
        </p:pic>
      </p:grpSp>
      <p:graphicFrame>
        <p:nvGraphicFramePr>
          <p:cNvPr id="8" name="Diagram 7">
            <a:extLst>
              <a:ext uri="{FF2B5EF4-FFF2-40B4-BE49-F238E27FC236}">
                <a16:creationId xmlns:a16="http://schemas.microsoft.com/office/drawing/2014/main" id="{59CC1925-E636-4443-94AA-0C8D43EB0EC2}"/>
              </a:ext>
            </a:extLst>
          </p:cNvPr>
          <p:cNvGraphicFramePr/>
          <p:nvPr>
            <p:extLst>
              <p:ext uri="{D42A27DB-BD31-4B8C-83A1-F6EECF244321}">
                <p14:modId xmlns:p14="http://schemas.microsoft.com/office/powerpoint/2010/main" val="3858094239"/>
              </p:ext>
            </p:extLst>
          </p:nvPr>
        </p:nvGraphicFramePr>
        <p:xfrm>
          <a:off x="3551380" y="608060"/>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12259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FF944B-775B-4C69-B542-69E804522A2C}"/>
              </a:ext>
            </a:extLst>
          </p:cNvPr>
          <p:cNvSpPr>
            <a:spLocks noGrp="1"/>
          </p:cNvSpPr>
          <p:nvPr>
            <p:ph idx="1"/>
          </p:nvPr>
        </p:nvSpPr>
        <p:spPr>
          <a:xfrm>
            <a:off x="3489806" y="145775"/>
            <a:ext cx="8569672" cy="6361042"/>
          </a:xfrm>
        </p:spPr>
        <p:txBody>
          <a:bodyPr>
            <a:normAutofit fontScale="25000" lnSpcReduction="20000"/>
          </a:bodyPr>
          <a:lstStyle/>
          <a:p>
            <a:pPr marL="0" lvl="0" indent="0" algn="just">
              <a:buNone/>
            </a:pPr>
            <a:r>
              <a:rPr lang="en-US" sz="4900" b="1" dirty="0">
                <a:solidFill>
                  <a:schemeClr val="tx1"/>
                </a:solidFill>
              </a:rPr>
              <a:t>     </a:t>
            </a:r>
            <a:r>
              <a:rPr lang="en-US" sz="8000" b="1" dirty="0">
                <a:solidFill>
                  <a:schemeClr val="accent1"/>
                </a:solidFill>
              </a:rPr>
              <a:t>Non-grantor CLTs Tax consequences</a:t>
            </a:r>
            <a:r>
              <a:rPr lang="en-US" sz="6400" b="1" dirty="0">
                <a:solidFill>
                  <a:schemeClr val="accent1"/>
                </a:solidFill>
              </a:rPr>
              <a:t>: </a:t>
            </a:r>
          </a:p>
          <a:p>
            <a:pPr algn="just"/>
            <a:r>
              <a:rPr lang="en-US" sz="6400" b="1" dirty="0">
                <a:solidFill>
                  <a:schemeClr val="tx1"/>
                </a:solidFill>
              </a:rPr>
              <a:t>The trust—not the grantor—is considered the owner of the trust assets. </a:t>
            </a:r>
          </a:p>
          <a:p>
            <a:pPr algn="just"/>
            <a:r>
              <a:rPr lang="en-US" sz="6400" dirty="0">
                <a:solidFill>
                  <a:schemeClr val="tx1"/>
                </a:solidFill>
              </a:rPr>
              <a:t>Accordingly, the </a:t>
            </a:r>
            <a:r>
              <a:rPr lang="en-US" sz="6400" b="1" dirty="0">
                <a:solidFill>
                  <a:schemeClr val="tx1"/>
                </a:solidFill>
              </a:rPr>
              <a:t>grantor is ineligible to take an income tax deduction </a:t>
            </a:r>
            <a:r>
              <a:rPr lang="en-US" sz="6400" dirty="0">
                <a:solidFill>
                  <a:schemeClr val="tx1"/>
                </a:solidFill>
              </a:rPr>
              <a:t>for the present value of the lead interest to charity. </a:t>
            </a:r>
          </a:p>
          <a:p>
            <a:pPr algn="just"/>
            <a:r>
              <a:rPr lang="en-US" sz="6400" b="1" dirty="0">
                <a:solidFill>
                  <a:schemeClr val="tx1"/>
                </a:solidFill>
              </a:rPr>
              <a:t>The trust itself pays tax </a:t>
            </a:r>
            <a:r>
              <a:rPr lang="en-US" sz="6400" dirty="0">
                <a:solidFill>
                  <a:schemeClr val="tx1"/>
                </a:solidFill>
              </a:rPr>
              <a:t>on its undistributed net income, and the </a:t>
            </a:r>
            <a:r>
              <a:rPr lang="en-US" sz="6400" b="1" dirty="0">
                <a:solidFill>
                  <a:schemeClr val="tx1"/>
                </a:solidFill>
              </a:rPr>
              <a:t>trust can claim an unlimited income tax charitable deduction </a:t>
            </a:r>
            <a:r>
              <a:rPr lang="en-US" sz="6400" dirty="0">
                <a:solidFill>
                  <a:schemeClr val="tx1"/>
                </a:solidFill>
              </a:rPr>
              <a:t>for its distributions to the charitable beneficiary. </a:t>
            </a:r>
          </a:p>
          <a:p>
            <a:pPr algn="just"/>
            <a:r>
              <a:rPr lang="en-US" sz="6400" dirty="0">
                <a:solidFill>
                  <a:schemeClr val="tx1"/>
                </a:solidFill>
              </a:rPr>
              <a:t>The trust is taxed as a standard complex trust for income tax purposes, so the trust pays any taxes due on the income earned and capital gains realized each calendar year. However, unlike a grantor CLT, </a:t>
            </a:r>
            <a:r>
              <a:rPr lang="en-US" sz="6400" b="1" dirty="0">
                <a:solidFill>
                  <a:schemeClr val="tx1"/>
                </a:solidFill>
              </a:rPr>
              <a:t>the taxable income and realized gains each year are offset by the amount of the trust’s yearly annuity or unitrust payments made to charity; </a:t>
            </a:r>
            <a:r>
              <a:rPr lang="en-US" sz="6400" dirty="0">
                <a:solidFill>
                  <a:schemeClr val="tx1"/>
                </a:solidFill>
              </a:rPr>
              <a:t>as long as the income and gains do not exceed the total amount of charitable distributions, the trust will pay no tax.</a:t>
            </a:r>
          </a:p>
          <a:p>
            <a:pPr algn="just"/>
            <a:r>
              <a:rPr lang="en-US" sz="6400" b="1" dirty="0">
                <a:solidFill>
                  <a:schemeClr val="tx1"/>
                </a:solidFill>
              </a:rPr>
              <a:t>Reducing estate taxes</a:t>
            </a:r>
            <a:r>
              <a:rPr lang="en-US" sz="6400" dirty="0">
                <a:solidFill>
                  <a:schemeClr val="tx1"/>
                </a:solidFill>
              </a:rPr>
              <a:t>: the </a:t>
            </a:r>
            <a:r>
              <a:rPr lang="en-US" sz="6400" b="1" dirty="0">
                <a:solidFill>
                  <a:schemeClr val="tx1"/>
                </a:solidFill>
              </a:rPr>
              <a:t>property contributed to the trust will be considered part of the donor’s estate, </a:t>
            </a:r>
            <a:r>
              <a:rPr lang="en-US" sz="6400" dirty="0">
                <a:solidFill>
                  <a:schemeClr val="tx1"/>
                </a:solidFill>
              </a:rPr>
              <a:t>but the </a:t>
            </a:r>
            <a:r>
              <a:rPr lang="en-US" sz="6400" b="1" dirty="0">
                <a:solidFill>
                  <a:schemeClr val="tx1"/>
                </a:solidFill>
              </a:rPr>
              <a:t>estate will be eligible for an estate tax charitable deduction for the value of the interest paid to the charity,</a:t>
            </a:r>
            <a:r>
              <a:rPr lang="en-US" sz="6400" dirty="0">
                <a:solidFill>
                  <a:schemeClr val="tx1"/>
                </a:solidFill>
              </a:rPr>
              <a:t> not only reducing estate taxes but also preserving wealth. </a:t>
            </a:r>
          </a:p>
          <a:p>
            <a:pPr algn="just"/>
            <a:r>
              <a:rPr lang="en-US" sz="6400" b="1" dirty="0">
                <a:solidFill>
                  <a:schemeClr val="tx1"/>
                </a:solidFill>
              </a:rPr>
              <a:t>Reducing gift taxes</a:t>
            </a:r>
            <a:r>
              <a:rPr lang="en-US" sz="6400" dirty="0">
                <a:solidFill>
                  <a:schemeClr val="tx1"/>
                </a:solidFill>
              </a:rPr>
              <a:t>: </a:t>
            </a:r>
            <a:r>
              <a:rPr lang="en-US" sz="6400" b="1" dirty="0">
                <a:solidFill>
                  <a:schemeClr val="tx1"/>
                </a:solidFill>
              </a:rPr>
              <a:t>lifetime contributions </a:t>
            </a:r>
            <a:r>
              <a:rPr lang="en-US" sz="6400" dirty="0">
                <a:solidFill>
                  <a:schemeClr val="tx1"/>
                </a:solidFill>
              </a:rPr>
              <a:t>made to the trust </a:t>
            </a:r>
            <a:r>
              <a:rPr lang="en-US" sz="6400" b="1" dirty="0">
                <a:solidFill>
                  <a:schemeClr val="tx1"/>
                </a:solidFill>
              </a:rPr>
              <a:t>may be eligible for a gift tax charitable deduction based on the present value of the interest going to charity</a:t>
            </a:r>
            <a:r>
              <a:rPr lang="en-US" sz="6400" dirty="0">
                <a:solidFill>
                  <a:schemeClr val="tx1"/>
                </a:solidFill>
              </a:rPr>
              <a:t>. </a:t>
            </a:r>
            <a:r>
              <a:rPr lang="en-US" sz="6400" b="1" dirty="0">
                <a:solidFill>
                  <a:schemeClr val="tx1"/>
                </a:solidFill>
              </a:rPr>
              <a:t>The lower valuation of the remainder interest resulting from a low 7520 Rate reduces the taxable portion of the gift to noncharitable beneficiaries.</a:t>
            </a:r>
            <a:r>
              <a:rPr lang="en-US" sz="6400" dirty="0">
                <a:solidFill>
                  <a:schemeClr val="tx1"/>
                </a:solidFill>
              </a:rPr>
              <a:t> Though the trust may be subject to gift tax on the value of the remainder interest passing to donor’s heirs, </a:t>
            </a:r>
            <a:r>
              <a:rPr lang="en-US" sz="6400" b="1" dirty="0">
                <a:solidFill>
                  <a:schemeClr val="tx1"/>
                </a:solidFill>
              </a:rPr>
              <a:t>the remainder value can be zeroed out </a:t>
            </a:r>
            <a:r>
              <a:rPr lang="en-US" sz="6400" dirty="0">
                <a:solidFill>
                  <a:schemeClr val="tx1"/>
                </a:solidFill>
              </a:rPr>
              <a:t>to eliminate gift taxes on the amount passing to the remainder beneficiaries by adjusting the charitable lead payment amount and duration. </a:t>
            </a:r>
          </a:p>
          <a:p>
            <a:pPr algn="just"/>
            <a:r>
              <a:rPr lang="en-US" sz="6400" b="1" dirty="0">
                <a:solidFill>
                  <a:schemeClr val="tx1"/>
                </a:solidFill>
              </a:rPr>
              <a:t>If the CLT assets appreciate at a rate that exceeds the 7520 Rate, the value of the excess investment return will be distributed to the remainder beneficiaries at the end of the term free of estate or gift tax</a:t>
            </a:r>
            <a:r>
              <a:rPr lang="en-US" sz="6400" dirty="0">
                <a:solidFill>
                  <a:schemeClr val="tx1"/>
                </a:solidFill>
              </a:rPr>
              <a:t>.</a:t>
            </a:r>
          </a:p>
        </p:txBody>
      </p:sp>
      <p:sp>
        <p:nvSpPr>
          <p:cNvPr id="6" name="Title 1">
            <a:extLst>
              <a:ext uri="{FF2B5EF4-FFF2-40B4-BE49-F238E27FC236}">
                <a16:creationId xmlns:a16="http://schemas.microsoft.com/office/drawing/2014/main" id="{86971781-79C7-5C4A-883B-CAE4906A5799}"/>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60" normalizeH="0" baseline="0" noProof="0" dirty="0">
                <a:ln>
                  <a:noFill/>
                </a:ln>
                <a:solidFill>
                  <a:srgbClr val="FFFFFF"/>
                </a:solidFill>
                <a:effectLst/>
                <a:uLnTx/>
                <a:uFillTx/>
                <a:latin typeface="Corbel" panose="020B0503020204020204"/>
                <a:ea typeface="+mj-ea"/>
                <a:cs typeface="+mj-cs"/>
              </a:rPr>
              <a:t>Charitable Lead Trusts</a:t>
            </a:r>
          </a:p>
        </p:txBody>
      </p:sp>
      <p:grpSp>
        <p:nvGrpSpPr>
          <p:cNvPr id="7" name="Group 6">
            <a:extLst>
              <a:ext uri="{FF2B5EF4-FFF2-40B4-BE49-F238E27FC236}">
                <a16:creationId xmlns:a16="http://schemas.microsoft.com/office/drawing/2014/main" id="{68F32BEE-F904-5145-929E-C6C6E5045708}"/>
              </a:ext>
            </a:extLst>
          </p:cNvPr>
          <p:cNvGrpSpPr/>
          <p:nvPr/>
        </p:nvGrpSpPr>
        <p:grpSpPr>
          <a:xfrm>
            <a:off x="955703" y="3103419"/>
            <a:ext cx="1539153" cy="1539153"/>
            <a:chOff x="955703" y="3103419"/>
            <a:chExt cx="1539153" cy="1539153"/>
          </a:xfrm>
        </p:grpSpPr>
        <p:sp>
          <p:nvSpPr>
            <p:cNvPr id="8" name="Oval 7">
              <a:extLst>
                <a:ext uri="{FF2B5EF4-FFF2-40B4-BE49-F238E27FC236}">
                  <a16:creationId xmlns:a16="http://schemas.microsoft.com/office/drawing/2014/main" id="{2D7AAF1D-72CA-6341-B6A9-E7AB5F561FEB}"/>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pic>
          <p:nvPicPr>
            <p:cNvPr id="9" name="Graphic 8" descr="Dollar">
              <a:extLst>
                <a:ext uri="{FF2B5EF4-FFF2-40B4-BE49-F238E27FC236}">
                  <a16:creationId xmlns:a16="http://schemas.microsoft.com/office/drawing/2014/main" id="{FB281BB8-2909-A84A-BE87-392E04EC6DB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079" y="3415795"/>
              <a:ext cx="914400" cy="914400"/>
            </a:xfrm>
            <a:prstGeom prst="rect">
              <a:avLst/>
            </a:prstGeom>
          </p:spPr>
        </p:pic>
      </p:grpSp>
    </p:spTree>
    <p:extLst>
      <p:ext uri="{BB962C8B-B14F-4D97-AF65-F5344CB8AC3E}">
        <p14:creationId xmlns:p14="http://schemas.microsoft.com/office/powerpoint/2010/main" val="18850745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69AB2C1-64C2-441F-83B6-AE634E758F21}"/>
              </a:ext>
            </a:extLst>
          </p:cNvPr>
          <p:cNvPicPr>
            <a:picLocks noGrp="1" noChangeAspect="1"/>
          </p:cNvPicPr>
          <p:nvPr>
            <p:ph idx="1"/>
          </p:nvPr>
        </p:nvPicPr>
        <p:blipFill>
          <a:blip r:embed="rId2"/>
          <a:stretch>
            <a:fillRect/>
          </a:stretch>
        </p:blipFill>
        <p:spPr>
          <a:xfrm>
            <a:off x="3762937" y="1702856"/>
            <a:ext cx="7996077" cy="3657600"/>
          </a:xfrm>
          <a:prstGeom prst="rect">
            <a:avLst/>
          </a:prstGeom>
        </p:spPr>
      </p:pic>
      <p:sp>
        <p:nvSpPr>
          <p:cNvPr id="5" name="Title 1">
            <a:extLst>
              <a:ext uri="{FF2B5EF4-FFF2-40B4-BE49-F238E27FC236}">
                <a16:creationId xmlns:a16="http://schemas.microsoft.com/office/drawing/2014/main" id="{5B90D6E6-3FB4-944B-B6A0-4B459CBA9572}"/>
              </a:ext>
            </a:extLst>
          </p:cNvPr>
          <p:cNvSpPr txBox="1">
            <a:spLocks/>
          </p:cNvSpPr>
          <p:nvPr/>
        </p:nvSpPr>
        <p:spPr>
          <a:xfrm>
            <a:off x="0" y="1702856"/>
            <a:ext cx="3450561" cy="2170634"/>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60" normalizeH="0" baseline="0" noProof="0" dirty="0">
                <a:ln>
                  <a:noFill/>
                </a:ln>
                <a:solidFill>
                  <a:srgbClr val="FFFFFF"/>
                </a:solidFill>
                <a:effectLst/>
                <a:uLnTx/>
                <a:uFillTx/>
                <a:latin typeface="Corbel" panose="020B0503020204020204"/>
                <a:ea typeface="+mj-ea"/>
                <a:cs typeface="+mj-cs"/>
              </a:rPr>
              <a:t>Charitable Lead Trusts: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900" b="1" i="0" u="none" strike="noStrike" kern="1200" cap="none" spc="-60" normalizeH="0" baseline="0" noProof="0" dirty="0">
                <a:ln>
                  <a:noFill/>
                </a:ln>
                <a:solidFill>
                  <a:srgbClr val="002060"/>
                </a:solidFill>
                <a:effectLst/>
                <a:uLnTx/>
                <a:uFillTx/>
                <a:latin typeface="Corbel" panose="020B0503020204020204"/>
                <a:ea typeface="+mj-ea"/>
                <a:cs typeface="+mj-cs"/>
              </a:rPr>
              <a:t>Grantor v. Non-Grantor CLT Comparison</a:t>
            </a:r>
          </a:p>
        </p:txBody>
      </p:sp>
      <p:grpSp>
        <p:nvGrpSpPr>
          <p:cNvPr id="6" name="Group 5">
            <a:extLst>
              <a:ext uri="{FF2B5EF4-FFF2-40B4-BE49-F238E27FC236}">
                <a16:creationId xmlns:a16="http://schemas.microsoft.com/office/drawing/2014/main" id="{33EDD6CF-6F83-F847-9167-E732AF220B74}"/>
              </a:ext>
            </a:extLst>
          </p:cNvPr>
          <p:cNvGrpSpPr/>
          <p:nvPr/>
        </p:nvGrpSpPr>
        <p:grpSpPr>
          <a:xfrm>
            <a:off x="955703" y="4185867"/>
            <a:ext cx="1539153" cy="1539153"/>
            <a:chOff x="955703" y="3103419"/>
            <a:chExt cx="1539153" cy="1539153"/>
          </a:xfrm>
        </p:grpSpPr>
        <p:sp>
          <p:nvSpPr>
            <p:cNvPr id="7" name="Oval 6">
              <a:extLst>
                <a:ext uri="{FF2B5EF4-FFF2-40B4-BE49-F238E27FC236}">
                  <a16:creationId xmlns:a16="http://schemas.microsoft.com/office/drawing/2014/main" id="{9DA45B35-BECE-BD46-9051-D973C4136C19}"/>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pic>
          <p:nvPicPr>
            <p:cNvPr id="8" name="Graphic 7" descr="Dollar">
              <a:extLst>
                <a:ext uri="{FF2B5EF4-FFF2-40B4-BE49-F238E27FC236}">
                  <a16:creationId xmlns:a16="http://schemas.microsoft.com/office/drawing/2014/main" id="{9A0AC3EA-CD2E-744D-B246-4BD0ED8629A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68079" y="3415795"/>
              <a:ext cx="914400" cy="914400"/>
            </a:xfrm>
            <a:prstGeom prst="rect">
              <a:avLst/>
            </a:prstGeom>
          </p:spPr>
        </p:pic>
      </p:grpSp>
    </p:spTree>
    <p:extLst>
      <p:ext uri="{BB962C8B-B14F-4D97-AF65-F5344CB8AC3E}">
        <p14:creationId xmlns:p14="http://schemas.microsoft.com/office/powerpoint/2010/main" val="1619937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E5BC96-EFE7-43E2-8621-E118DAD84231}"/>
              </a:ext>
            </a:extLst>
          </p:cNvPr>
          <p:cNvSpPr>
            <a:spLocks noGrp="1"/>
          </p:cNvSpPr>
          <p:nvPr>
            <p:ph idx="1"/>
          </p:nvPr>
        </p:nvSpPr>
        <p:spPr>
          <a:xfrm>
            <a:off x="3450562" y="817419"/>
            <a:ext cx="8311948" cy="5662372"/>
          </a:xfrm>
        </p:spPr>
        <p:txBody>
          <a:bodyPr>
            <a:noAutofit/>
          </a:bodyPr>
          <a:lstStyle/>
          <a:p>
            <a:pPr marL="0" indent="0">
              <a:buNone/>
            </a:pPr>
            <a:r>
              <a:rPr lang="en-US" sz="1600" dirty="0"/>
              <a:t>    </a:t>
            </a:r>
            <a:r>
              <a:rPr lang="en-US" b="1" dirty="0">
                <a:solidFill>
                  <a:schemeClr val="accent1"/>
                </a:solidFill>
              </a:rPr>
              <a:t>Considerations:</a:t>
            </a:r>
          </a:p>
          <a:p>
            <a:pPr lvl="0"/>
            <a:r>
              <a:rPr lang="en-US" sz="1600" dirty="0">
                <a:solidFill>
                  <a:schemeClr val="tx1"/>
                </a:solidFill>
              </a:rPr>
              <a:t>The optimum time for funding a CLT is during a period of low interest rates but good return on equities or real estate in the trust. Generally, the longer the term of the trust and/or the lower the Section 7520 Rate, the lower the present value of the remainder interest.</a:t>
            </a:r>
            <a:endParaRPr lang="en-US" sz="800" dirty="0">
              <a:solidFill>
                <a:schemeClr val="tx1"/>
              </a:solidFill>
            </a:endParaRPr>
          </a:p>
          <a:p>
            <a:pPr lvl="0"/>
            <a:r>
              <a:rPr lang="en-US" sz="1600" b="1" dirty="0">
                <a:solidFill>
                  <a:schemeClr val="tx1"/>
                </a:solidFill>
              </a:rPr>
              <a:t>Cash and the following assets with high basis and high growth rate are best for funding CLTs:</a:t>
            </a:r>
          </a:p>
          <a:p>
            <a:pPr lvl="1"/>
            <a:r>
              <a:rPr lang="en-US" sz="1600" b="1" dirty="0">
                <a:solidFill>
                  <a:schemeClr val="tx1"/>
                </a:solidFill>
              </a:rPr>
              <a:t>Publicly traded securities</a:t>
            </a:r>
          </a:p>
          <a:p>
            <a:pPr lvl="1"/>
            <a:r>
              <a:rPr lang="en-US" sz="1600" b="1" dirty="0">
                <a:solidFill>
                  <a:schemeClr val="tx1"/>
                </a:solidFill>
              </a:rPr>
              <a:t>Some types of closely held stock</a:t>
            </a:r>
          </a:p>
          <a:p>
            <a:pPr lvl="1"/>
            <a:r>
              <a:rPr lang="en-US" sz="1600" b="1" dirty="0">
                <a:solidFill>
                  <a:schemeClr val="tx1"/>
                </a:solidFill>
              </a:rPr>
              <a:t>Real estate</a:t>
            </a:r>
          </a:p>
          <a:p>
            <a:pPr lvl="1"/>
            <a:r>
              <a:rPr lang="en-US" sz="1600" b="1" dirty="0">
                <a:solidFill>
                  <a:schemeClr val="tx1"/>
                </a:solidFill>
              </a:rPr>
              <a:t>Certain other complex assets</a:t>
            </a:r>
          </a:p>
          <a:p>
            <a:pPr lvl="0"/>
            <a:r>
              <a:rPr lang="en-US" sz="1600" b="1" dirty="0">
                <a:solidFill>
                  <a:schemeClr val="tx1"/>
                </a:solidFill>
              </a:rPr>
              <a:t>Careful planning is required</a:t>
            </a:r>
            <a:r>
              <a:rPr lang="en-US" sz="1600" dirty="0">
                <a:solidFill>
                  <a:schemeClr val="tx1"/>
                </a:solidFill>
              </a:rPr>
              <a:t>, and non-cash assets may need to be sold by the trust (with a resulting tax consequence) or coupled with a cash donation </a:t>
            </a:r>
            <a:r>
              <a:rPr lang="en-US" sz="1600" b="1" dirty="0">
                <a:solidFill>
                  <a:schemeClr val="tx1"/>
                </a:solidFill>
              </a:rPr>
              <a:t>to ensure the trust has adequate resources to make the required charitable payments for the duration of the trust term. </a:t>
            </a:r>
            <a:endParaRPr lang="en-US" sz="800" b="1" dirty="0">
              <a:solidFill>
                <a:schemeClr val="tx1"/>
              </a:solidFill>
            </a:endParaRPr>
          </a:p>
          <a:p>
            <a:pPr lvl="0"/>
            <a:r>
              <a:rPr lang="en-US" sz="1600" dirty="0">
                <a:solidFill>
                  <a:schemeClr val="tx1"/>
                </a:solidFill>
              </a:rPr>
              <a:t>Being complex trusts, CLTs require legal setup and likely ongoing maintenance costs.</a:t>
            </a:r>
            <a:endParaRPr lang="en-US" sz="800" dirty="0">
              <a:solidFill>
                <a:schemeClr val="tx1"/>
              </a:solidFill>
            </a:endParaRPr>
          </a:p>
          <a:p>
            <a:pPr lvl="0"/>
            <a:r>
              <a:rPr lang="en-US" sz="1600" b="1" dirty="0">
                <a:solidFill>
                  <a:schemeClr val="tx1"/>
                </a:solidFill>
              </a:rPr>
              <a:t>Marquette does not serve as trustee of CLTs</a:t>
            </a:r>
            <a:r>
              <a:rPr lang="en-US" sz="1600" dirty="0">
                <a:solidFill>
                  <a:schemeClr val="tx1"/>
                </a:solidFill>
              </a:rPr>
              <a:t>; donors must carefully consider the trustee selected to achieve the investment goals of the trust.</a:t>
            </a:r>
          </a:p>
          <a:p>
            <a:endParaRPr lang="en-US" sz="1600" dirty="0"/>
          </a:p>
        </p:txBody>
      </p:sp>
      <p:sp>
        <p:nvSpPr>
          <p:cNvPr id="6" name="Title 1">
            <a:extLst>
              <a:ext uri="{FF2B5EF4-FFF2-40B4-BE49-F238E27FC236}">
                <a16:creationId xmlns:a16="http://schemas.microsoft.com/office/drawing/2014/main" id="{F46C7227-8A9B-8A41-8B95-616A7F049748}"/>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60" normalizeH="0" baseline="0" noProof="0" dirty="0">
                <a:ln>
                  <a:noFill/>
                </a:ln>
                <a:solidFill>
                  <a:srgbClr val="FFFFFF"/>
                </a:solidFill>
                <a:effectLst/>
                <a:uLnTx/>
                <a:uFillTx/>
                <a:latin typeface="Corbel" panose="020B0503020204020204"/>
                <a:ea typeface="+mj-ea"/>
                <a:cs typeface="+mj-cs"/>
              </a:rPr>
              <a:t>Charitable Lead Trusts</a:t>
            </a:r>
          </a:p>
        </p:txBody>
      </p:sp>
      <p:grpSp>
        <p:nvGrpSpPr>
          <p:cNvPr id="7" name="Group 6">
            <a:extLst>
              <a:ext uri="{FF2B5EF4-FFF2-40B4-BE49-F238E27FC236}">
                <a16:creationId xmlns:a16="http://schemas.microsoft.com/office/drawing/2014/main" id="{DC29CC4A-751D-8A46-B53B-5124A689F692}"/>
              </a:ext>
            </a:extLst>
          </p:cNvPr>
          <p:cNvGrpSpPr/>
          <p:nvPr/>
        </p:nvGrpSpPr>
        <p:grpSpPr>
          <a:xfrm>
            <a:off x="955703" y="3103419"/>
            <a:ext cx="1539153" cy="1539153"/>
            <a:chOff x="955703" y="3103419"/>
            <a:chExt cx="1539153" cy="1539153"/>
          </a:xfrm>
        </p:grpSpPr>
        <p:sp>
          <p:nvSpPr>
            <p:cNvPr id="8" name="Oval 7">
              <a:extLst>
                <a:ext uri="{FF2B5EF4-FFF2-40B4-BE49-F238E27FC236}">
                  <a16:creationId xmlns:a16="http://schemas.microsoft.com/office/drawing/2014/main" id="{B076437B-570B-864B-B303-550719579630}"/>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pic>
          <p:nvPicPr>
            <p:cNvPr id="9" name="Graphic 8" descr="Dollar">
              <a:extLst>
                <a:ext uri="{FF2B5EF4-FFF2-40B4-BE49-F238E27FC236}">
                  <a16:creationId xmlns:a16="http://schemas.microsoft.com/office/drawing/2014/main" id="{3ACB133E-DE26-4045-9F40-DBDAA9194C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079" y="3415795"/>
              <a:ext cx="914400" cy="914400"/>
            </a:xfrm>
            <a:prstGeom prst="rect">
              <a:avLst/>
            </a:prstGeom>
          </p:spPr>
        </p:pic>
      </p:grpSp>
    </p:spTree>
    <p:extLst>
      <p:ext uri="{BB962C8B-B14F-4D97-AF65-F5344CB8AC3E}">
        <p14:creationId xmlns:p14="http://schemas.microsoft.com/office/powerpoint/2010/main" val="39140916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9FFC16-D40F-9F4B-BEDC-86D469EEF137}"/>
              </a:ext>
            </a:extLst>
          </p:cNvPr>
          <p:cNvSpPr txBox="1"/>
          <p:nvPr/>
        </p:nvSpPr>
        <p:spPr>
          <a:xfrm>
            <a:off x="0" y="374073"/>
            <a:ext cx="12192000" cy="700192"/>
          </a:xfrm>
          <a:prstGeom prst="rect">
            <a:avLst/>
          </a:prstGeom>
          <a:solidFill>
            <a:schemeClr val="accent1"/>
          </a:solidFill>
        </p:spPr>
        <p:txBody>
          <a:bodyPr wrap="square" rtlCol="0">
            <a:spAutoFit/>
          </a:bodyPr>
          <a:lstStyle/>
          <a:p>
            <a:pPr marL="0" marR="0" lvl="0" indent="0" algn="l" defTabSz="457200" rtl="0" eaLnBrk="1" fontAlgn="auto" latinLnBrk="0" hangingPunct="1">
              <a:lnSpc>
                <a:spcPct val="100000"/>
              </a:lnSpc>
              <a:spcBef>
                <a:spcPts val="0"/>
              </a:spcBef>
              <a:spcAft>
                <a:spcPts val="300"/>
              </a:spcAft>
              <a:buClrTx/>
              <a:buSzTx/>
              <a:buFontTx/>
              <a:buNone/>
              <a:tabLst/>
              <a:defRPr/>
            </a:pPr>
            <a:endParaRPr kumimoji="0" lang="en-US" sz="500" b="1" i="0" u="none" strike="noStrike" kern="1200" cap="none" spc="0" normalizeH="0" baseline="0" noProof="0" dirty="0">
              <a:ln>
                <a:noFill/>
              </a:ln>
              <a:solidFill>
                <a:srgbClr val="FFFFFF"/>
              </a:solidFill>
              <a:effectLst/>
              <a:uLnTx/>
              <a:uFillTx/>
              <a:latin typeface="Corbel" panose="020B0503020204020204"/>
              <a:ea typeface="+mn-ea"/>
              <a:cs typeface="+mn-cs"/>
            </a:endParaRPr>
          </a:p>
          <a:p>
            <a:pPr marL="0" marR="0" lvl="0" indent="0" algn="l" defTabSz="457200" rtl="0" eaLnBrk="1" fontAlgn="auto" latinLnBrk="0" hangingPunct="1">
              <a:lnSpc>
                <a:spcPct val="100000"/>
              </a:lnSpc>
              <a:spcBef>
                <a:spcPts val="0"/>
              </a:spcBef>
              <a:spcAft>
                <a:spcPts val="300"/>
              </a:spcAft>
              <a:buClrTx/>
              <a:buSzTx/>
              <a:buFontTx/>
              <a:buNone/>
              <a:tabLst/>
              <a:defRPr/>
            </a:pPr>
            <a:r>
              <a:rPr kumimoji="0" lang="en-US" sz="3200" b="1" i="0" u="none" strike="noStrike" kern="1200" cap="none" spc="0" normalizeH="0" baseline="0" noProof="0" dirty="0">
                <a:ln>
                  <a:noFill/>
                </a:ln>
                <a:solidFill>
                  <a:srgbClr val="FFFFFF"/>
                </a:solidFill>
                <a:effectLst/>
                <a:uLnTx/>
                <a:uFillTx/>
                <a:latin typeface="Corbel" panose="020B0503020204020204"/>
                <a:ea typeface="+mn-ea"/>
                <a:cs typeface="+mn-cs"/>
              </a:rPr>
              <a:t>   </a:t>
            </a:r>
            <a:r>
              <a:rPr kumimoji="0" lang="en-US" sz="3200" b="1" i="0" u="none" strike="noStrike" kern="1200" cap="none" spc="-100" normalizeH="0" baseline="0" noProof="0" dirty="0">
                <a:ln>
                  <a:noFill/>
                </a:ln>
                <a:solidFill>
                  <a:srgbClr val="FFFFFF"/>
                </a:solidFill>
                <a:effectLst/>
                <a:uLnTx/>
                <a:uFillTx/>
                <a:latin typeface="Corbel" panose="020B0503020204020204"/>
                <a:ea typeface="+mn-ea"/>
                <a:cs typeface="+mn-cs"/>
              </a:rPr>
              <a:t>Example #1: Mr. MU Grantor CLT</a:t>
            </a:r>
            <a:endParaRPr kumimoji="0" lang="en-US" sz="500" b="1"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grpSp>
        <p:nvGrpSpPr>
          <p:cNvPr id="4" name="Group 3">
            <a:extLst>
              <a:ext uri="{FF2B5EF4-FFF2-40B4-BE49-F238E27FC236}">
                <a16:creationId xmlns:a16="http://schemas.microsoft.com/office/drawing/2014/main" id="{43FC5404-28DB-F74F-B97A-BE9FF6A1E9D5}"/>
              </a:ext>
            </a:extLst>
          </p:cNvPr>
          <p:cNvGrpSpPr/>
          <p:nvPr/>
        </p:nvGrpSpPr>
        <p:grpSpPr>
          <a:xfrm>
            <a:off x="10339145" y="440020"/>
            <a:ext cx="568298" cy="568298"/>
            <a:chOff x="955703" y="3103419"/>
            <a:chExt cx="1539153" cy="1539153"/>
          </a:xfrm>
        </p:grpSpPr>
        <p:sp>
          <p:nvSpPr>
            <p:cNvPr id="5" name="Oval 4">
              <a:extLst>
                <a:ext uri="{FF2B5EF4-FFF2-40B4-BE49-F238E27FC236}">
                  <a16:creationId xmlns:a16="http://schemas.microsoft.com/office/drawing/2014/main" id="{6901B33E-F924-1348-BE51-666BED8B0A49}"/>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pic>
          <p:nvPicPr>
            <p:cNvPr id="6" name="Graphic 5" descr="Magnifying glass">
              <a:extLst>
                <a:ext uri="{FF2B5EF4-FFF2-40B4-BE49-F238E27FC236}">
                  <a16:creationId xmlns:a16="http://schemas.microsoft.com/office/drawing/2014/main" id="{384CA7B1-0F1E-9B45-A555-645D6156C81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079" y="3415795"/>
              <a:ext cx="914400" cy="914400"/>
            </a:xfrm>
            <a:prstGeom prst="rect">
              <a:avLst/>
            </a:prstGeom>
          </p:spPr>
        </p:pic>
      </p:grpSp>
      <p:sp>
        <p:nvSpPr>
          <p:cNvPr id="3" name="TextBox 2">
            <a:extLst>
              <a:ext uri="{FF2B5EF4-FFF2-40B4-BE49-F238E27FC236}">
                <a16:creationId xmlns:a16="http://schemas.microsoft.com/office/drawing/2014/main" id="{D71D9A00-86FE-4264-BF9F-4655F4ED7DBE}"/>
              </a:ext>
            </a:extLst>
          </p:cNvPr>
          <p:cNvSpPr txBox="1"/>
          <p:nvPr/>
        </p:nvSpPr>
        <p:spPr>
          <a:xfrm>
            <a:off x="276726" y="1405614"/>
            <a:ext cx="5539495" cy="5078313"/>
          </a:xfrm>
          <a:prstGeom prst="rect">
            <a:avLst/>
          </a:prstGeom>
          <a:noFill/>
        </p:spPr>
        <p:txBody>
          <a:bodyPr wrap="square" rtlCol="0">
            <a:spAutoFit/>
          </a:bodyPr>
          <a:lstStyle/>
          <a:p>
            <a:r>
              <a:rPr lang="en-US" b="1" dirty="0"/>
              <a:t>Example #1: </a:t>
            </a:r>
            <a:r>
              <a:rPr lang="en-US" dirty="0"/>
              <a:t>Mr. MU, age 80 and a successful and retired  accountant and wealth advisor, received CLT illustrations from Marquette several years ago.  He recently dusted them off and requested updated illustrations for a $1M CLT funded with cash. He was interested in receiving a sizable charitable deduction in 2019, so illustrations were prepared comparing a 5% payout rate with the rate that would maximize his charitable deduction. </a:t>
            </a:r>
          </a:p>
          <a:p>
            <a:endParaRPr lang="en-US" dirty="0"/>
          </a:p>
          <a:p>
            <a:r>
              <a:rPr lang="en-US" b="1" dirty="0"/>
              <a:t>Solution: </a:t>
            </a:r>
            <a:r>
              <a:rPr lang="en-US" dirty="0"/>
              <a:t>Using the illustrations as the basis for his decision, Mr. MU had his attorney prepare a grantor CLT.</a:t>
            </a:r>
            <a:r>
              <a:rPr lang="en-US" b="1" dirty="0"/>
              <a:t> </a:t>
            </a:r>
            <a:r>
              <a:rPr lang="en-US" dirty="0"/>
              <a:t>By opting for an 8-year term with a 5% payout rate, Mr. MU received a $370,000 charitable deduction in 2019 (deductible up to 60%  AGI, with 5-yr. carryforward) while making a $400,000 pledge to Marquette’s campaign over an 8-yr. period ($50,000/yr.). At the end of the term, Mr. MU will receive $1.3M back into his estate.</a:t>
            </a:r>
          </a:p>
        </p:txBody>
      </p:sp>
      <p:pic>
        <p:nvPicPr>
          <p:cNvPr id="8" name="Picture 7">
            <a:extLst>
              <a:ext uri="{FF2B5EF4-FFF2-40B4-BE49-F238E27FC236}">
                <a16:creationId xmlns:a16="http://schemas.microsoft.com/office/drawing/2014/main" id="{1273ED03-06A6-4E1B-9201-715FE5FB5A4D}"/>
              </a:ext>
            </a:extLst>
          </p:cNvPr>
          <p:cNvPicPr>
            <a:picLocks noChangeAspect="1"/>
          </p:cNvPicPr>
          <p:nvPr/>
        </p:nvPicPr>
        <p:blipFill>
          <a:blip r:embed="rId4"/>
          <a:stretch>
            <a:fillRect/>
          </a:stretch>
        </p:blipFill>
        <p:spPr>
          <a:xfrm>
            <a:off x="6130184" y="1317542"/>
            <a:ext cx="5785090" cy="5029200"/>
          </a:xfrm>
          <a:prstGeom prst="rect">
            <a:avLst/>
          </a:prstGeom>
        </p:spPr>
      </p:pic>
    </p:spTree>
    <p:extLst>
      <p:ext uri="{BB962C8B-B14F-4D97-AF65-F5344CB8AC3E}">
        <p14:creationId xmlns:p14="http://schemas.microsoft.com/office/powerpoint/2010/main" val="5307865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9FFC16-D40F-9F4B-BEDC-86D469EEF137}"/>
              </a:ext>
            </a:extLst>
          </p:cNvPr>
          <p:cNvSpPr txBox="1"/>
          <p:nvPr/>
        </p:nvSpPr>
        <p:spPr>
          <a:xfrm>
            <a:off x="0" y="374073"/>
            <a:ext cx="12192000" cy="584775"/>
          </a:xfrm>
          <a:prstGeom prst="rect">
            <a:avLst/>
          </a:prstGeom>
          <a:solidFill>
            <a:schemeClr val="accent1"/>
          </a:solidFill>
        </p:spPr>
        <p:txBody>
          <a:bodyPr wrap="square" rtlCol="0">
            <a:spAutoFit/>
          </a:bodyPr>
          <a:lstStyle/>
          <a:p>
            <a:pPr lvl="0">
              <a:spcAft>
                <a:spcPts val="300"/>
              </a:spcAft>
              <a:defRPr/>
            </a:pPr>
            <a:r>
              <a:rPr lang="en-US" sz="3200" b="1">
                <a:solidFill>
                  <a:srgbClr val="FFFFFF"/>
                </a:solidFill>
              </a:rPr>
              <a:t>Example #2: Savant Grantor/Non-Grantor CLT Comparison</a:t>
            </a:r>
            <a:endParaRPr kumimoji="0" lang="en-US" sz="500" b="1"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grpSp>
        <p:nvGrpSpPr>
          <p:cNvPr id="4" name="Group 3">
            <a:extLst>
              <a:ext uri="{FF2B5EF4-FFF2-40B4-BE49-F238E27FC236}">
                <a16:creationId xmlns:a16="http://schemas.microsoft.com/office/drawing/2014/main" id="{43FC5404-28DB-F74F-B97A-BE9FF6A1E9D5}"/>
              </a:ext>
            </a:extLst>
          </p:cNvPr>
          <p:cNvGrpSpPr/>
          <p:nvPr/>
        </p:nvGrpSpPr>
        <p:grpSpPr>
          <a:xfrm>
            <a:off x="11174032" y="440020"/>
            <a:ext cx="568298" cy="568298"/>
            <a:chOff x="955703" y="3103419"/>
            <a:chExt cx="1539153" cy="1539153"/>
          </a:xfrm>
        </p:grpSpPr>
        <p:sp>
          <p:nvSpPr>
            <p:cNvPr id="5" name="Oval 4">
              <a:extLst>
                <a:ext uri="{FF2B5EF4-FFF2-40B4-BE49-F238E27FC236}">
                  <a16:creationId xmlns:a16="http://schemas.microsoft.com/office/drawing/2014/main" id="{6901B33E-F924-1348-BE51-666BED8B0A49}"/>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pic>
          <p:nvPicPr>
            <p:cNvPr id="6" name="Graphic 5" descr="Magnifying glass">
              <a:extLst>
                <a:ext uri="{FF2B5EF4-FFF2-40B4-BE49-F238E27FC236}">
                  <a16:creationId xmlns:a16="http://schemas.microsoft.com/office/drawing/2014/main" id="{384CA7B1-0F1E-9B45-A555-645D6156C81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079" y="3415795"/>
              <a:ext cx="914400" cy="914400"/>
            </a:xfrm>
            <a:prstGeom prst="rect">
              <a:avLst/>
            </a:prstGeom>
          </p:spPr>
        </p:pic>
      </p:grpSp>
      <p:sp>
        <p:nvSpPr>
          <p:cNvPr id="3" name="TextBox 2">
            <a:extLst>
              <a:ext uri="{FF2B5EF4-FFF2-40B4-BE49-F238E27FC236}">
                <a16:creationId xmlns:a16="http://schemas.microsoft.com/office/drawing/2014/main" id="{D71D9A00-86FE-4264-BF9F-4655F4ED7DBE}"/>
              </a:ext>
            </a:extLst>
          </p:cNvPr>
          <p:cNvSpPr txBox="1"/>
          <p:nvPr/>
        </p:nvSpPr>
        <p:spPr>
          <a:xfrm>
            <a:off x="276726" y="1708484"/>
            <a:ext cx="11350266" cy="3139321"/>
          </a:xfrm>
          <a:prstGeom prst="rect">
            <a:avLst/>
          </a:prstGeom>
          <a:noFill/>
        </p:spPr>
        <p:txBody>
          <a:bodyPr wrap="square" rtlCol="0">
            <a:spAutoFit/>
          </a:bodyPr>
          <a:lstStyle/>
          <a:p>
            <a:pPr>
              <a:defRPr/>
            </a:pPr>
            <a:r>
              <a:rPr kumimoji="0" lang="en-US" sz="1800" b="1" i="0" u="none" strike="noStrike" kern="1200" cap="none" spc="0" normalizeH="0" baseline="0" noProof="0" dirty="0">
                <a:ln>
                  <a:noFill/>
                </a:ln>
                <a:solidFill>
                  <a:prstClr val="black"/>
                </a:solidFill>
                <a:effectLst/>
                <a:uLnTx/>
                <a:uFillTx/>
                <a:latin typeface="Corbel" panose="020B0503020204020204"/>
                <a:ea typeface="+mn-ea"/>
                <a:cs typeface="+mn-cs"/>
              </a:rPr>
              <a:t>Example #2: </a:t>
            </a:r>
            <a:r>
              <a:rPr kumimoji="0" lang="en-US" sz="1800" i="0" u="none" strike="noStrike" kern="1200" cap="none" spc="0" normalizeH="0" baseline="0" noProof="0" dirty="0">
                <a:ln>
                  <a:noFill/>
                </a:ln>
                <a:solidFill>
                  <a:prstClr val="black"/>
                </a:solidFill>
                <a:effectLst/>
                <a:uLnTx/>
                <a:uFillTx/>
                <a:latin typeface="Corbel" panose="020B0503020204020204"/>
                <a:ea typeface="+mn-ea"/>
                <a:cs typeface="+mn-cs"/>
              </a:rPr>
              <a:t>Joe and Mary Savant met while they were students at MU.  Joe is a very successful wealth manager and </a:t>
            </a:r>
            <a:r>
              <a:rPr lang="en-US" dirty="0">
                <a:solidFill>
                  <a:prstClr val="black"/>
                </a:solidFill>
                <a:latin typeface="Corbel" panose="020B0503020204020204"/>
              </a:rPr>
              <a:t>has a propriety formula for investing that allows him to regularly outperform the S&amp;P 500 and Warren Buffet.  Joe and Mary have already provided for a significant gift to MU through their estate. Joe is reluctant to make a leadership gift during their lifetimes because he is certain he can grow the gift to MU larger using his investment formula than Marquette could grow it</a:t>
            </a:r>
            <a:r>
              <a:rPr lang="en-US" dirty="0">
                <a:solidFill>
                  <a:prstClr val="black"/>
                </a:solidFill>
              </a:rPr>
              <a:t>. The Savants’ development officer would like to propose an idea to prompt a leadership gift to MU now  that still allows Joe to maintain control over the investment of the assets.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orbel" panose="020B0503020204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orbel" panose="020B0503020204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rbel" panose="020B0503020204020204"/>
                <a:ea typeface="+mn-ea"/>
                <a:cs typeface="+mn-cs"/>
              </a:rPr>
              <a:t>Solution: </a:t>
            </a:r>
            <a:r>
              <a:rPr kumimoji="0" lang="en-US" sz="1800" i="0" u="none" strike="noStrike" kern="1200" cap="none" spc="0" normalizeH="0" baseline="0" noProof="0" dirty="0">
                <a:ln>
                  <a:noFill/>
                </a:ln>
                <a:solidFill>
                  <a:prstClr val="black"/>
                </a:solidFill>
                <a:effectLst/>
                <a:uLnTx/>
                <a:uFillTx/>
                <a:latin typeface="Corbel" panose="020B0503020204020204"/>
                <a:ea typeface="+mn-ea"/>
                <a:cs typeface="+mn-cs"/>
              </a:rPr>
              <a:t>T</a:t>
            </a:r>
            <a:r>
              <a:rPr lang="en-US" dirty="0">
                <a:solidFill>
                  <a:prstClr val="black"/>
                </a:solidFill>
                <a:latin typeface="Corbel" panose="020B0503020204020204"/>
              </a:rPr>
              <a:t>he development officer p</a:t>
            </a:r>
            <a:r>
              <a:rPr kumimoji="0" lang="en-US" sz="1800" b="0" i="0" u="none" strike="noStrike" kern="1200" cap="none" spc="0" normalizeH="0" baseline="0" noProof="0" dirty="0" err="1">
                <a:ln>
                  <a:noFill/>
                </a:ln>
                <a:solidFill>
                  <a:prstClr val="black"/>
                </a:solidFill>
                <a:effectLst/>
                <a:uLnTx/>
                <a:uFillTx/>
                <a:latin typeface="Corbel" panose="020B0503020204020204"/>
                <a:ea typeface="+mn-ea"/>
                <a:cs typeface="+mn-cs"/>
              </a:rPr>
              <a:t>rovides</a:t>
            </a:r>
            <a:r>
              <a:rPr kumimoji="0" lang="en-US" sz="1800" b="0" i="0" u="none" strike="noStrike" kern="1200" cap="none" spc="0" normalizeH="0" baseline="0" noProof="0" dirty="0">
                <a:ln>
                  <a:noFill/>
                </a:ln>
                <a:solidFill>
                  <a:prstClr val="black"/>
                </a:solidFill>
                <a:effectLst/>
                <a:uLnTx/>
                <a:uFillTx/>
                <a:latin typeface="Corbel" panose="020B0503020204020204"/>
                <a:ea typeface="+mn-ea"/>
                <a:cs typeface="+mn-cs"/>
              </a:rPr>
              <a:t> illustrations for  $20M grantor and non-grantor trusts demonstrating the benefits to the donors and to MU in order to determine their ultimate goals for their own family and for Marquette. Working with the </a:t>
            </a:r>
            <a:r>
              <a:rPr kumimoji="0" lang="en-US" sz="1800" b="0" i="0" u="none" strike="noStrike" kern="1200" cap="none" spc="0" normalizeH="0" baseline="0" noProof="0" dirty="0" err="1">
                <a:ln>
                  <a:noFill/>
                </a:ln>
                <a:solidFill>
                  <a:prstClr val="black"/>
                </a:solidFill>
                <a:effectLst/>
                <a:uLnTx/>
                <a:uFillTx/>
                <a:latin typeface="Corbel" panose="020B0503020204020204"/>
                <a:ea typeface="+mn-ea"/>
                <a:cs typeface="+mn-cs"/>
              </a:rPr>
              <a:t>Savan</a:t>
            </a:r>
            <a:r>
              <a:rPr lang="en-US" dirty="0" err="1">
                <a:solidFill>
                  <a:prstClr val="black"/>
                </a:solidFill>
                <a:latin typeface="Corbel" panose="020B0503020204020204"/>
              </a:rPr>
              <a:t>ts’</a:t>
            </a:r>
            <a:r>
              <a:rPr lang="en-US" dirty="0">
                <a:solidFill>
                  <a:prstClr val="black"/>
                </a:solidFill>
                <a:latin typeface="Corbel" panose="020B0503020204020204"/>
              </a:rPr>
              <a:t> estate  attorney, she helps structure the terms of the trust to meet the donors’ goals.</a:t>
            </a:r>
            <a:endParaRPr kumimoji="0" lang="en-US" sz="18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9720307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9FFC16-D40F-9F4B-BEDC-86D469EEF137}"/>
              </a:ext>
            </a:extLst>
          </p:cNvPr>
          <p:cNvSpPr txBox="1"/>
          <p:nvPr/>
        </p:nvSpPr>
        <p:spPr>
          <a:xfrm>
            <a:off x="0" y="374073"/>
            <a:ext cx="12192000" cy="700192"/>
          </a:xfrm>
          <a:prstGeom prst="rect">
            <a:avLst/>
          </a:prstGeom>
          <a:solidFill>
            <a:schemeClr val="accent1"/>
          </a:solidFill>
        </p:spPr>
        <p:txBody>
          <a:bodyPr wrap="square" rtlCol="0">
            <a:spAutoFit/>
          </a:bodyPr>
          <a:lstStyle/>
          <a:p>
            <a:pPr marL="0" marR="0" lvl="0" indent="0" algn="l" defTabSz="457200" rtl="0" eaLnBrk="1" fontAlgn="auto" latinLnBrk="0" hangingPunct="1">
              <a:lnSpc>
                <a:spcPct val="100000"/>
              </a:lnSpc>
              <a:spcBef>
                <a:spcPts val="0"/>
              </a:spcBef>
              <a:spcAft>
                <a:spcPts val="300"/>
              </a:spcAft>
              <a:buClrTx/>
              <a:buSzTx/>
              <a:buFontTx/>
              <a:buNone/>
              <a:tabLst/>
              <a:defRPr/>
            </a:pPr>
            <a:endParaRPr kumimoji="0" lang="en-US" sz="500" b="1" i="0" u="none" strike="noStrike" kern="1200" cap="none" spc="0" normalizeH="0" baseline="0" noProof="0" dirty="0">
              <a:ln>
                <a:noFill/>
              </a:ln>
              <a:solidFill>
                <a:srgbClr val="FFFFFF"/>
              </a:solidFill>
              <a:effectLst/>
              <a:uLnTx/>
              <a:uFillTx/>
              <a:latin typeface="Corbel" panose="020B0503020204020204"/>
              <a:ea typeface="+mn-ea"/>
              <a:cs typeface="+mn-cs"/>
            </a:endParaRPr>
          </a:p>
          <a:p>
            <a:pPr marL="0" marR="0" lvl="0" indent="0" algn="l" defTabSz="457200" rtl="0" eaLnBrk="1" fontAlgn="auto" latinLnBrk="0" hangingPunct="1">
              <a:lnSpc>
                <a:spcPct val="100000"/>
              </a:lnSpc>
              <a:spcBef>
                <a:spcPts val="0"/>
              </a:spcBef>
              <a:spcAft>
                <a:spcPts val="300"/>
              </a:spcAft>
              <a:buClrTx/>
              <a:buSzTx/>
              <a:buFontTx/>
              <a:buNone/>
              <a:tabLst/>
              <a:defRPr/>
            </a:pPr>
            <a:r>
              <a:rPr kumimoji="0" lang="en-US" sz="3200" b="1" i="0" u="none" strike="noStrike" kern="1200" cap="none" spc="0" normalizeH="0" baseline="0" noProof="0" dirty="0">
                <a:ln>
                  <a:noFill/>
                </a:ln>
                <a:solidFill>
                  <a:srgbClr val="FFFFFF"/>
                </a:solidFill>
                <a:effectLst/>
                <a:uLnTx/>
                <a:uFillTx/>
                <a:latin typeface="Corbel" panose="020B0503020204020204"/>
                <a:ea typeface="+mn-ea"/>
                <a:cs typeface="+mn-cs"/>
              </a:rPr>
              <a:t>   Example #2: </a:t>
            </a:r>
            <a:r>
              <a:rPr lang="en-US" sz="3200" b="1" dirty="0">
                <a:solidFill>
                  <a:srgbClr val="FFFFFF"/>
                </a:solidFill>
                <a:latin typeface="Corbel" panose="020B0503020204020204"/>
              </a:rPr>
              <a:t>Savant</a:t>
            </a:r>
            <a:r>
              <a:rPr kumimoji="0" lang="en-US" sz="3200" b="1" i="0" u="none" strike="noStrike" kern="1200" cap="none" spc="0" normalizeH="0" baseline="0" noProof="0" dirty="0">
                <a:ln>
                  <a:noFill/>
                </a:ln>
                <a:solidFill>
                  <a:srgbClr val="FFFFFF"/>
                </a:solidFill>
                <a:effectLst/>
                <a:uLnTx/>
                <a:uFillTx/>
                <a:latin typeface="Corbel" panose="020B0503020204020204"/>
                <a:ea typeface="+mn-ea"/>
                <a:cs typeface="+mn-cs"/>
              </a:rPr>
              <a:t> Grantor/Non-Grantor CLT Comparison</a:t>
            </a:r>
            <a:endParaRPr kumimoji="0" lang="en-US" sz="500" b="1"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grpSp>
        <p:nvGrpSpPr>
          <p:cNvPr id="4" name="Group 3">
            <a:extLst>
              <a:ext uri="{FF2B5EF4-FFF2-40B4-BE49-F238E27FC236}">
                <a16:creationId xmlns:a16="http://schemas.microsoft.com/office/drawing/2014/main" id="{43FC5404-28DB-F74F-B97A-BE9FF6A1E9D5}"/>
              </a:ext>
            </a:extLst>
          </p:cNvPr>
          <p:cNvGrpSpPr/>
          <p:nvPr/>
        </p:nvGrpSpPr>
        <p:grpSpPr>
          <a:xfrm>
            <a:off x="10585341" y="440020"/>
            <a:ext cx="568298" cy="568298"/>
            <a:chOff x="955703" y="3103419"/>
            <a:chExt cx="1539153" cy="1539153"/>
          </a:xfrm>
        </p:grpSpPr>
        <p:sp>
          <p:nvSpPr>
            <p:cNvPr id="5" name="Oval 4">
              <a:extLst>
                <a:ext uri="{FF2B5EF4-FFF2-40B4-BE49-F238E27FC236}">
                  <a16:creationId xmlns:a16="http://schemas.microsoft.com/office/drawing/2014/main" id="{6901B33E-F924-1348-BE51-666BED8B0A49}"/>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pic>
          <p:nvPicPr>
            <p:cNvPr id="6" name="Graphic 5" descr="Magnifying glass">
              <a:extLst>
                <a:ext uri="{FF2B5EF4-FFF2-40B4-BE49-F238E27FC236}">
                  <a16:creationId xmlns:a16="http://schemas.microsoft.com/office/drawing/2014/main" id="{384CA7B1-0F1E-9B45-A555-645D6156C81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079" y="3415795"/>
              <a:ext cx="914400" cy="914400"/>
            </a:xfrm>
            <a:prstGeom prst="rect">
              <a:avLst/>
            </a:prstGeom>
          </p:spPr>
        </p:pic>
      </p:grpSp>
      <p:pic>
        <p:nvPicPr>
          <p:cNvPr id="3" name="Picture 2">
            <a:extLst>
              <a:ext uri="{FF2B5EF4-FFF2-40B4-BE49-F238E27FC236}">
                <a16:creationId xmlns:a16="http://schemas.microsoft.com/office/drawing/2014/main" id="{84E722FD-8C71-48A2-B08A-2EFAB042A756}"/>
              </a:ext>
            </a:extLst>
          </p:cNvPr>
          <p:cNvPicPr>
            <a:picLocks noChangeAspect="1"/>
          </p:cNvPicPr>
          <p:nvPr/>
        </p:nvPicPr>
        <p:blipFill>
          <a:blip r:embed="rId4"/>
          <a:stretch>
            <a:fillRect/>
          </a:stretch>
        </p:blipFill>
        <p:spPr>
          <a:xfrm>
            <a:off x="552952" y="1301666"/>
            <a:ext cx="5238750" cy="5000625"/>
          </a:xfrm>
          <a:prstGeom prst="rect">
            <a:avLst/>
          </a:prstGeom>
        </p:spPr>
      </p:pic>
      <p:pic>
        <p:nvPicPr>
          <p:cNvPr id="7" name="Picture 6">
            <a:extLst>
              <a:ext uri="{FF2B5EF4-FFF2-40B4-BE49-F238E27FC236}">
                <a16:creationId xmlns:a16="http://schemas.microsoft.com/office/drawing/2014/main" id="{585AD1D9-22D8-4CB8-9F44-33CAE78609CD}"/>
              </a:ext>
            </a:extLst>
          </p:cNvPr>
          <p:cNvPicPr>
            <a:picLocks noChangeAspect="1"/>
          </p:cNvPicPr>
          <p:nvPr/>
        </p:nvPicPr>
        <p:blipFill>
          <a:blip r:embed="rId5"/>
          <a:stretch>
            <a:fillRect/>
          </a:stretch>
        </p:blipFill>
        <p:spPr>
          <a:xfrm>
            <a:off x="6400300" y="1189603"/>
            <a:ext cx="4949808" cy="5486400"/>
          </a:xfrm>
          <a:prstGeom prst="rect">
            <a:avLst/>
          </a:prstGeom>
        </p:spPr>
      </p:pic>
    </p:spTree>
    <p:extLst>
      <p:ext uri="{BB962C8B-B14F-4D97-AF65-F5344CB8AC3E}">
        <p14:creationId xmlns:p14="http://schemas.microsoft.com/office/powerpoint/2010/main" val="3993863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FE2636-8BB2-B841-BF7D-8FF3BA609FFB}"/>
              </a:ext>
            </a:extLst>
          </p:cNvPr>
          <p:cNvSpPr/>
          <p:nvPr/>
        </p:nvSpPr>
        <p:spPr>
          <a:xfrm>
            <a:off x="8728356" y="685800"/>
            <a:ext cx="3463636" cy="5410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804D3350-2D90-9F4C-8F82-489BE10B9A26}"/>
              </a:ext>
            </a:extLst>
          </p:cNvPr>
          <p:cNvSpPr txBox="1">
            <a:spLocks/>
          </p:cNvSpPr>
          <p:nvPr/>
        </p:nvSpPr>
        <p:spPr>
          <a:xfrm>
            <a:off x="8866909" y="913147"/>
            <a:ext cx="3325083"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b="1" dirty="0"/>
              <a:t>Charitable Remainder  Trust</a:t>
            </a:r>
          </a:p>
        </p:txBody>
      </p:sp>
      <p:grpSp>
        <p:nvGrpSpPr>
          <p:cNvPr id="24" name="Group 23">
            <a:extLst>
              <a:ext uri="{FF2B5EF4-FFF2-40B4-BE49-F238E27FC236}">
                <a16:creationId xmlns:a16="http://schemas.microsoft.com/office/drawing/2014/main" id="{626C4939-7F48-D34C-824D-EA11F9D75A32}"/>
              </a:ext>
            </a:extLst>
          </p:cNvPr>
          <p:cNvGrpSpPr/>
          <p:nvPr/>
        </p:nvGrpSpPr>
        <p:grpSpPr>
          <a:xfrm>
            <a:off x="9822611" y="2303320"/>
            <a:ext cx="1539153" cy="1539153"/>
            <a:chOff x="9822611" y="2303320"/>
            <a:chExt cx="1539153" cy="1539153"/>
          </a:xfrm>
        </p:grpSpPr>
        <p:sp>
          <p:nvSpPr>
            <p:cNvPr id="15" name="Oval 14">
              <a:extLst>
                <a:ext uri="{FF2B5EF4-FFF2-40B4-BE49-F238E27FC236}">
                  <a16:creationId xmlns:a16="http://schemas.microsoft.com/office/drawing/2014/main" id="{6436A813-FC01-FE43-82BD-15D6CEBD73E9}"/>
                </a:ext>
              </a:extLst>
            </p:cNvPr>
            <p:cNvSpPr/>
            <p:nvPr/>
          </p:nvSpPr>
          <p:spPr>
            <a:xfrm>
              <a:off x="9822611" y="2303320"/>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950667F5-5FEA-894A-996B-D8BB279A0747}"/>
                </a:ext>
              </a:extLst>
            </p:cNvPr>
            <p:cNvGrpSpPr/>
            <p:nvPr/>
          </p:nvGrpSpPr>
          <p:grpSpPr>
            <a:xfrm>
              <a:off x="10038800" y="2494520"/>
              <a:ext cx="1106774" cy="1106774"/>
              <a:chOff x="5638800" y="2971800"/>
              <a:chExt cx="1106774" cy="1106774"/>
            </a:xfrm>
          </p:grpSpPr>
          <p:pic>
            <p:nvPicPr>
              <p:cNvPr id="20" name="Graphic 19" descr="Piggy Bank">
                <a:extLst>
                  <a:ext uri="{FF2B5EF4-FFF2-40B4-BE49-F238E27FC236}">
                    <a16:creationId xmlns:a16="http://schemas.microsoft.com/office/drawing/2014/main" id="{001BBC8D-A8DF-F041-B38E-2548DE369A5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2971800"/>
                <a:ext cx="1106774" cy="1106774"/>
              </a:xfrm>
              <a:prstGeom prst="rect">
                <a:avLst/>
              </a:prstGeom>
            </p:spPr>
          </p:pic>
          <p:pic>
            <p:nvPicPr>
              <p:cNvPr id="22" name="Graphic 21" descr="Dollar">
                <a:extLst>
                  <a:ext uri="{FF2B5EF4-FFF2-40B4-BE49-F238E27FC236}">
                    <a16:creationId xmlns:a16="http://schemas.microsoft.com/office/drawing/2014/main" id="{59EBC328-7BAA-C34E-B606-B647210E7FB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887386" y="3282846"/>
                <a:ext cx="465691" cy="465691"/>
              </a:xfrm>
              <a:prstGeom prst="rect">
                <a:avLst/>
              </a:prstGeom>
            </p:spPr>
          </p:pic>
        </p:grpSp>
      </p:grpSp>
      <p:sp>
        <p:nvSpPr>
          <p:cNvPr id="25" name="Content Placeholder 2">
            <a:extLst>
              <a:ext uri="{FF2B5EF4-FFF2-40B4-BE49-F238E27FC236}">
                <a16:creationId xmlns:a16="http://schemas.microsoft.com/office/drawing/2014/main" id="{D71D5390-2A9F-F140-958C-6738EE1C7CE0}"/>
              </a:ext>
            </a:extLst>
          </p:cNvPr>
          <p:cNvSpPr txBox="1">
            <a:spLocks/>
          </p:cNvSpPr>
          <p:nvPr/>
        </p:nvSpPr>
        <p:spPr bwMode="auto">
          <a:xfrm>
            <a:off x="318655" y="685800"/>
            <a:ext cx="7850787" cy="5410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493" tIns="43247" rIns="86493" bIns="43247" numCol="1" rtlCol="0" anchor="ctr" anchorCtr="0" compatLnSpc="1">
            <a:prstTxWarp prst="textNoShape">
              <a:avLst/>
            </a:prstTxWarp>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gn="just">
              <a:spcBef>
                <a:spcPct val="0"/>
              </a:spcBef>
              <a:spcAft>
                <a:spcPts val="1200"/>
              </a:spcAft>
              <a:buFont typeface="Wingdings 2" pitchFamily="18" charset="2"/>
              <a:buNone/>
            </a:pPr>
            <a:r>
              <a:rPr lang="en-US" altLang="en-US" b="1" dirty="0">
                <a:solidFill>
                  <a:schemeClr val="accent1"/>
                </a:solidFill>
                <a:ea typeface="ＭＳ Ｐゴシック" panose="020B0600070205080204" pitchFamily="34" charset="-128"/>
              </a:rPr>
              <a:t>             Defined:</a:t>
            </a:r>
          </a:p>
          <a:p>
            <a:pPr lvl="1" algn="just">
              <a:spcBef>
                <a:spcPct val="0"/>
              </a:spcBef>
              <a:spcAft>
                <a:spcPts val="1200"/>
              </a:spcAft>
            </a:pPr>
            <a:r>
              <a:rPr lang="en-US" altLang="en-US" sz="1600" b="1" dirty="0">
                <a:solidFill>
                  <a:schemeClr val="tx1"/>
                </a:solidFill>
                <a:ea typeface="ＭＳ Ｐゴシック" panose="020B0600070205080204" pitchFamily="34" charset="-128"/>
              </a:rPr>
              <a:t>A Charitable Remainder Trust (“CRT”) is an irrevocable trust with at least one individual “income” beneficiary and one charitable “remainder” beneficiary </a:t>
            </a:r>
            <a:r>
              <a:rPr lang="en-US" altLang="en-US" sz="1600" dirty="0">
                <a:solidFill>
                  <a:schemeClr val="tx1"/>
                </a:solidFill>
                <a:ea typeface="ＭＳ Ｐゴシック" panose="020B0600070205080204" pitchFamily="34" charset="-128"/>
              </a:rPr>
              <a:t>(thus “split interest” trust)</a:t>
            </a:r>
          </a:p>
          <a:p>
            <a:pPr lvl="1" algn="just">
              <a:spcBef>
                <a:spcPct val="0"/>
              </a:spcBef>
              <a:spcAft>
                <a:spcPts val="1200"/>
              </a:spcAft>
            </a:pPr>
            <a:r>
              <a:rPr lang="en-US" altLang="en-US" sz="1600" dirty="0">
                <a:solidFill>
                  <a:schemeClr val="tx1"/>
                </a:solidFill>
                <a:ea typeface="ＭＳ Ｐゴシック" panose="020B0600070205080204" pitchFamily="34" charset="-128"/>
              </a:rPr>
              <a:t>The </a:t>
            </a:r>
            <a:r>
              <a:rPr lang="en-US" altLang="en-US" sz="1600" b="1" dirty="0">
                <a:solidFill>
                  <a:schemeClr val="tx1"/>
                </a:solidFill>
                <a:ea typeface="ＭＳ Ｐゴシック" panose="020B0600070205080204" pitchFamily="34" charset="-128"/>
              </a:rPr>
              <a:t>donor irrevocably transfers assets to the trust – removing them from the donor’s estate - and the trustee invests the assets</a:t>
            </a:r>
          </a:p>
          <a:p>
            <a:pPr lvl="1" algn="just">
              <a:spcBef>
                <a:spcPct val="0"/>
              </a:spcBef>
              <a:spcAft>
                <a:spcPts val="1200"/>
              </a:spcAft>
            </a:pPr>
            <a:r>
              <a:rPr lang="en-US" altLang="en-US" sz="1600" dirty="0">
                <a:solidFill>
                  <a:schemeClr val="tx1"/>
                </a:solidFill>
                <a:ea typeface="ＭＳ Ｐゴシック" panose="020B0600070205080204" pitchFamily="34" charset="-128"/>
              </a:rPr>
              <a:t>For the duration of the trust, </a:t>
            </a:r>
            <a:r>
              <a:rPr lang="en-US" altLang="en-US" sz="1600" b="1" dirty="0">
                <a:solidFill>
                  <a:schemeClr val="tx1"/>
                </a:solidFill>
                <a:ea typeface="ＭＳ Ｐゴシック" panose="020B0600070205080204" pitchFamily="34" charset="-128"/>
              </a:rPr>
              <a:t>the non-charitable income beneficiary receives annual income from the trust</a:t>
            </a:r>
          </a:p>
          <a:p>
            <a:pPr lvl="1" algn="just">
              <a:spcBef>
                <a:spcPct val="0"/>
              </a:spcBef>
              <a:spcAft>
                <a:spcPts val="1200"/>
              </a:spcAft>
              <a:defRPr/>
            </a:pPr>
            <a:r>
              <a:rPr lang="en-US" sz="1600" dirty="0">
                <a:solidFill>
                  <a:schemeClr val="tx1"/>
                </a:solidFill>
              </a:rPr>
              <a:t>When the trust ends, </a:t>
            </a:r>
            <a:r>
              <a:rPr lang="en-US" sz="1600" b="1" dirty="0">
                <a:solidFill>
                  <a:schemeClr val="tx1"/>
                </a:solidFill>
              </a:rPr>
              <a:t>the charitable beneficiary receives the remaining assets </a:t>
            </a:r>
            <a:r>
              <a:rPr lang="en-US" sz="1600" dirty="0">
                <a:solidFill>
                  <a:schemeClr val="tx1"/>
                </a:solidFill>
              </a:rPr>
              <a:t>in the trust</a:t>
            </a:r>
          </a:p>
          <a:p>
            <a:pPr lvl="2" algn="just">
              <a:spcBef>
                <a:spcPct val="0"/>
              </a:spcBef>
              <a:spcAft>
                <a:spcPts val="1200"/>
              </a:spcAft>
              <a:defRPr/>
            </a:pPr>
            <a:r>
              <a:rPr lang="en-US" dirty="0">
                <a:solidFill>
                  <a:schemeClr val="tx1"/>
                </a:solidFill>
              </a:rPr>
              <a:t>The donor may retain the right to change the charitable beneficiary </a:t>
            </a:r>
          </a:p>
          <a:p>
            <a:pPr lvl="2" algn="just">
              <a:spcBef>
                <a:spcPct val="0"/>
              </a:spcBef>
              <a:spcAft>
                <a:spcPts val="1200"/>
              </a:spcAft>
              <a:defRPr/>
            </a:pPr>
            <a:r>
              <a:rPr lang="en-US" altLang="en-US" b="1" dirty="0">
                <a:solidFill>
                  <a:schemeClr val="tx1"/>
                </a:solidFill>
                <a:ea typeface="ＭＳ Ｐゴシック" panose="020B0600070205080204" pitchFamily="34" charset="-128"/>
              </a:rPr>
              <a:t>Marquette will serve as trustee if named as sole and irrevocable beneficiary</a:t>
            </a:r>
          </a:p>
          <a:p>
            <a:pPr lvl="1" algn="just">
              <a:spcBef>
                <a:spcPct val="0"/>
              </a:spcBef>
              <a:spcAft>
                <a:spcPts val="1200"/>
              </a:spcAft>
            </a:pPr>
            <a:endParaRPr lang="en-US" altLang="en-US" dirty="0">
              <a:ea typeface="ＭＳ Ｐゴシック" panose="020B0600070205080204" pitchFamily="34" charset="-128"/>
            </a:endParaRPr>
          </a:p>
          <a:p>
            <a:pPr algn="just"/>
            <a:endParaRPr lang="en-US" altLang="en-US" sz="2300" dirty="0">
              <a:latin typeface="Cambria" panose="02040503050406030204" pitchFamily="18" charset="0"/>
              <a:ea typeface="ＭＳ Ｐゴシック" panose="020B0600070205080204" pitchFamily="34" charset="-128"/>
            </a:endParaRPr>
          </a:p>
        </p:txBody>
      </p:sp>
    </p:spTree>
    <p:extLst>
      <p:ext uri="{BB962C8B-B14F-4D97-AF65-F5344CB8AC3E}">
        <p14:creationId xmlns:p14="http://schemas.microsoft.com/office/powerpoint/2010/main" val="4140953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9FFC16-D40F-9F4B-BEDC-86D469EEF137}"/>
              </a:ext>
            </a:extLst>
          </p:cNvPr>
          <p:cNvSpPr txBox="1"/>
          <p:nvPr/>
        </p:nvSpPr>
        <p:spPr>
          <a:xfrm>
            <a:off x="0" y="374073"/>
            <a:ext cx="12192000" cy="815608"/>
          </a:xfrm>
          <a:prstGeom prst="rect">
            <a:avLst/>
          </a:prstGeom>
          <a:solidFill>
            <a:srgbClr val="40BAD2"/>
          </a:solidFill>
        </p:spPr>
        <p:txBody>
          <a:bodyPr wrap="square" rtlCol="0">
            <a:spAutoFit/>
          </a:bodyPr>
          <a:lstStyle/>
          <a:p>
            <a:pPr>
              <a:spcAft>
                <a:spcPts val="300"/>
              </a:spcAft>
            </a:pPr>
            <a:endParaRPr lang="en-US" sz="500" b="1" dirty="0">
              <a:solidFill>
                <a:schemeClr val="bg1"/>
              </a:solidFill>
            </a:endParaRPr>
          </a:p>
          <a:p>
            <a:pPr>
              <a:spcAft>
                <a:spcPts val="300"/>
              </a:spcAft>
            </a:pPr>
            <a:r>
              <a:rPr lang="en-US" sz="3200" b="1" dirty="0">
                <a:solidFill>
                  <a:schemeClr val="bg1"/>
                </a:solidFill>
              </a:rPr>
              <a:t>   Background on Split Income Gifts</a:t>
            </a:r>
          </a:p>
          <a:p>
            <a:pPr>
              <a:spcAft>
                <a:spcPts val="300"/>
              </a:spcAft>
            </a:pPr>
            <a:endParaRPr lang="en-US" sz="500" b="1" dirty="0">
              <a:solidFill>
                <a:schemeClr val="bg1"/>
              </a:solidFill>
            </a:endParaRPr>
          </a:p>
        </p:txBody>
      </p:sp>
      <p:sp>
        <p:nvSpPr>
          <p:cNvPr id="3" name="Content Placeholder 2">
            <a:extLst>
              <a:ext uri="{FF2B5EF4-FFF2-40B4-BE49-F238E27FC236}">
                <a16:creationId xmlns:a16="http://schemas.microsoft.com/office/drawing/2014/main" id="{ECE4EA8F-D74A-ED4B-BDCB-BF4C0A79AA87}"/>
              </a:ext>
            </a:extLst>
          </p:cNvPr>
          <p:cNvSpPr txBox="1">
            <a:spLocks/>
          </p:cNvSpPr>
          <p:nvPr/>
        </p:nvSpPr>
        <p:spPr>
          <a:xfrm>
            <a:off x="346364" y="1189681"/>
            <a:ext cx="11845636" cy="5090290"/>
          </a:xfrm>
          <a:prstGeom prst="rect">
            <a:avLst/>
          </a:prstGeom>
        </p:spPr>
        <p:txBody>
          <a:bodyPr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b="1" dirty="0">
                <a:solidFill>
                  <a:schemeClr val="tx1"/>
                </a:solidFill>
              </a:rPr>
              <a:t>Life-income/split-interest gifts: value in the property is split between two components:</a:t>
            </a:r>
          </a:p>
          <a:p>
            <a:pPr lvl="1"/>
            <a:r>
              <a:rPr lang="en-US" sz="1600" dirty="0">
                <a:solidFill>
                  <a:schemeClr val="tx1"/>
                </a:solidFill>
              </a:rPr>
              <a:t>the “lead” or “income” interest; and</a:t>
            </a:r>
          </a:p>
          <a:p>
            <a:pPr lvl="1"/>
            <a:r>
              <a:rPr lang="en-US" sz="1600" dirty="0">
                <a:solidFill>
                  <a:schemeClr val="tx1"/>
                </a:solidFill>
              </a:rPr>
              <a:t>the  “remainder” interest</a:t>
            </a:r>
          </a:p>
          <a:p>
            <a:pPr lvl="1"/>
            <a:r>
              <a:rPr lang="en-US" sz="1600" dirty="0">
                <a:solidFill>
                  <a:schemeClr val="tx1"/>
                </a:solidFill>
              </a:rPr>
              <a:t>charity and non-charities (individuals) are beneficiaries of the split interests</a:t>
            </a:r>
          </a:p>
          <a:p>
            <a:r>
              <a:rPr lang="en-US" b="1" dirty="0">
                <a:solidFill>
                  <a:schemeClr val="tx1"/>
                </a:solidFill>
              </a:rPr>
              <a:t>Full menu of irrevocable split-interest gifts include:</a:t>
            </a:r>
          </a:p>
          <a:p>
            <a:pPr lvl="1"/>
            <a:r>
              <a:rPr lang="en-US" sz="1600" dirty="0">
                <a:solidFill>
                  <a:schemeClr val="tx1"/>
                </a:solidFill>
              </a:rPr>
              <a:t>Trusts</a:t>
            </a:r>
          </a:p>
          <a:p>
            <a:pPr lvl="2"/>
            <a:r>
              <a:rPr lang="en-US" dirty="0">
                <a:solidFill>
                  <a:schemeClr val="accent1">
                    <a:lumMod val="75000"/>
                  </a:schemeClr>
                </a:solidFill>
              </a:rPr>
              <a:t>Charitable lead trusts (CLS)*</a:t>
            </a:r>
          </a:p>
          <a:p>
            <a:pPr lvl="2"/>
            <a:r>
              <a:rPr lang="en-US" dirty="0">
                <a:solidFill>
                  <a:schemeClr val="accent1">
                    <a:lumMod val="75000"/>
                  </a:schemeClr>
                </a:solidFill>
              </a:rPr>
              <a:t>Charitable remainder trusts (CRTs)*</a:t>
            </a:r>
          </a:p>
          <a:p>
            <a:pPr lvl="2"/>
            <a:r>
              <a:rPr lang="en-US" dirty="0">
                <a:solidFill>
                  <a:schemeClr val="tx1"/>
                </a:solidFill>
              </a:rPr>
              <a:t>Pooled income funds </a:t>
            </a:r>
          </a:p>
          <a:p>
            <a:pPr lvl="1"/>
            <a:r>
              <a:rPr lang="en-US" sz="1600" dirty="0">
                <a:solidFill>
                  <a:schemeClr val="tx1"/>
                </a:solidFill>
              </a:rPr>
              <a:t>Non-trusts/Contract</a:t>
            </a:r>
          </a:p>
          <a:p>
            <a:pPr lvl="2"/>
            <a:r>
              <a:rPr lang="en-US" dirty="0">
                <a:solidFill>
                  <a:schemeClr val="accent1">
                    <a:lumMod val="75000"/>
                  </a:schemeClr>
                </a:solidFill>
              </a:rPr>
              <a:t>Charitable gift annuities (CGAs)*</a:t>
            </a:r>
          </a:p>
          <a:p>
            <a:pPr lvl="2"/>
            <a:r>
              <a:rPr lang="en-US" dirty="0">
                <a:solidFill>
                  <a:schemeClr val="tx1"/>
                </a:solidFill>
              </a:rPr>
              <a:t>Remainder interest in residence or farm</a:t>
            </a:r>
          </a:p>
          <a:p>
            <a:r>
              <a:rPr lang="en-US" b="1" dirty="0">
                <a:solidFill>
                  <a:schemeClr val="tx1"/>
                </a:solidFill>
              </a:rPr>
              <a:t>Donor goals determine the vehicle to suggest</a:t>
            </a:r>
          </a:p>
          <a:p>
            <a:pPr lvl="1"/>
            <a:r>
              <a:rPr lang="en-US" sz="1600" dirty="0">
                <a:solidFill>
                  <a:schemeClr val="tx1"/>
                </a:solidFill>
              </a:rPr>
              <a:t>Income stream from gift – CGA or CRT</a:t>
            </a:r>
          </a:p>
          <a:p>
            <a:pPr lvl="1"/>
            <a:r>
              <a:rPr lang="en-US" sz="1600" dirty="0">
                <a:solidFill>
                  <a:schemeClr val="tx1"/>
                </a:solidFill>
              </a:rPr>
              <a:t>Transfer wealth to heirs - CLT</a:t>
            </a:r>
          </a:p>
        </p:txBody>
      </p:sp>
    </p:spTree>
    <p:extLst>
      <p:ext uri="{BB962C8B-B14F-4D97-AF65-F5344CB8AC3E}">
        <p14:creationId xmlns:p14="http://schemas.microsoft.com/office/powerpoint/2010/main" val="2696641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FE2636-8BB2-B841-BF7D-8FF3BA609FFB}"/>
              </a:ext>
            </a:extLst>
          </p:cNvPr>
          <p:cNvSpPr/>
          <p:nvPr/>
        </p:nvSpPr>
        <p:spPr>
          <a:xfrm>
            <a:off x="8728356" y="685800"/>
            <a:ext cx="3463636" cy="5410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804D3350-2D90-9F4C-8F82-489BE10B9A26}"/>
              </a:ext>
            </a:extLst>
          </p:cNvPr>
          <p:cNvSpPr txBox="1">
            <a:spLocks/>
          </p:cNvSpPr>
          <p:nvPr/>
        </p:nvSpPr>
        <p:spPr>
          <a:xfrm>
            <a:off x="8866909" y="913147"/>
            <a:ext cx="3325083"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b="1" dirty="0"/>
              <a:t>Charitable Remainder  Trust</a:t>
            </a:r>
          </a:p>
        </p:txBody>
      </p:sp>
      <p:grpSp>
        <p:nvGrpSpPr>
          <p:cNvPr id="24" name="Group 23">
            <a:extLst>
              <a:ext uri="{FF2B5EF4-FFF2-40B4-BE49-F238E27FC236}">
                <a16:creationId xmlns:a16="http://schemas.microsoft.com/office/drawing/2014/main" id="{626C4939-7F48-D34C-824D-EA11F9D75A32}"/>
              </a:ext>
            </a:extLst>
          </p:cNvPr>
          <p:cNvGrpSpPr/>
          <p:nvPr/>
        </p:nvGrpSpPr>
        <p:grpSpPr>
          <a:xfrm>
            <a:off x="9822611" y="2303320"/>
            <a:ext cx="1539153" cy="1539153"/>
            <a:chOff x="9822611" y="2303320"/>
            <a:chExt cx="1539153" cy="1539153"/>
          </a:xfrm>
        </p:grpSpPr>
        <p:sp>
          <p:nvSpPr>
            <p:cNvPr id="15" name="Oval 14">
              <a:extLst>
                <a:ext uri="{FF2B5EF4-FFF2-40B4-BE49-F238E27FC236}">
                  <a16:creationId xmlns:a16="http://schemas.microsoft.com/office/drawing/2014/main" id="{6436A813-FC01-FE43-82BD-15D6CEBD73E9}"/>
                </a:ext>
              </a:extLst>
            </p:cNvPr>
            <p:cNvSpPr/>
            <p:nvPr/>
          </p:nvSpPr>
          <p:spPr>
            <a:xfrm>
              <a:off x="9822611" y="2303320"/>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950667F5-5FEA-894A-996B-D8BB279A0747}"/>
                </a:ext>
              </a:extLst>
            </p:cNvPr>
            <p:cNvGrpSpPr/>
            <p:nvPr/>
          </p:nvGrpSpPr>
          <p:grpSpPr>
            <a:xfrm>
              <a:off x="10038800" y="2494520"/>
              <a:ext cx="1106774" cy="1106774"/>
              <a:chOff x="5638800" y="2971800"/>
              <a:chExt cx="1106774" cy="1106774"/>
            </a:xfrm>
          </p:grpSpPr>
          <p:pic>
            <p:nvPicPr>
              <p:cNvPr id="20" name="Graphic 19" descr="Piggy Bank">
                <a:extLst>
                  <a:ext uri="{FF2B5EF4-FFF2-40B4-BE49-F238E27FC236}">
                    <a16:creationId xmlns:a16="http://schemas.microsoft.com/office/drawing/2014/main" id="{001BBC8D-A8DF-F041-B38E-2548DE369A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38800" y="2971800"/>
                <a:ext cx="1106774" cy="1106774"/>
              </a:xfrm>
              <a:prstGeom prst="rect">
                <a:avLst/>
              </a:prstGeom>
            </p:spPr>
          </p:pic>
          <p:pic>
            <p:nvPicPr>
              <p:cNvPr id="22" name="Graphic 21" descr="Dollar">
                <a:extLst>
                  <a:ext uri="{FF2B5EF4-FFF2-40B4-BE49-F238E27FC236}">
                    <a16:creationId xmlns:a16="http://schemas.microsoft.com/office/drawing/2014/main" id="{59EBC328-7BAA-C34E-B606-B647210E7FB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87386" y="3282846"/>
                <a:ext cx="465691" cy="465691"/>
              </a:xfrm>
              <a:prstGeom prst="rect">
                <a:avLst/>
              </a:prstGeom>
            </p:spPr>
          </p:pic>
        </p:grpSp>
      </p:grpSp>
      <p:sp>
        <p:nvSpPr>
          <p:cNvPr id="25" name="Content Placeholder 2">
            <a:extLst>
              <a:ext uri="{FF2B5EF4-FFF2-40B4-BE49-F238E27FC236}">
                <a16:creationId xmlns:a16="http://schemas.microsoft.com/office/drawing/2014/main" id="{D71D5390-2A9F-F140-958C-6738EE1C7CE0}"/>
              </a:ext>
            </a:extLst>
          </p:cNvPr>
          <p:cNvSpPr txBox="1">
            <a:spLocks/>
          </p:cNvSpPr>
          <p:nvPr/>
        </p:nvSpPr>
        <p:spPr bwMode="auto">
          <a:xfrm>
            <a:off x="318655" y="685800"/>
            <a:ext cx="8193511" cy="5410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493" tIns="43247" rIns="86493" bIns="43247" numCol="1" rtlCol="0" anchor="ctr" anchorCtr="0" compatLnSpc="1">
            <a:prstTxWarp prst="textNoShape">
              <a:avLst/>
            </a:prstTxWarp>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gn="just">
              <a:spcBef>
                <a:spcPct val="0"/>
              </a:spcBef>
              <a:spcAft>
                <a:spcPts val="1200"/>
              </a:spcAft>
              <a:buNone/>
              <a:defRPr/>
            </a:pPr>
            <a:r>
              <a:rPr lang="en-US" b="1" dirty="0">
                <a:solidFill>
                  <a:srgbClr val="005696"/>
                </a:solidFill>
              </a:rPr>
              <a:t>   Characteristics:</a:t>
            </a:r>
          </a:p>
          <a:p>
            <a:pPr algn="just">
              <a:spcBef>
                <a:spcPct val="0"/>
              </a:spcBef>
              <a:spcAft>
                <a:spcPts val="1200"/>
              </a:spcAft>
              <a:defRPr/>
            </a:pPr>
            <a:r>
              <a:rPr lang="en-US" sz="1600" b="1" dirty="0">
                <a:solidFill>
                  <a:schemeClr val="tx1"/>
                </a:solidFill>
              </a:rPr>
              <a:t>CRTs operate much like CGAs</a:t>
            </a:r>
            <a:r>
              <a:rPr lang="en-US" sz="1600" dirty="0">
                <a:solidFill>
                  <a:schemeClr val="tx1"/>
                </a:solidFill>
              </a:rPr>
              <a:t>, but they are subject to more rules (i.e. WI Trust Law, 5% Probability of Exhaustion Test, etc.) and are more difficult to create (legal drafting, appointment of trustee, etc.)  </a:t>
            </a:r>
          </a:p>
          <a:p>
            <a:pPr algn="just">
              <a:spcBef>
                <a:spcPct val="0"/>
              </a:spcBef>
              <a:spcAft>
                <a:spcPts val="1200"/>
              </a:spcAft>
              <a:defRPr/>
            </a:pPr>
            <a:r>
              <a:rPr lang="en-US" sz="1600" dirty="0">
                <a:solidFill>
                  <a:schemeClr val="tx1"/>
                </a:solidFill>
              </a:rPr>
              <a:t>Therefore, they are </a:t>
            </a:r>
            <a:r>
              <a:rPr lang="en-US" sz="1600" b="1" dirty="0">
                <a:solidFill>
                  <a:schemeClr val="tx1"/>
                </a:solidFill>
              </a:rPr>
              <a:t>not generally recommended for gifts under $100,000.</a:t>
            </a:r>
          </a:p>
          <a:p>
            <a:pPr algn="just">
              <a:spcBef>
                <a:spcPct val="0"/>
              </a:spcBef>
              <a:spcAft>
                <a:spcPts val="1200"/>
              </a:spcAft>
              <a:defRPr/>
            </a:pPr>
            <a:r>
              <a:rPr lang="en-US" sz="1600" dirty="0">
                <a:solidFill>
                  <a:schemeClr val="tx1"/>
                </a:solidFill>
              </a:rPr>
              <a:t>The donor of the trust may direct its </a:t>
            </a:r>
            <a:r>
              <a:rPr lang="en-US" sz="1600" b="1" dirty="0">
                <a:solidFill>
                  <a:schemeClr val="tx1"/>
                </a:solidFill>
              </a:rPr>
              <a:t>duration</a:t>
            </a:r>
            <a:r>
              <a:rPr lang="en-US" sz="1600" dirty="0">
                <a:solidFill>
                  <a:schemeClr val="tx1"/>
                </a:solidFill>
              </a:rPr>
              <a:t> to be for either:</a:t>
            </a:r>
          </a:p>
          <a:p>
            <a:pPr lvl="1" algn="just">
              <a:spcBef>
                <a:spcPct val="0"/>
              </a:spcBef>
              <a:spcAft>
                <a:spcPts val="1200"/>
              </a:spcAft>
              <a:defRPr/>
            </a:pPr>
            <a:r>
              <a:rPr lang="en-US" sz="1600" dirty="0">
                <a:solidFill>
                  <a:schemeClr val="tx1"/>
                </a:solidFill>
              </a:rPr>
              <a:t>The </a:t>
            </a:r>
            <a:r>
              <a:rPr lang="en-US" sz="1600" b="1" dirty="0">
                <a:solidFill>
                  <a:schemeClr val="tx1"/>
                </a:solidFill>
              </a:rPr>
              <a:t>lifetime</a:t>
            </a:r>
            <a:r>
              <a:rPr lang="en-US" sz="1600" dirty="0">
                <a:solidFill>
                  <a:schemeClr val="tx1"/>
                </a:solidFill>
              </a:rPr>
              <a:t>(s) of one or more income beneficiaries (not to exceed 20 years); or</a:t>
            </a:r>
          </a:p>
          <a:p>
            <a:pPr lvl="1" algn="just">
              <a:spcBef>
                <a:spcPct val="0"/>
              </a:spcBef>
              <a:spcAft>
                <a:spcPts val="1200"/>
              </a:spcAft>
              <a:defRPr/>
            </a:pPr>
            <a:r>
              <a:rPr lang="en-US" sz="1600" dirty="0">
                <a:solidFill>
                  <a:schemeClr val="tx1"/>
                </a:solidFill>
              </a:rPr>
              <a:t>A specific </a:t>
            </a:r>
            <a:r>
              <a:rPr lang="en-US" sz="1600" b="1" dirty="0">
                <a:solidFill>
                  <a:schemeClr val="tx1"/>
                </a:solidFill>
              </a:rPr>
              <a:t>term of years </a:t>
            </a:r>
            <a:r>
              <a:rPr lang="en-US" sz="1600" dirty="0">
                <a:solidFill>
                  <a:schemeClr val="tx1"/>
                </a:solidFill>
              </a:rPr>
              <a:t>(not to exceed 20 years)</a:t>
            </a:r>
          </a:p>
          <a:p>
            <a:pPr lvl="1" algn="just">
              <a:spcBef>
                <a:spcPct val="0"/>
              </a:spcBef>
              <a:spcAft>
                <a:spcPts val="1200"/>
              </a:spcAft>
            </a:pPr>
            <a:endParaRPr lang="en-US" altLang="en-US" dirty="0">
              <a:ea typeface="ＭＳ Ｐゴシック" panose="020B0600070205080204" pitchFamily="34" charset="-128"/>
            </a:endParaRPr>
          </a:p>
          <a:p>
            <a:pPr algn="just"/>
            <a:endParaRPr lang="en-US" altLang="en-US" sz="2300" dirty="0">
              <a:latin typeface="Cambria" panose="02040503050406030204" pitchFamily="18" charset="0"/>
              <a:ea typeface="ＭＳ Ｐゴシック" panose="020B0600070205080204" pitchFamily="34" charset="-128"/>
            </a:endParaRPr>
          </a:p>
        </p:txBody>
      </p:sp>
    </p:spTree>
    <p:extLst>
      <p:ext uri="{BB962C8B-B14F-4D97-AF65-F5344CB8AC3E}">
        <p14:creationId xmlns:p14="http://schemas.microsoft.com/office/powerpoint/2010/main" val="3574718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FE2636-8BB2-B841-BF7D-8FF3BA609FFB}"/>
              </a:ext>
            </a:extLst>
          </p:cNvPr>
          <p:cNvSpPr/>
          <p:nvPr/>
        </p:nvSpPr>
        <p:spPr>
          <a:xfrm>
            <a:off x="8728356" y="685800"/>
            <a:ext cx="3463636" cy="5410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3" name="Title 1">
            <a:extLst>
              <a:ext uri="{FF2B5EF4-FFF2-40B4-BE49-F238E27FC236}">
                <a16:creationId xmlns:a16="http://schemas.microsoft.com/office/drawing/2014/main" id="{804D3350-2D90-9F4C-8F82-489BE10B9A26}"/>
              </a:ext>
            </a:extLst>
          </p:cNvPr>
          <p:cNvSpPr txBox="1">
            <a:spLocks/>
          </p:cNvSpPr>
          <p:nvPr/>
        </p:nvSpPr>
        <p:spPr>
          <a:xfrm>
            <a:off x="8866909" y="913147"/>
            <a:ext cx="3325083"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60" normalizeH="0" baseline="0" noProof="0" dirty="0">
                <a:ln>
                  <a:noFill/>
                </a:ln>
                <a:solidFill>
                  <a:srgbClr val="FFFFFF"/>
                </a:solidFill>
                <a:effectLst/>
                <a:uLnTx/>
                <a:uFillTx/>
                <a:latin typeface="Corbel" panose="020B0503020204020204"/>
                <a:ea typeface="+mj-ea"/>
                <a:cs typeface="+mj-cs"/>
              </a:rPr>
              <a:t>Charitable Remainder  Trust</a:t>
            </a:r>
          </a:p>
        </p:txBody>
      </p:sp>
      <p:grpSp>
        <p:nvGrpSpPr>
          <p:cNvPr id="24" name="Group 23">
            <a:extLst>
              <a:ext uri="{FF2B5EF4-FFF2-40B4-BE49-F238E27FC236}">
                <a16:creationId xmlns:a16="http://schemas.microsoft.com/office/drawing/2014/main" id="{626C4939-7F48-D34C-824D-EA11F9D75A32}"/>
              </a:ext>
            </a:extLst>
          </p:cNvPr>
          <p:cNvGrpSpPr/>
          <p:nvPr/>
        </p:nvGrpSpPr>
        <p:grpSpPr>
          <a:xfrm>
            <a:off x="9822611" y="2303320"/>
            <a:ext cx="1539153" cy="1539153"/>
            <a:chOff x="9822611" y="2303320"/>
            <a:chExt cx="1539153" cy="1539153"/>
          </a:xfrm>
        </p:grpSpPr>
        <p:sp>
          <p:nvSpPr>
            <p:cNvPr id="15" name="Oval 14">
              <a:extLst>
                <a:ext uri="{FF2B5EF4-FFF2-40B4-BE49-F238E27FC236}">
                  <a16:creationId xmlns:a16="http://schemas.microsoft.com/office/drawing/2014/main" id="{6436A813-FC01-FE43-82BD-15D6CEBD73E9}"/>
                </a:ext>
              </a:extLst>
            </p:cNvPr>
            <p:cNvSpPr/>
            <p:nvPr/>
          </p:nvSpPr>
          <p:spPr>
            <a:xfrm>
              <a:off x="9822611" y="2303320"/>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nvGrpSpPr>
            <p:cNvPr id="23" name="Group 22">
              <a:extLst>
                <a:ext uri="{FF2B5EF4-FFF2-40B4-BE49-F238E27FC236}">
                  <a16:creationId xmlns:a16="http://schemas.microsoft.com/office/drawing/2014/main" id="{950667F5-5FEA-894A-996B-D8BB279A0747}"/>
                </a:ext>
              </a:extLst>
            </p:cNvPr>
            <p:cNvGrpSpPr/>
            <p:nvPr/>
          </p:nvGrpSpPr>
          <p:grpSpPr>
            <a:xfrm>
              <a:off x="10038800" y="2494520"/>
              <a:ext cx="1106774" cy="1106774"/>
              <a:chOff x="5638800" y="2971800"/>
              <a:chExt cx="1106774" cy="1106774"/>
            </a:xfrm>
          </p:grpSpPr>
          <p:pic>
            <p:nvPicPr>
              <p:cNvPr id="20" name="Graphic 19" descr="Piggy Bank">
                <a:extLst>
                  <a:ext uri="{FF2B5EF4-FFF2-40B4-BE49-F238E27FC236}">
                    <a16:creationId xmlns:a16="http://schemas.microsoft.com/office/drawing/2014/main" id="{001BBC8D-A8DF-F041-B38E-2548DE369A5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2971800"/>
                <a:ext cx="1106774" cy="1106774"/>
              </a:xfrm>
              <a:prstGeom prst="rect">
                <a:avLst/>
              </a:prstGeom>
            </p:spPr>
          </p:pic>
          <p:pic>
            <p:nvPicPr>
              <p:cNvPr id="22" name="Graphic 21" descr="Dollar">
                <a:extLst>
                  <a:ext uri="{FF2B5EF4-FFF2-40B4-BE49-F238E27FC236}">
                    <a16:creationId xmlns:a16="http://schemas.microsoft.com/office/drawing/2014/main" id="{59EBC328-7BAA-C34E-B606-B647210E7FB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887386" y="3282846"/>
                <a:ext cx="465691" cy="465691"/>
              </a:xfrm>
              <a:prstGeom prst="rect">
                <a:avLst/>
              </a:prstGeom>
            </p:spPr>
          </p:pic>
        </p:grpSp>
      </p:grpSp>
      <p:graphicFrame>
        <p:nvGraphicFramePr>
          <p:cNvPr id="5" name="Diagram 4">
            <a:extLst>
              <a:ext uri="{FF2B5EF4-FFF2-40B4-BE49-F238E27FC236}">
                <a16:creationId xmlns:a16="http://schemas.microsoft.com/office/drawing/2014/main" id="{5540A87B-26F9-ED43-AD8E-EF360CD5F161}"/>
              </a:ext>
            </a:extLst>
          </p:cNvPr>
          <p:cNvGraphicFramePr/>
          <p:nvPr/>
        </p:nvGraphicFramePr>
        <p:xfrm>
          <a:off x="415106" y="-1101101"/>
          <a:ext cx="8128000" cy="541866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TextBox 5">
            <a:extLst>
              <a:ext uri="{FF2B5EF4-FFF2-40B4-BE49-F238E27FC236}">
                <a16:creationId xmlns:a16="http://schemas.microsoft.com/office/drawing/2014/main" id="{F4911B74-FDC5-F048-B5AC-52DA7E4FF585}"/>
              </a:ext>
            </a:extLst>
          </p:cNvPr>
          <p:cNvSpPr txBox="1"/>
          <p:nvPr/>
        </p:nvSpPr>
        <p:spPr>
          <a:xfrm>
            <a:off x="415106" y="2303320"/>
            <a:ext cx="3810530" cy="2893100"/>
          </a:xfrm>
          <a:prstGeom prst="rect">
            <a:avLst/>
          </a:prstGeom>
          <a:noFill/>
        </p:spPr>
        <p:txBody>
          <a:bodyPr wrap="square" rtlCol="0">
            <a:spAutoFit/>
          </a:bodyPr>
          <a:lstStyle/>
          <a:p>
            <a:pPr marL="455613" marR="0" lvl="0" indent="-455613" algn="l" defTabSz="457200" rtl="0" eaLnBrk="1" fontAlgn="auto" latinLnBrk="0" hangingPunct="1">
              <a:lnSpc>
                <a:spcPct val="100000"/>
              </a:lnSpc>
              <a:spcBef>
                <a:spcPct val="0"/>
              </a:spcBef>
              <a:spcAft>
                <a:spcPts val="1200"/>
              </a:spcAft>
              <a:buClrTx/>
              <a:buSzTx/>
              <a:buFont typeface="Arial" panose="020B0604020202020204" pitchFamily="34" charset="0"/>
              <a:buChar char="•"/>
              <a:tabLst/>
              <a:defRPr/>
            </a:pPr>
            <a:r>
              <a:rPr kumimoji="0" lang="en-US" altLang="en-US" sz="1800" b="0" i="0" u="none" strike="noStrike" kern="1200" cap="none" spc="0" normalizeH="0" baseline="0" noProof="0" dirty="0">
                <a:ln>
                  <a:noFill/>
                </a:ln>
                <a:effectLst/>
                <a:uLnTx/>
                <a:uFillTx/>
                <a:latin typeface="Corbel" panose="020B0503020204020204"/>
                <a:ea typeface="ＭＳ Ｐゴシック" panose="020B0600070205080204" pitchFamily="34" charset="-128"/>
                <a:cs typeface="+mn-cs"/>
              </a:rPr>
              <a:t>Pays the income beneficiary a </a:t>
            </a:r>
            <a:r>
              <a:rPr kumimoji="0" lang="en-US" altLang="en-US" sz="1800" b="0" i="1" u="none" strike="noStrike" kern="1200" cap="none" spc="0" normalizeH="0" baseline="0" noProof="0" dirty="0">
                <a:ln>
                  <a:noFill/>
                </a:ln>
                <a:effectLst/>
                <a:uLnTx/>
                <a:uFillTx/>
                <a:latin typeface="Corbel" panose="020B0503020204020204"/>
                <a:ea typeface="ＭＳ Ｐゴシック" panose="020B0600070205080204" pitchFamily="34" charset="-128"/>
                <a:cs typeface="+mn-cs"/>
              </a:rPr>
              <a:t>fixed dollar amount</a:t>
            </a:r>
            <a:r>
              <a:rPr kumimoji="0" lang="en-US" altLang="en-US" sz="1800" b="0" i="0" u="none" strike="noStrike" kern="1200" cap="none" spc="0" normalizeH="0" baseline="0" noProof="0" dirty="0">
                <a:ln>
                  <a:noFill/>
                </a:ln>
                <a:effectLst/>
                <a:uLnTx/>
                <a:uFillTx/>
                <a:latin typeface="Corbel" panose="020B0503020204020204"/>
                <a:ea typeface="ＭＳ Ｐゴシック" panose="020B0600070205080204" pitchFamily="34" charset="-128"/>
                <a:cs typeface="+mn-cs"/>
              </a:rPr>
              <a:t>, as determined by a fixed percentage of the trust’s initial FMV – no fluctuation in payments</a:t>
            </a:r>
          </a:p>
          <a:p>
            <a:pPr marL="455613" marR="0" lvl="0" indent="-455613" algn="l" defTabSz="457200" rtl="0" eaLnBrk="1" fontAlgn="auto" latinLnBrk="0" hangingPunct="1">
              <a:lnSpc>
                <a:spcPct val="100000"/>
              </a:lnSpc>
              <a:spcBef>
                <a:spcPct val="0"/>
              </a:spcBef>
              <a:spcAft>
                <a:spcPts val="1200"/>
              </a:spcAft>
              <a:buClrTx/>
              <a:buSzTx/>
              <a:buFont typeface="Arial" panose="020B0604020202020204" pitchFamily="34" charset="0"/>
              <a:buChar char="•"/>
              <a:tabLst/>
              <a:defRPr/>
            </a:pPr>
            <a:r>
              <a:rPr kumimoji="0" lang="en-US" altLang="en-US" sz="1800" b="0" i="0" u="none" strike="noStrike" kern="1200" cap="none" spc="0" normalizeH="0" baseline="0" noProof="0" dirty="0">
                <a:ln>
                  <a:noFill/>
                </a:ln>
                <a:effectLst/>
                <a:uLnTx/>
                <a:uFillTx/>
                <a:latin typeface="Corbel" panose="020B0503020204020204"/>
                <a:ea typeface="ＭＳ Ｐゴシック" panose="020B0600070205080204" pitchFamily="34" charset="-128"/>
                <a:cs typeface="+mn-cs"/>
              </a:rPr>
              <a:t>The donor may </a:t>
            </a:r>
            <a:r>
              <a:rPr kumimoji="0" lang="en-US" altLang="en-US" sz="1800" b="0" i="1" u="none" strike="noStrike" kern="1200" cap="none" spc="0" normalizeH="0" baseline="0" noProof="0" dirty="0">
                <a:ln>
                  <a:noFill/>
                </a:ln>
                <a:effectLst/>
                <a:uLnTx/>
                <a:uFillTx/>
                <a:latin typeface="Corbel" panose="020B0503020204020204"/>
                <a:ea typeface="ＭＳ Ｐゴシック" panose="020B0600070205080204" pitchFamily="34" charset="-128"/>
                <a:cs typeface="+mn-cs"/>
              </a:rPr>
              <a:t>not</a:t>
            </a:r>
            <a:r>
              <a:rPr kumimoji="0" lang="en-US" altLang="en-US" sz="1800" b="0" i="0" u="none" strike="noStrike" kern="1200" cap="none" spc="0" normalizeH="0" baseline="0" noProof="0" dirty="0">
                <a:ln>
                  <a:noFill/>
                </a:ln>
                <a:effectLst/>
                <a:uLnTx/>
                <a:uFillTx/>
                <a:latin typeface="Corbel" panose="020B0503020204020204"/>
                <a:ea typeface="ＭＳ Ｐゴシック" panose="020B0600070205080204" pitchFamily="34" charset="-128"/>
                <a:cs typeface="+mn-cs"/>
              </a:rPr>
              <a:t> make additional contributions to the CRAT after it is created</a:t>
            </a:r>
            <a:endParaRPr kumimoji="0" lang="en-US" altLang="en-US" sz="1800" b="0" i="1" u="none" strike="noStrike" kern="1200" cap="none" spc="0" normalizeH="0" baseline="0" noProof="0" dirty="0">
              <a:ln>
                <a:noFill/>
              </a:ln>
              <a:effectLst/>
              <a:uLnTx/>
              <a:uFillTx/>
              <a:latin typeface="Corbel" panose="020B0503020204020204"/>
              <a:ea typeface="ＭＳ Ｐゴシック" panose="020B0600070205080204" pitchFamily="34"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13" name="TextBox 12">
            <a:extLst>
              <a:ext uri="{FF2B5EF4-FFF2-40B4-BE49-F238E27FC236}">
                <a16:creationId xmlns:a16="http://schemas.microsoft.com/office/drawing/2014/main" id="{E393EC36-D0F8-7F47-91EB-569143C89021}"/>
              </a:ext>
            </a:extLst>
          </p:cNvPr>
          <p:cNvSpPr txBox="1"/>
          <p:nvPr/>
        </p:nvSpPr>
        <p:spPr>
          <a:xfrm>
            <a:off x="4732576" y="2303320"/>
            <a:ext cx="3810530" cy="3877985"/>
          </a:xfrm>
          <a:prstGeom prst="rect">
            <a:avLst/>
          </a:prstGeom>
          <a:noFill/>
        </p:spPr>
        <p:txBody>
          <a:bodyPr wrap="square" rtlCol="0">
            <a:spAutoFit/>
          </a:bodyPr>
          <a:lstStyle/>
          <a:p>
            <a:pPr marL="455613" marR="0" lvl="0" indent="-455613" algn="l" defTabSz="457200" rtl="0" eaLnBrk="1" fontAlgn="auto" latinLnBrk="0" hangingPunct="1">
              <a:lnSpc>
                <a:spcPct val="100000"/>
              </a:lnSpc>
              <a:spcBef>
                <a:spcPct val="0"/>
              </a:spcBef>
              <a:spcAft>
                <a:spcPts val="1200"/>
              </a:spcAft>
              <a:buClrTx/>
              <a:buSzTx/>
              <a:buFont typeface="Arial" panose="020B0604020202020204" pitchFamily="34" charset="0"/>
              <a:buChar char="•"/>
              <a:tabLst/>
              <a:defRPr/>
            </a:pPr>
            <a:r>
              <a:rPr kumimoji="0" lang="en-US" altLang="en-US" sz="1800" b="0" i="0" u="none" strike="noStrike" kern="1200" cap="none" spc="0" normalizeH="0" baseline="0" noProof="0" dirty="0">
                <a:ln>
                  <a:noFill/>
                </a:ln>
                <a:effectLst/>
                <a:uLnTx/>
                <a:uFillTx/>
                <a:latin typeface="Corbel" panose="020B0503020204020204"/>
                <a:ea typeface="ＭＳ Ｐゴシック" panose="020B0600070205080204" pitchFamily="34" charset="-128"/>
                <a:cs typeface="+mn-cs"/>
              </a:rPr>
              <a:t>Pays the income beneficiary an amount equal to a fixed percentage of the net FMV of the trust valued annually (no less than 5% of the principal of the trust)  – payment fluctuates with trust’s value</a:t>
            </a:r>
          </a:p>
          <a:p>
            <a:pPr marL="455613" marR="0" lvl="0" indent="-455613" algn="l" defTabSz="457200" rtl="0" eaLnBrk="1" fontAlgn="auto" latinLnBrk="0" hangingPunct="1">
              <a:lnSpc>
                <a:spcPct val="100000"/>
              </a:lnSpc>
              <a:spcBef>
                <a:spcPct val="0"/>
              </a:spcBef>
              <a:spcAft>
                <a:spcPts val="1200"/>
              </a:spcAft>
              <a:buClrTx/>
              <a:buSzTx/>
              <a:buFont typeface="Arial" panose="020B0604020202020204" pitchFamily="34" charset="0"/>
              <a:buChar char="•"/>
              <a:tabLst/>
              <a:defRPr/>
            </a:pPr>
            <a:r>
              <a:rPr kumimoji="0" lang="en-US" altLang="en-US" sz="1800" b="0" i="0" u="none" strike="noStrike" kern="1200" cap="none" spc="0" normalizeH="0" baseline="0" noProof="0" dirty="0">
                <a:ln>
                  <a:noFill/>
                </a:ln>
                <a:effectLst/>
                <a:uLnTx/>
                <a:uFillTx/>
                <a:latin typeface="Corbel" panose="020B0503020204020204"/>
                <a:ea typeface="ＭＳ Ｐゴシック" panose="020B0600070205080204" pitchFamily="34" charset="-128"/>
                <a:cs typeface="+mn-cs"/>
              </a:rPr>
              <a:t>The donor may make additional contributions to the CRUT after the initial funding</a:t>
            </a:r>
          </a:p>
          <a:p>
            <a:pPr marL="455613" marR="0" lvl="0" indent="-455613" algn="l" defTabSz="457200" rtl="0" eaLnBrk="1" fontAlgn="auto" latinLnBrk="0" hangingPunct="1">
              <a:lnSpc>
                <a:spcPct val="100000"/>
              </a:lnSpc>
              <a:spcBef>
                <a:spcPct val="0"/>
              </a:spcBef>
              <a:spcAft>
                <a:spcPts val="1200"/>
              </a:spcAft>
              <a:buClrTx/>
              <a:buSzTx/>
              <a:buFont typeface="Arial" panose="020B0604020202020204" pitchFamily="34" charset="0"/>
              <a:buChar char="•"/>
              <a:tabLst/>
              <a:defRPr/>
            </a:pPr>
            <a:endParaRPr kumimoji="0" lang="en-US" altLang="en-US" sz="1800" b="0" i="0" u="none" strike="noStrike" kern="1200" cap="none" spc="0" normalizeH="0" baseline="0" noProof="0" dirty="0">
              <a:ln>
                <a:noFill/>
              </a:ln>
              <a:solidFill>
                <a:prstClr val="black">
                  <a:lumMod val="65000"/>
                  <a:lumOff val="35000"/>
                </a:prstClr>
              </a:solidFill>
              <a:effectLst/>
              <a:uLnTx/>
              <a:uFillTx/>
              <a:latin typeface="Corbel" panose="020B0503020204020204"/>
              <a:ea typeface="ＭＳ Ｐゴシック" panose="020B0600070205080204" pitchFamily="34"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6502690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FE2636-8BB2-B841-BF7D-8FF3BA609FFB}"/>
              </a:ext>
            </a:extLst>
          </p:cNvPr>
          <p:cNvSpPr/>
          <p:nvPr/>
        </p:nvSpPr>
        <p:spPr>
          <a:xfrm>
            <a:off x="8728356" y="685800"/>
            <a:ext cx="3463636" cy="5410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804D3350-2D90-9F4C-8F82-489BE10B9A26}"/>
              </a:ext>
            </a:extLst>
          </p:cNvPr>
          <p:cNvSpPr txBox="1">
            <a:spLocks/>
          </p:cNvSpPr>
          <p:nvPr/>
        </p:nvSpPr>
        <p:spPr>
          <a:xfrm>
            <a:off x="8866909" y="913147"/>
            <a:ext cx="3325083"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b="1" dirty="0"/>
              <a:t>Charitable Remainder  Trust</a:t>
            </a:r>
          </a:p>
        </p:txBody>
      </p:sp>
      <p:grpSp>
        <p:nvGrpSpPr>
          <p:cNvPr id="24" name="Group 23">
            <a:extLst>
              <a:ext uri="{FF2B5EF4-FFF2-40B4-BE49-F238E27FC236}">
                <a16:creationId xmlns:a16="http://schemas.microsoft.com/office/drawing/2014/main" id="{626C4939-7F48-D34C-824D-EA11F9D75A32}"/>
              </a:ext>
            </a:extLst>
          </p:cNvPr>
          <p:cNvGrpSpPr/>
          <p:nvPr/>
        </p:nvGrpSpPr>
        <p:grpSpPr>
          <a:xfrm>
            <a:off x="9822611" y="2303320"/>
            <a:ext cx="1539153" cy="1539153"/>
            <a:chOff x="9822611" y="2303320"/>
            <a:chExt cx="1539153" cy="1539153"/>
          </a:xfrm>
        </p:grpSpPr>
        <p:sp>
          <p:nvSpPr>
            <p:cNvPr id="15" name="Oval 14">
              <a:extLst>
                <a:ext uri="{FF2B5EF4-FFF2-40B4-BE49-F238E27FC236}">
                  <a16:creationId xmlns:a16="http://schemas.microsoft.com/office/drawing/2014/main" id="{6436A813-FC01-FE43-82BD-15D6CEBD73E9}"/>
                </a:ext>
              </a:extLst>
            </p:cNvPr>
            <p:cNvSpPr/>
            <p:nvPr/>
          </p:nvSpPr>
          <p:spPr>
            <a:xfrm>
              <a:off x="9822611" y="2303320"/>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950667F5-5FEA-894A-996B-D8BB279A0747}"/>
                </a:ext>
              </a:extLst>
            </p:cNvPr>
            <p:cNvGrpSpPr/>
            <p:nvPr/>
          </p:nvGrpSpPr>
          <p:grpSpPr>
            <a:xfrm>
              <a:off x="10038800" y="2494520"/>
              <a:ext cx="1106774" cy="1106774"/>
              <a:chOff x="5638800" y="2971800"/>
              <a:chExt cx="1106774" cy="1106774"/>
            </a:xfrm>
          </p:grpSpPr>
          <p:pic>
            <p:nvPicPr>
              <p:cNvPr id="20" name="Graphic 19" descr="Piggy Bank">
                <a:extLst>
                  <a:ext uri="{FF2B5EF4-FFF2-40B4-BE49-F238E27FC236}">
                    <a16:creationId xmlns:a16="http://schemas.microsoft.com/office/drawing/2014/main" id="{001BBC8D-A8DF-F041-B38E-2548DE369A5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2971800"/>
                <a:ext cx="1106774" cy="1106774"/>
              </a:xfrm>
              <a:prstGeom prst="rect">
                <a:avLst/>
              </a:prstGeom>
            </p:spPr>
          </p:pic>
          <p:pic>
            <p:nvPicPr>
              <p:cNvPr id="22" name="Graphic 21" descr="Dollar">
                <a:extLst>
                  <a:ext uri="{FF2B5EF4-FFF2-40B4-BE49-F238E27FC236}">
                    <a16:creationId xmlns:a16="http://schemas.microsoft.com/office/drawing/2014/main" id="{59EBC328-7BAA-C34E-B606-B647210E7FB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887386" y="3282846"/>
                <a:ext cx="465691" cy="465691"/>
              </a:xfrm>
              <a:prstGeom prst="rect">
                <a:avLst/>
              </a:prstGeom>
            </p:spPr>
          </p:pic>
        </p:grpSp>
      </p:grpSp>
      <p:graphicFrame>
        <p:nvGraphicFramePr>
          <p:cNvPr id="5" name="Diagram 4">
            <a:extLst>
              <a:ext uri="{FF2B5EF4-FFF2-40B4-BE49-F238E27FC236}">
                <a16:creationId xmlns:a16="http://schemas.microsoft.com/office/drawing/2014/main" id="{305F51B0-C480-3348-BCC9-9D11983CC3F7}"/>
              </a:ext>
            </a:extLst>
          </p:cNvPr>
          <p:cNvGraphicFramePr/>
          <p:nvPr>
            <p:extLst>
              <p:ext uri="{D42A27DB-BD31-4B8C-83A1-F6EECF244321}">
                <p14:modId xmlns:p14="http://schemas.microsoft.com/office/powerpoint/2010/main" val="4015402835"/>
              </p:ext>
            </p:extLst>
          </p:nvPr>
        </p:nvGraphicFramePr>
        <p:xfrm>
          <a:off x="168442" y="677333"/>
          <a:ext cx="8435621" cy="541866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8402790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FE2636-8BB2-B841-BF7D-8FF3BA609FFB}"/>
              </a:ext>
            </a:extLst>
          </p:cNvPr>
          <p:cNvSpPr/>
          <p:nvPr/>
        </p:nvSpPr>
        <p:spPr>
          <a:xfrm>
            <a:off x="8728356" y="685800"/>
            <a:ext cx="3463636" cy="5410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804D3350-2D90-9F4C-8F82-489BE10B9A26}"/>
              </a:ext>
            </a:extLst>
          </p:cNvPr>
          <p:cNvSpPr txBox="1">
            <a:spLocks/>
          </p:cNvSpPr>
          <p:nvPr/>
        </p:nvSpPr>
        <p:spPr>
          <a:xfrm>
            <a:off x="8866909" y="913147"/>
            <a:ext cx="3325083"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b="1" dirty="0"/>
              <a:t>Charitable Remainder  Trust</a:t>
            </a:r>
          </a:p>
        </p:txBody>
      </p:sp>
      <p:grpSp>
        <p:nvGrpSpPr>
          <p:cNvPr id="24" name="Group 23">
            <a:extLst>
              <a:ext uri="{FF2B5EF4-FFF2-40B4-BE49-F238E27FC236}">
                <a16:creationId xmlns:a16="http://schemas.microsoft.com/office/drawing/2014/main" id="{626C4939-7F48-D34C-824D-EA11F9D75A32}"/>
              </a:ext>
            </a:extLst>
          </p:cNvPr>
          <p:cNvGrpSpPr/>
          <p:nvPr/>
        </p:nvGrpSpPr>
        <p:grpSpPr>
          <a:xfrm>
            <a:off x="9822611" y="2303320"/>
            <a:ext cx="1539153" cy="1539153"/>
            <a:chOff x="9822611" y="2303320"/>
            <a:chExt cx="1539153" cy="1539153"/>
          </a:xfrm>
        </p:grpSpPr>
        <p:sp>
          <p:nvSpPr>
            <p:cNvPr id="15" name="Oval 14">
              <a:extLst>
                <a:ext uri="{FF2B5EF4-FFF2-40B4-BE49-F238E27FC236}">
                  <a16:creationId xmlns:a16="http://schemas.microsoft.com/office/drawing/2014/main" id="{6436A813-FC01-FE43-82BD-15D6CEBD73E9}"/>
                </a:ext>
              </a:extLst>
            </p:cNvPr>
            <p:cNvSpPr/>
            <p:nvPr/>
          </p:nvSpPr>
          <p:spPr>
            <a:xfrm>
              <a:off x="9822611" y="2303320"/>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950667F5-5FEA-894A-996B-D8BB279A0747}"/>
                </a:ext>
              </a:extLst>
            </p:cNvPr>
            <p:cNvGrpSpPr/>
            <p:nvPr/>
          </p:nvGrpSpPr>
          <p:grpSpPr>
            <a:xfrm>
              <a:off x="10038800" y="2494520"/>
              <a:ext cx="1106774" cy="1106774"/>
              <a:chOff x="5638800" y="2971800"/>
              <a:chExt cx="1106774" cy="1106774"/>
            </a:xfrm>
          </p:grpSpPr>
          <p:pic>
            <p:nvPicPr>
              <p:cNvPr id="20" name="Graphic 19" descr="Piggy Bank">
                <a:extLst>
                  <a:ext uri="{FF2B5EF4-FFF2-40B4-BE49-F238E27FC236}">
                    <a16:creationId xmlns:a16="http://schemas.microsoft.com/office/drawing/2014/main" id="{001BBC8D-A8DF-F041-B38E-2548DE369A5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2971800"/>
                <a:ext cx="1106774" cy="1106774"/>
              </a:xfrm>
              <a:prstGeom prst="rect">
                <a:avLst/>
              </a:prstGeom>
            </p:spPr>
          </p:pic>
          <p:pic>
            <p:nvPicPr>
              <p:cNvPr id="22" name="Graphic 21" descr="Dollar">
                <a:extLst>
                  <a:ext uri="{FF2B5EF4-FFF2-40B4-BE49-F238E27FC236}">
                    <a16:creationId xmlns:a16="http://schemas.microsoft.com/office/drawing/2014/main" id="{59EBC328-7BAA-C34E-B606-B647210E7FB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887386" y="3282846"/>
                <a:ext cx="465691" cy="465691"/>
              </a:xfrm>
              <a:prstGeom prst="rect">
                <a:avLst/>
              </a:prstGeom>
            </p:spPr>
          </p:pic>
        </p:grpSp>
      </p:grpSp>
      <p:sp>
        <p:nvSpPr>
          <p:cNvPr id="14" name="Content Placeholder 2">
            <a:extLst>
              <a:ext uri="{FF2B5EF4-FFF2-40B4-BE49-F238E27FC236}">
                <a16:creationId xmlns:a16="http://schemas.microsoft.com/office/drawing/2014/main" id="{554884B3-BF29-0D4F-8D91-019D6DFEB3B7}"/>
              </a:ext>
            </a:extLst>
          </p:cNvPr>
          <p:cNvSpPr txBox="1">
            <a:spLocks/>
          </p:cNvSpPr>
          <p:nvPr/>
        </p:nvSpPr>
        <p:spPr>
          <a:xfrm>
            <a:off x="352447" y="1101630"/>
            <a:ext cx="8159719" cy="508984"/>
          </a:xfrm>
          <a:prstGeom prst="rect">
            <a:avLst/>
          </a:prstGeom>
        </p:spPr>
        <p:txBody>
          <a:bodyPr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Font typeface="Wingdings 2" pitchFamily="18" charset="2"/>
              <a:buNone/>
            </a:pPr>
            <a:endParaRPr lang="en-US" sz="1600" b="1" dirty="0"/>
          </a:p>
          <a:p>
            <a:pPr marL="0" indent="0">
              <a:buFont typeface="Wingdings 2" pitchFamily="18" charset="2"/>
              <a:buNone/>
            </a:pPr>
            <a:r>
              <a:rPr lang="en-US" b="1" dirty="0">
                <a:solidFill>
                  <a:schemeClr val="tx1"/>
                </a:solidFill>
              </a:rPr>
              <a:t>Profile of a CRT Donor:</a:t>
            </a:r>
          </a:p>
          <a:p>
            <a:endParaRPr lang="en-US" sz="1600" dirty="0"/>
          </a:p>
        </p:txBody>
      </p:sp>
      <p:graphicFrame>
        <p:nvGraphicFramePr>
          <p:cNvPr id="16" name="Content Placeholder 5">
            <a:extLst>
              <a:ext uri="{FF2B5EF4-FFF2-40B4-BE49-F238E27FC236}">
                <a16:creationId xmlns:a16="http://schemas.microsoft.com/office/drawing/2014/main" id="{1EDE10E7-D95E-3D4E-95B9-9A3320575847}"/>
              </a:ext>
            </a:extLst>
          </p:cNvPr>
          <p:cNvGraphicFramePr>
            <a:graphicFrameLocks/>
          </p:cNvGraphicFramePr>
          <p:nvPr>
            <p:extLst>
              <p:ext uri="{D42A27DB-BD31-4B8C-83A1-F6EECF244321}">
                <p14:modId xmlns:p14="http://schemas.microsoft.com/office/powerpoint/2010/main" val="1896606321"/>
              </p:ext>
            </p:extLst>
          </p:nvPr>
        </p:nvGraphicFramePr>
        <p:xfrm>
          <a:off x="435097" y="1563594"/>
          <a:ext cx="8070731" cy="40754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4189346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2">
            <a:extLst>
              <a:ext uri="{FF2B5EF4-FFF2-40B4-BE49-F238E27FC236}">
                <a16:creationId xmlns:a16="http://schemas.microsoft.com/office/drawing/2014/main" id="{5DFEA9BF-638A-D24C-B48C-6555F7D70F2E}"/>
              </a:ext>
            </a:extLst>
          </p:cNvPr>
          <p:cNvSpPr txBox="1">
            <a:spLocks/>
          </p:cNvSpPr>
          <p:nvPr/>
        </p:nvSpPr>
        <p:spPr bwMode="auto">
          <a:xfrm>
            <a:off x="318655" y="685800"/>
            <a:ext cx="8193511" cy="5410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493" tIns="43247" rIns="86493" bIns="43247" numCol="1" rtlCol="0" anchor="ctr" anchorCtr="0" compatLnSpc="1">
            <a:prstTxWarp prst="textNoShape">
              <a:avLst/>
            </a:prstTxWarp>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None/>
            </a:pPr>
            <a:r>
              <a:rPr lang="en-US" b="1" dirty="0">
                <a:solidFill>
                  <a:srgbClr val="005696"/>
                </a:solidFill>
              </a:rPr>
              <a:t>Charitable Remainder Annuity Trust ”CRAT”</a:t>
            </a:r>
          </a:p>
          <a:p>
            <a:pPr marL="0" indent="0" algn="just">
              <a:buNone/>
            </a:pPr>
            <a:r>
              <a:rPr lang="en-US" sz="1600" b="1" dirty="0">
                <a:solidFill>
                  <a:schemeClr val="tx1"/>
                </a:solidFill>
              </a:rPr>
              <a:t>Effect of Market Conditions:</a:t>
            </a:r>
          </a:p>
          <a:p>
            <a:pPr algn="just"/>
            <a:r>
              <a:rPr lang="en-US" sz="1600" dirty="0">
                <a:solidFill>
                  <a:schemeClr val="tx1"/>
                </a:solidFill>
              </a:rPr>
              <a:t>Since the </a:t>
            </a:r>
            <a:r>
              <a:rPr lang="en-US" sz="1600" b="1" dirty="0">
                <a:solidFill>
                  <a:schemeClr val="tx1"/>
                </a:solidFill>
              </a:rPr>
              <a:t>payment is fixed</a:t>
            </a:r>
            <a:r>
              <a:rPr lang="en-US" sz="1600" dirty="0">
                <a:solidFill>
                  <a:schemeClr val="tx1"/>
                </a:solidFill>
              </a:rPr>
              <a:t>, the </a:t>
            </a:r>
            <a:r>
              <a:rPr lang="en-US" sz="1600" b="1" dirty="0">
                <a:solidFill>
                  <a:schemeClr val="tx1"/>
                </a:solidFill>
              </a:rPr>
              <a:t>income received by the donor </a:t>
            </a:r>
            <a:r>
              <a:rPr lang="en-US" sz="1600" dirty="0">
                <a:solidFill>
                  <a:schemeClr val="tx1"/>
                </a:solidFill>
              </a:rPr>
              <a:t>or designated beneficiaries is </a:t>
            </a:r>
            <a:r>
              <a:rPr lang="en-US" sz="1600" b="1" dirty="0">
                <a:solidFill>
                  <a:schemeClr val="tx1"/>
                </a:solidFill>
              </a:rPr>
              <a:t>not impacted by market conditions</a:t>
            </a:r>
            <a:r>
              <a:rPr lang="en-US" sz="1600" dirty="0">
                <a:solidFill>
                  <a:schemeClr val="tx1"/>
                </a:solidFill>
              </a:rPr>
              <a:t>;</a:t>
            </a:r>
          </a:p>
          <a:p>
            <a:pPr algn="just"/>
            <a:r>
              <a:rPr lang="en-US" sz="1600" dirty="0">
                <a:solidFill>
                  <a:schemeClr val="tx1"/>
                </a:solidFill>
              </a:rPr>
              <a:t>However, the </a:t>
            </a:r>
            <a:r>
              <a:rPr lang="en-US" sz="1600" b="1" dirty="0">
                <a:solidFill>
                  <a:schemeClr val="tx1"/>
                </a:solidFill>
              </a:rPr>
              <a:t>principal ultimately received by the charity may be affected;</a:t>
            </a:r>
          </a:p>
          <a:p>
            <a:pPr algn="just"/>
            <a:r>
              <a:rPr lang="en-US" sz="1600" dirty="0">
                <a:solidFill>
                  <a:schemeClr val="tx1"/>
                </a:solidFill>
              </a:rPr>
              <a:t>If the trust has a high payout rate and interest rates are low, it is </a:t>
            </a:r>
            <a:r>
              <a:rPr lang="en-US" sz="1600" b="1" dirty="0">
                <a:solidFill>
                  <a:schemeClr val="tx1"/>
                </a:solidFill>
              </a:rPr>
              <a:t>possible for the trust to be depleted, leaving no funds for charity;</a:t>
            </a:r>
          </a:p>
          <a:p>
            <a:pPr algn="just"/>
            <a:r>
              <a:rPr lang="en-US" sz="1600" dirty="0">
                <a:solidFill>
                  <a:schemeClr val="tx1"/>
                </a:solidFill>
              </a:rPr>
              <a:t> Generally, in </a:t>
            </a:r>
            <a:r>
              <a:rPr lang="en-US" sz="1600" b="1" dirty="0">
                <a:solidFill>
                  <a:schemeClr val="tx1"/>
                </a:solidFill>
              </a:rPr>
              <a:t>high interest rate </a:t>
            </a:r>
            <a:r>
              <a:rPr lang="en-US" sz="1600" dirty="0">
                <a:solidFill>
                  <a:schemeClr val="tx1"/>
                </a:solidFill>
              </a:rPr>
              <a:t>environments, CRATs offer the donor a </a:t>
            </a:r>
            <a:r>
              <a:rPr lang="en-US" sz="1600" b="1" dirty="0">
                <a:solidFill>
                  <a:schemeClr val="tx1"/>
                </a:solidFill>
              </a:rPr>
              <a:t>larger tax deduction </a:t>
            </a:r>
            <a:r>
              <a:rPr lang="en-US" sz="1600" dirty="0">
                <a:solidFill>
                  <a:schemeClr val="tx1"/>
                </a:solidFill>
              </a:rPr>
              <a:t>than other charitable vehicles.</a:t>
            </a:r>
          </a:p>
        </p:txBody>
      </p:sp>
      <p:sp>
        <p:nvSpPr>
          <p:cNvPr id="10" name="Rectangle 9">
            <a:extLst>
              <a:ext uri="{FF2B5EF4-FFF2-40B4-BE49-F238E27FC236}">
                <a16:creationId xmlns:a16="http://schemas.microsoft.com/office/drawing/2014/main" id="{B3469BCB-892B-3047-8219-8C3852647413}"/>
              </a:ext>
            </a:extLst>
          </p:cNvPr>
          <p:cNvSpPr/>
          <p:nvPr/>
        </p:nvSpPr>
        <p:spPr>
          <a:xfrm>
            <a:off x="8728356" y="685800"/>
            <a:ext cx="3463636" cy="5410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3B879C9E-1A49-FC46-BC74-D02D41DA3156}"/>
              </a:ext>
            </a:extLst>
          </p:cNvPr>
          <p:cNvSpPr txBox="1">
            <a:spLocks/>
          </p:cNvSpPr>
          <p:nvPr/>
        </p:nvSpPr>
        <p:spPr>
          <a:xfrm>
            <a:off x="8866909" y="913147"/>
            <a:ext cx="3325083" cy="139017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b="1" dirty="0"/>
              <a:t>Charitable Remainder  Trust: </a:t>
            </a:r>
          </a:p>
          <a:p>
            <a:r>
              <a:rPr lang="en-US" b="1" dirty="0">
                <a:solidFill>
                  <a:srgbClr val="002060"/>
                </a:solidFill>
              </a:rPr>
              <a:t>CRAT</a:t>
            </a:r>
          </a:p>
        </p:txBody>
      </p:sp>
      <p:grpSp>
        <p:nvGrpSpPr>
          <p:cNvPr id="12" name="Group 11">
            <a:extLst>
              <a:ext uri="{FF2B5EF4-FFF2-40B4-BE49-F238E27FC236}">
                <a16:creationId xmlns:a16="http://schemas.microsoft.com/office/drawing/2014/main" id="{6D55A3F9-8616-E749-B6A4-75E3F68D848D}"/>
              </a:ext>
            </a:extLst>
          </p:cNvPr>
          <p:cNvGrpSpPr/>
          <p:nvPr/>
        </p:nvGrpSpPr>
        <p:grpSpPr>
          <a:xfrm>
            <a:off x="9822611" y="2538850"/>
            <a:ext cx="1539153" cy="1539153"/>
            <a:chOff x="9822611" y="2303320"/>
            <a:chExt cx="1539153" cy="1539153"/>
          </a:xfrm>
        </p:grpSpPr>
        <p:sp>
          <p:nvSpPr>
            <p:cNvPr id="13" name="Oval 12">
              <a:extLst>
                <a:ext uri="{FF2B5EF4-FFF2-40B4-BE49-F238E27FC236}">
                  <a16:creationId xmlns:a16="http://schemas.microsoft.com/office/drawing/2014/main" id="{F3FDEC2A-EDC6-E84E-A374-4206F5345738}"/>
                </a:ext>
              </a:extLst>
            </p:cNvPr>
            <p:cNvSpPr/>
            <p:nvPr/>
          </p:nvSpPr>
          <p:spPr>
            <a:xfrm>
              <a:off x="9822611" y="2303320"/>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A439E90-FF00-1B43-A210-B943D083B55B}"/>
                </a:ext>
              </a:extLst>
            </p:cNvPr>
            <p:cNvGrpSpPr/>
            <p:nvPr/>
          </p:nvGrpSpPr>
          <p:grpSpPr>
            <a:xfrm>
              <a:off x="10038800" y="2494520"/>
              <a:ext cx="1106774" cy="1106774"/>
              <a:chOff x="5638800" y="2971800"/>
              <a:chExt cx="1106774" cy="1106774"/>
            </a:xfrm>
          </p:grpSpPr>
          <p:pic>
            <p:nvPicPr>
              <p:cNvPr id="16" name="Graphic 15" descr="Piggy Bank">
                <a:extLst>
                  <a:ext uri="{FF2B5EF4-FFF2-40B4-BE49-F238E27FC236}">
                    <a16:creationId xmlns:a16="http://schemas.microsoft.com/office/drawing/2014/main" id="{23C64609-B6F9-A648-8813-5CE4A3E6A6F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2971800"/>
                <a:ext cx="1106774" cy="1106774"/>
              </a:xfrm>
              <a:prstGeom prst="rect">
                <a:avLst/>
              </a:prstGeom>
            </p:spPr>
          </p:pic>
          <p:pic>
            <p:nvPicPr>
              <p:cNvPr id="17" name="Graphic 16" descr="Dollar">
                <a:extLst>
                  <a:ext uri="{FF2B5EF4-FFF2-40B4-BE49-F238E27FC236}">
                    <a16:creationId xmlns:a16="http://schemas.microsoft.com/office/drawing/2014/main" id="{90EBECA4-6F0E-6548-B93C-7FD18A42DCE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887386" y="3282846"/>
                <a:ext cx="465691" cy="465691"/>
              </a:xfrm>
              <a:prstGeom prst="rect">
                <a:avLst/>
              </a:prstGeom>
            </p:spPr>
          </p:pic>
        </p:grpSp>
      </p:grpSp>
    </p:spTree>
    <p:extLst>
      <p:ext uri="{BB962C8B-B14F-4D97-AF65-F5344CB8AC3E}">
        <p14:creationId xmlns:p14="http://schemas.microsoft.com/office/powerpoint/2010/main" val="15828678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2">
            <a:extLst>
              <a:ext uri="{FF2B5EF4-FFF2-40B4-BE49-F238E27FC236}">
                <a16:creationId xmlns:a16="http://schemas.microsoft.com/office/drawing/2014/main" id="{5DFEA9BF-638A-D24C-B48C-6555F7D70F2E}"/>
              </a:ext>
            </a:extLst>
          </p:cNvPr>
          <p:cNvSpPr txBox="1">
            <a:spLocks/>
          </p:cNvSpPr>
          <p:nvPr/>
        </p:nvSpPr>
        <p:spPr bwMode="auto">
          <a:xfrm>
            <a:off x="318655" y="685800"/>
            <a:ext cx="8193511" cy="5410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493" tIns="43247" rIns="86493" bIns="43247" numCol="1" rtlCol="0" anchor="ctr" anchorCtr="0" compatLnSpc="1">
            <a:prstTxWarp prst="textNoShape">
              <a:avLst/>
            </a:prstTxWarp>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None/>
            </a:pPr>
            <a:r>
              <a:rPr lang="en-US" b="1" dirty="0">
                <a:solidFill>
                  <a:srgbClr val="005696"/>
                </a:solidFill>
              </a:rPr>
              <a:t>Charitable Remainder </a:t>
            </a:r>
            <a:r>
              <a:rPr lang="en-US" b="1" dirty="0" err="1">
                <a:solidFill>
                  <a:srgbClr val="005696"/>
                </a:solidFill>
              </a:rPr>
              <a:t>Unitrust</a:t>
            </a:r>
            <a:r>
              <a:rPr lang="en-US" b="1" dirty="0">
                <a:solidFill>
                  <a:srgbClr val="005696"/>
                </a:solidFill>
              </a:rPr>
              <a:t> (”CRUT”)</a:t>
            </a:r>
          </a:p>
          <a:p>
            <a:pPr marL="0" indent="0">
              <a:buNone/>
            </a:pPr>
            <a:r>
              <a:rPr lang="en-US" sz="1600" b="1" dirty="0">
                <a:solidFill>
                  <a:schemeClr val="tx1"/>
                </a:solidFill>
              </a:rPr>
              <a:t>Effect of Market Conditions:</a:t>
            </a:r>
          </a:p>
          <a:p>
            <a:r>
              <a:rPr lang="en-US" sz="1600" dirty="0">
                <a:solidFill>
                  <a:schemeClr val="tx1"/>
                </a:solidFill>
              </a:rPr>
              <a:t>Since </a:t>
            </a:r>
            <a:r>
              <a:rPr lang="en-US" sz="1600" b="1" dirty="0">
                <a:solidFill>
                  <a:schemeClr val="tx1"/>
                </a:solidFill>
              </a:rPr>
              <a:t>payment is a fixed percentage of the principal of the trust that is revalued annually, </a:t>
            </a:r>
            <a:r>
              <a:rPr lang="en-US" sz="1600" dirty="0">
                <a:solidFill>
                  <a:schemeClr val="tx1"/>
                </a:solidFill>
              </a:rPr>
              <a:t>the donor or designated income beneficiaries may receive either a larger or smaller </a:t>
            </a:r>
            <a:r>
              <a:rPr lang="en-US" sz="1600" b="1" dirty="0">
                <a:solidFill>
                  <a:schemeClr val="tx1"/>
                </a:solidFill>
              </a:rPr>
              <a:t>payout</a:t>
            </a:r>
            <a:r>
              <a:rPr lang="en-US" sz="1600" dirty="0">
                <a:solidFill>
                  <a:schemeClr val="tx1"/>
                </a:solidFill>
              </a:rPr>
              <a:t> amount from year to year </a:t>
            </a:r>
            <a:r>
              <a:rPr lang="en-US" sz="1600" b="1" dirty="0">
                <a:solidFill>
                  <a:schemeClr val="tx1"/>
                </a:solidFill>
              </a:rPr>
              <a:t>depending on market performance. </a:t>
            </a:r>
          </a:p>
          <a:p>
            <a:r>
              <a:rPr lang="en-US" sz="1600" dirty="0">
                <a:solidFill>
                  <a:schemeClr val="tx1"/>
                </a:solidFill>
              </a:rPr>
              <a:t>In general, </a:t>
            </a:r>
            <a:r>
              <a:rPr lang="en-US" sz="1600" b="1" dirty="0">
                <a:solidFill>
                  <a:schemeClr val="tx1"/>
                </a:solidFill>
              </a:rPr>
              <a:t>in low interest rate environments, CRUTs offer the donor a larger tax deduction </a:t>
            </a:r>
            <a:r>
              <a:rPr lang="en-US" sz="1600" dirty="0">
                <a:solidFill>
                  <a:schemeClr val="tx1"/>
                </a:solidFill>
              </a:rPr>
              <a:t>than CRATs.</a:t>
            </a:r>
          </a:p>
        </p:txBody>
      </p:sp>
      <p:sp>
        <p:nvSpPr>
          <p:cNvPr id="10" name="Rectangle 9">
            <a:extLst>
              <a:ext uri="{FF2B5EF4-FFF2-40B4-BE49-F238E27FC236}">
                <a16:creationId xmlns:a16="http://schemas.microsoft.com/office/drawing/2014/main" id="{AB60CBB6-A54C-0140-BEEA-DDEDEC34D1C8}"/>
              </a:ext>
            </a:extLst>
          </p:cNvPr>
          <p:cNvSpPr/>
          <p:nvPr/>
        </p:nvSpPr>
        <p:spPr>
          <a:xfrm>
            <a:off x="8728356" y="685800"/>
            <a:ext cx="3463636" cy="5410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54E97BD5-B646-814C-A8A4-36B5BD541E0F}"/>
              </a:ext>
            </a:extLst>
          </p:cNvPr>
          <p:cNvSpPr txBox="1">
            <a:spLocks/>
          </p:cNvSpPr>
          <p:nvPr/>
        </p:nvSpPr>
        <p:spPr>
          <a:xfrm>
            <a:off x="8866909" y="913147"/>
            <a:ext cx="3325083" cy="139017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b="1" dirty="0"/>
              <a:t>Charitable Remainder  Trust: </a:t>
            </a:r>
          </a:p>
          <a:p>
            <a:r>
              <a:rPr lang="en-US" b="1" dirty="0">
                <a:solidFill>
                  <a:schemeClr val="accent1"/>
                </a:solidFill>
              </a:rPr>
              <a:t>CRUT</a:t>
            </a:r>
          </a:p>
        </p:txBody>
      </p:sp>
      <p:grpSp>
        <p:nvGrpSpPr>
          <p:cNvPr id="12" name="Group 11">
            <a:extLst>
              <a:ext uri="{FF2B5EF4-FFF2-40B4-BE49-F238E27FC236}">
                <a16:creationId xmlns:a16="http://schemas.microsoft.com/office/drawing/2014/main" id="{A03E42F6-5642-CB41-8FD5-C586F59655FD}"/>
              </a:ext>
            </a:extLst>
          </p:cNvPr>
          <p:cNvGrpSpPr/>
          <p:nvPr/>
        </p:nvGrpSpPr>
        <p:grpSpPr>
          <a:xfrm>
            <a:off x="9822611" y="2538850"/>
            <a:ext cx="1539153" cy="1539153"/>
            <a:chOff x="9822611" y="2303320"/>
            <a:chExt cx="1539153" cy="1539153"/>
          </a:xfrm>
        </p:grpSpPr>
        <p:sp>
          <p:nvSpPr>
            <p:cNvPr id="13" name="Oval 12">
              <a:extLst>
                <a:ext uri="{FF2B5EF4-FFF2-40B4-BE49-F238E27FC236}">
                  <a16:creationId xmlns:a16="http://schemas.microsoft.com/office/drawing/2014/main" id="{1975E8A7-C206-DB41-8D07-D73B37DFB1AA}"/>
                </a:ext>
              </a:extLst>
            </p:cNvPr>
            <p:cNvSpPr/>
            <p:nvPr/>
          </p:nvSpPr>
          <p:spPr>
            <a:xfrm>
              <a:off x="9822611" y="2303320"/>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CAC59941-9691-1B47-A8E8-059587F1A107}"/>
                </a:ext>
              </a:extLst>
            </p:cNvPr>
            <p:cNvGrpSpPr/>
            <p:nvPr/>
          </p:nvGrpSpPr>
          <p:grpSpPr>
            <a:xfrm>
              <a:off x="10038800" y="2494520"/>
              <a:ext cx="1106774" cy="1106774"/>
              <a:chOff x="5638800" y="2971800"/>
              <a:chExt cx="1106774" cy="1106774"/>
            </a:xfrm>
          </p:grpSpPr>
          <p:pic>
            <p:nvPicPr>
              <p:cNvPr id="16" name="Graphic 15" descr="Piggy Bank">
                <a:extLst>
                  <a:ext uri="{FF2B5EF4-FFF2-40B4-BE49-F238E27FC236}">
                    <a16:creationId xmlns:a16="http://schemas.microsoft.com/office/drawing/2014/main" id="{21C04636-69C4-5245-9189-8DAF7AB43D5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2971800"/>
                <a:ext cx="1106774" cy="1106774"/>
              </a:xfrm>
              <a:prstGeom prst="rect">
                <a:avLst/>
              </a:prstGeom>
            </p:spPr>
          </p:pic>
          <p:pic>
            <p:nvPicPr>
              <p:cNvPr id="17" name="Graphic 16" descr="Dollar">
                <a:extLst>
                  <a:ext uri="{FF2B5EF4-FFF2-40B4-BE49-F238E27FC236}">
                    <a16:creationId xmlns:a16="http://schemas.microsoft.com/office/drawing/2014/main" id="{86708BEE-EF4B-5D4F-8E9D-484578634E4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887386" y="3282846"/>
                <a:ext cx="465691" cy="465691"/>
              </a:xfrm>
              <a:prstGeom prst="rect">
                <a:avLst/>
              </a:prstGeom>
            </p:spPr>
          </p:pic>
        </p:grpSp>
      </p:grpSp>
    </p:spTree>
    <p:extLst>
      <p:ext uri="{BB962C8B-B14F-4D97-AF65-F5344CB8AC3E}">
        <p14:creationId xmlns:p14="http://schemas.microsoft.com/office/powerpoint/2010/main" val="28754516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7F3474-372B-4245-AD80-39F72913365B}"/>
              </a:ext>
            </a:extLst>
          </p:cNvPr>
          <p:cNvSpPr>
            <a:spLocks noGrp="1"/>
          </p:cNvSpPr>
          <p:nvPr>
            <p:ph idx="1"/>
          </p:nvPr>
        </p:nvSpPr>
        <p:spPr>
          <a:xfrm>
            <a:off x="4361606" y="1683143"/>
            <a:ext cx="6627377" cy="3491713"/>
          </a:xfrm>
        </p:spPr>
        <p:txBody>
          <a:bodyPr>
            <a:normAutofit/>
          </a:bodyPr>
          <a:lstStyle/>
          <a:p>
            <a:pPr marL="0" indent="0">
              <a:buNone/>
            </a:pPr>
            <a:r>
              <a:rPr lang="en-US" b="1" dirty="0">
                <a:solidFill>
                  <a:srgbClr val="005696"/>
                </a:solidFill>
              </a:rPr>
              <a:t>Case study in varying interest rate environments</a:t>
            </a:r>
          </a:p>
          <a:p>
            <a:pPr marL="0" indent="0">
              <a:buNone/>
            </a:pPr>
            <a:endParaRPr lang="en-US" sz="1600" b="1" dirty="0"/>
          </a:p>
          <a:p>
            <a:pPr marL="0" indent="0">
              <a:buNone/>
            </a:pPr>
            <a:r>
              <a:rPr lang="en-US" sz="1600" b="1" dirty="0"/>
              <a:t>Example 1:</a:t>
            </a:r>
            <a:r>
              <a:rPr lang="en-US" sz="1600" dirty="0"/>
              <a:t> Mrs. Smith has an estate valued at $3 million. She would like to make a donation to Marquette and is also looking to receive a yearly income stream from her assets. To satisfy her charitable giving and financial objectives, she decides, after working with her development officer, to donate $2 million worth of appreciated assets to a charitable remainder trust for 20 years with an initial payout of $100,000. </a:t>
            </a:r>
          </a:p>
          <a:p>
            <a:pPr marL="0" indent="0">
              <a:buNone/>
            </a:pPr>
            <a:r>
              <a:rPr lang="en-US" sz="1600" dirty="0"/>
              <a:t>Holding these variables constant, below are examples of the benefits Mrs. Smith will receive from a charitable remainder annuity trust and </a:t>
            </a:r>
            <a:r>
              <a:rPr lang="en-US" sz="1600" dirty="0" err="1"/>
              <a:t>unitrust</a:t>
            </a:r>
            <a:r>
              <a:rPr lang="en-US" sz="1600" dirty="0"/>
              <a:t> in both high and low interest rate environments.</a:t>
            </a:r>
          </a:p>
        </p:txBody>
      </p:sp>
      <p:sp>
        <p:nvSpPr>
          <p:cNvPr id="9" name="Title 1">
            <a:extLst>
              <a:ext uri="{FF2B5EF4-FFF2-40B4-BE49-F238E27FC236}">
                <a16:creationId xmlns:a16="http://schemas.microsoft.com/office/drawing/2014/main" id="{E034C65F-58AE-4740-97BB-E20D356EEC0C}"/>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60" normalizeH="0" baseline="0" noProof="0" dirty="0">
                <a:ln>
                  <a:noFill/>
                </a:ln>
                <a:solidFill>
                  <a:srgbClr val="FFFFFF"/>
                </a:solidFill>
                <a:effectLst/>
                <a:uLnTx/>
                <a:uFillTx/>
                <a:latin typeface="Corbel" panose="020B0503020204020204"/>
                <a:ea typeface="+mj-ea"/>
                <a:cs typeface="+mj-cs"/>
              </a:rPr>
              <a:t>CRT Case Study</a:t>
            </a:r>
          </a:p>
        </p:txBody>
      </p:sp>
      <p:grpSp>
        <p:nvGrpSpPr>
          <p:cNvPr id="11" name="Group 10">
            <a:extLst>
              <a:ext uri="{FF2B5EF4-FFF2-40B4-BE49-F238E27FC236}">
                <a16:creationId xmlns:a16="http://schemas.microsoft.com/office/drawing/2014/main" id="{993E28C8-E684-A643-9633-4A8DD63029E4}"/>
              </a:ext>
            </a:extLst>
          </p:cNvPr>
          <p:cNvGrpSpPr/>
          <p:nvPr/>
        </p:nvGrpSpPr>
        <p:grpSpPr>
          <a:xfrm>
            <a:off x="955703" y="3103419"/>
            <a:ext cx="1539153" cy="1539153"/>
            <a:chOff x="955703" y="3103419"/>
            <a:chExt cx="1539153" cy="1539153"/>
          </a:xfrm>
        </p:grpSpPr>
        <p:sp>
          <p:nvSpPr>
            <p:cNvPr id="13" name="Oval 12">
              <a:extLst>
                <a:ext uri="{FF2B5EF4-FFF2-40B4-BE49-F238E27FC236}">
                  <a16:creationId xmlns:a16="http://schemas.microsoft.com/office/drawing/2014/main" id="{2D40FFC5-BD63-CC44-9442-2EC53C7DB48F}"/>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pic>
          <p:nvPicPr>
            <p:cNvPr id="14" name="Graphic 13" descr="Magnifying glass">
              <a:extLst>
                <a:ext uri="{FF2B5EF4-FFF2-40B4-BE49-F238E27FC236}">
                  <a16:creationId xmlns:a16="http://schemas.microsoft.com/office/drawing/2014/main" id="{735FB92C-F616-DB4C-B55F-1BFAC7FCEB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079" y="3415795"/>
              <a:ext cx="914400" cy="914400"/>
            </a:xfrm>
            <a:prstGeom prst="rect">
              <a:avLst/>
            </a:prstGeom>
          </p:spPr>
        </p:pic>
      </p:grpSp>
    </p:spTree>
    <p:extLst>
      <p:ext uri="{BB962C8B-B14F-4D97-AF65-F5344CB8AC3E}">
        <p14:creationId xmlns:p14="http://schemas.microsoft.com/office/powerpoint/2010/main" val="3273472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9FFC16-D40F-9F4B-BEDC-86D469EEF137}"/>
              </a:ext>
            </a:extLst>
          </p:cNvPr>
          <p:cNvSpPr txBox="1"/>
          <p:nvPr/>
        </p:nvSpPr>
        <p:spPr>
          <a:xfrm>
            <a:off x="0" y="374073"/>
            <a:ext cx="12192000" cy="700192"/>
          </a:xfrm>
          <a:prstGeom prst="rect">
            <a:avLst/>
          </a:prstGeom>
          <a:solidFill>
            <a:srgbClr val="498A95"/>
          </a:solidFill>
        </p:spPr>
        <p:txBody>
          <a:bodyPr wrap="square" rtlCol="0">
            <a:spAutoFit/>
          </a:bodyPr>
          <a:lstStyle/>
          <a:p>
            <a:pPr marL="0" marR="0" lvl="0" indent="0" algn="l" defTabSz="457200" rtl="0" eaLnBrk="1" fontAlgn="auto" latinLnBrk="0" hangingPunct="1">
              <a:lnSpc>
                <a:spcPct val="100000"/>
              </a:lnSpc>
              <a:spcBef>
                <a:spcPts val="0"/>
              </a:spcBef>
              <a:spcAft>
                <a:spcPts val="300"/>
              </a:spcAft>
              <a:buClrTx/>
              <a:buSzTx/>
              <a:buFontTx/>
              <a:buNone/>
              <a:tabLst/>
              <a:defRPr/>
            </a:pPr>
            <a:endParaRPr kumimoji="0" lang="en-US" sz="500" b="1" i="0" u="none" strike="noStrike" kern="1200" cap="none" spc="0" normalizeH="0" baseline="0" noProof="0" dirty="0">
              <a:ln>
                <a:noFill/>
              </a:ln>
              <a:solidFill>
                <a:srgbClr val="FFFFFF"/>
              </a:solidFill>
              <a:effectLst/>
              <a:uLnTx/>
              <a:uFillTx/>
              <a:latin typeface="Corbel" panose="020B0503020204020204"/>
              <a:ea typeface="+mn-ea"/>
              <a:cs typeface="+mn-cs"/>
            </a:endParaRPr>
          </a:p>
          <a:p>
            <a:pPr marL="0" marR="0" lvl="0" indent="0" algn="l" defTabSz="457200" rtl="0" eaLnBrk="1" fontAlgn="auto" latinLnBrk="0" hangingPunct="1">
              <a:lnSpc>
                <a:spcPct val="100000"/>
              </a:lnSpc>
              <a:spcBef>
                <a:spcPts val="0"/>
              </a:spcBef>
              <a:spcAft>
                <a:spcPts val="300"/>
              </a:spcAft>
              <a:buClrTx/>
              <a:buSzTx/>
              <a:buFontTx/>
              <a:buNone/>
              <a:tabLst/>
              <a:defRPr/>
            </a:pPr>
            <a:r>
              <a:rPr kumimoji="0" lang="en-US" sz="3200" b="1" i="0" u="none" strike="noStrike" kern="1200" cap="none" spc="0" normalizeH="0" baseline="0" noProof="0" dirty="0">
                <a:ln>
                  <a:noFill/>
                </a:ln>
                <a:solidFill>
                  <a:srgbClr val="FFFFFF"/>
                </a:solidFill>
                <a:effectLst/>
                <a:uLnTx/>
                <a:uFillTx/>
                <a:latin typeface="Corbel" panose="020B0503020204020204"/>
                <a:ea typeface="+mn-ea"/>
                <a:cs typeface="+mn-cs"/>
              </a:rPr>
              <a:t>   Example: </a:t>
            </a:r>
            <a:r>
              <a:rPr lang="en-US" sz="3200" b="1" dirty="0">
                <a:solidFill>
                  <a:srgbClr val="FFFFFF"/>
                </a:solidFill>
                <a:latin typeface="Corbel" panose="020B0503020204020204"/>
              </a:rPr>
              <a:t>Smith CRUT v. CRAT Low Interest </a:t>
            </a:r>
            <a:r>
              <a:rPr kumimoji="0" lang="en-US" sz="3200" b="1" i="0" u="none" strike="noStrike" kern="1200" cap="none" spc="0" normalizeH="0" baseline="0" noProof="0" dirty="0">
                <a:ln>
                  <a:noFill/>
                </a:ln>
                <a:solidFill>
                  <a:srgbClr val="FFFFFF"/>
                </a:solidFill>
                <a:effectLst/>
                <a:uLnTx/>
                <a:uFillTx/>
                <a:latin typeface="Corbel" panose="020B0503020204020204"/>
                <a:ea typeface="+mn-ea"/>
                <a:cs typeface="+mn-cs"/>
              </a:rPr>
              <a:t>Comparison</a:t>
            </a:r>
            <a:endParaRPr kumimoji="0" lang="en-US" sz="500" b="1"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grpSp>
        <p:nvGrpSpPr>
          <p:cNvPr id="4" name="Group 3">
            <a:extLst>
              <a:ext uri="{FF2B5EF4-FFF2-40B4-BE49-F238E27FC236}">
                <a16:creationId xmlns:a16="http://schemas.microsoft.com/office/drawing/2014/main" id="{43FC5404-28DB-F74F-B97A-BE9FF6A1E9D5}"/>
              </a:ext>
            </a:extLst>
          </p:cNvPr>
          <p:cNvGrpSpPr/>
          <p:nvPr/>
        </p:nvGrpSpPr>
        <p:grpSpPr>
          <a:xfrm>
            <a:off x="10621435" y="440020"/>
            <a:ext cx="568298" cy="568298"/>
            <a:chOff x="955703" y="3103419"/>
            <a:chExt cx="1539153" cy="1539153"/>
          </a:xfrm>
        </p:grpSpPr>
        <p:sp>
          <p:nvSpPr>
            <p:cNvPr id="5" name="Oval 4">
              <a:extLst>
                <a:ext uri="{FF2B5EF4-FFF2-40B4-BE49-F238E27FC236}">
                  <a16:creationId xmlns:a16="http://schemas.microsoft.com/office/drawing/2014/main" id="{6901B33E-F924-1348-BE51-666BED8B0A49}"/>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pic>
          <p:nvPicPr>
            <p:cNvPr id="6" name="Graphic 5" descr="Magnifying glass">
              <a:extLst>
                <a:ext uri="{FF2B5EF4-FFF2-40B4-BE49-F238E27FC236}">
                  <a16:creationId xmlns:a16="http://schemas.microsoft.com/office/drawing/2014/main" id="{384CA7B1-0F1E-9B45-A555-645D6156C81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079" y="3415795"/>
              <a:ext cx="914400" cy="914400"/>
            </a:xfrm>
            <a:prstGeom prst="rect">
              <a:avLst/>
            </a:prstGeom>
          </p:spPr>
        </p:pic>
      </p:grpSp>
      <p:pic>
        <p:nvPicPr>
          <p:cNvPr id="8" name="Picture 7">
            <a:extLst>
              <a:ext uri="{FF2B5EF4-FFF2-40B4-BE49-F238E27FC236}">
                <a16:creationId xmlns:a16="http://schemas.microsoft.com/office/drawing/2014/main" id="{9C8A734F-3A7C-48A9-BE4B-E4D748701CAB}"/>
              </a:ext>
            </a:extLst>
          </p:cNvPr>
          <p:cNvPicPr>
            <a:picLocks noChangeAspect="1"/>
          </p:cNvPicPr>
          <p:nvPr/>
        </p:nvPicPr>
        <p:blipFill>
          <a:blip r:embed="rId4"/>
          <a:stretch>
            <a:fillRect/>
          </a:stretch>
        </p:blipFill>
        <p:spPr>
          <a:xfrm>
            <a:off x="659981" y="1165539"/>
            <a:ext cx="5121356" cy="5486400"/>
          </a:xfrm>
          <a:prstGeom prst="rect">
            <a:avLst/>
          </a:prstGeom>
        </p:spPr>
      </p:pic>
      <p:pic>
        <p:nvPicPr>
          <p:cNvPr id="9" name="Picture 8">
            <a:extLst>
              <a:ext uri="{FF2B5EF4-FFF2-40B4-BE49-F238E27FC236}">
                <a16:creationId xmlns:a16="http://schemas.microsoft.com/office/drawing/2014/main" id="{7C2A9C1F-0A4A-49A2-BE74-0F10135FFF2A}"/>
              </a:ext>
            </a:extLst>
          </p:cNvPr>
          <p:cNvPicPr>
            <a:picLocks noChangeAspect="1"/>
          </p:cNvPicPr>
          <p:nvPr/>
        </p:nvPicPr>
        <p:blipFill>
          <a:blip r:embed="rId5"/>
          <a:stretch>
            <a:fillRect/>
          </a:stretch>
        </p:blipFill>
        <p:spPr>
          <a:xfrm>
            <a:off x="6563623" y="1189603"/>
            <a:ext cx="5140121" cy="5486400"/>
          </a:xfrm>
          <a:prstGeom prst="rect">
            <a:avLst/>
          </a:prstGeom>
        </p:spPr>
      </p:pic>
    </p:spTree>
    <p:extLst>
      <p:ext uri="{BB962C8B-B14F-4D97-AF65-F5344CB8AC3E}">
        <p14:creationId xmlns:p14="http://schemas.microsoft.com/office/powerpoint/2010/main" val="20077273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786A90-01D3-714D-A3A0-6B4EA428999A}"/>
              </a:ext>
            </a:extLst>
          </p:cNvPr>
          <p:cNvSpPr>
            <a:spLocks noGrp="1"/>
          </p:cNvSpPr>
          <p:nvPr>
            <p:ph idx="1"/>
          </p:nvPr>
        </p:nvSpPr>
        <p:spPr>
          <a:xfrm>
            <a:off x="4361606" y="1215189"/>
            <a:ext cx="6627377" cy="4920916"/>
          </a:xfrm>
        </p:spPr>
        <p:txBody>
          <a:bodyPr>
            <a:noAutofit/>
          </a:bodyPr>
          <a:lstStyle/>
          <a:p>
            <a:pPr marL="0" indent="0">
              <a:buNone/>
            </a:pPr>
            <a:r>
              <a:rPr lang="en-US" b="1" dirty="0">
                <a:solidFill>
                  <a:srgbClr val="005696"/>
                </a:solidFill>
              </a:rPr>
              <a:t>Low Interest Rate Environment</a:t>
            </a:r>
          </a:p>
          <a:p>
            <a:pPr marL="0" indent="0">
              <a:buNone/>
            </a:pPr>
            <a:r>
              <a:rPr lang="en-US" sz="1600" b="1" dirty="0">
                <a:solidFill>
                  <a:schemeClr val="tx1"/>
                </a:solidFill>
              </a:rPr>
              <a:t>Charitable Remainder Annuity Trust: </a:t>
            </a:r>
            <a:r>
              <a:rPr lang="en-US" sz="1600" dirty="0">
                <a:solidFill>
                  <a:schemeClr val="tx1"/>
                </a:solidFill>
              </a:rPr>
              <a:t>Using a CRAT, when the IRS discount rate if 1.8% Mrs. Smith will receive an income tax deduction of $321,680.  In addition to the initial income tax deduction, she will receive $100,000 income annually from the trust. At the trust’s completion, Marquette will receive an estimated remainder interest of $1,542,562.</a:t>
            </a:r>
          </a:p>
          <a:p>
            <a:pPr marL="0" indent="0">
              <a:buNone/>
            </a:pPr>
            <a:r>
              <a:rPr lang="en-US" sz="1600" b="1" dirty="0">
                <a:solidFill>
                  <a:schemeClr val="tx1"/>
                </a:solidFill>
              </a:rPr>
              <a:t>Charitable Remainder Unitrust: </a:t>
            </a:r>
            <a:r>
              <a:rPr lang="en-US" sz="1600" dirty="0">
                <a:solidFill>
                  <a:schemeClr val="tx1"/>
                </a:solidFill>
              </a:rPr>
              <a:t>Using a CRUT, when the IRS discount rate is 1.8%, Mrs. Smith will receive an income tax deduction of $725,380.  In addition to the initial income tax deduction, she will receive $100,000 income for the first year; however, future income received will be determined each year based on the trust’s value. At the trust’s completion, Marquette will receive an estimated remainder interest of $720,443.</a:t>
            </a:r>
            <a:r>
              <a:rPr lang="en-US" sz="1600" b="1" dirty="0">
                <a:solidFill>
                  <a:schemeClr val="tx1"/>
                </a:solidFill>
              </a:rPr>
              <a:t> </a:t>
            </a:r>
          </a:p>
        </p:txBody>
      </p:sp>
      <p:sp>
        <p:nvSpPr>
          <p:cNvPr id="9" name="Title 1">
            <a:extLst>
              <a:ext uri="{FF2B5EF4-FFF2-40B4-BE49-F238E27FC236}">
                <a16:creationId xmlns:a16="http://schemas.microsoft.com/office/drawing/2014/main" id="{1BECFE1C-D8EC-C649-9B9E-AF5CD469C1F5}"/>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60" normalizeH="0" baseline="0" noProof="0" dirty="0">
                <a:ln>
                  <a:noFill/>
                </a:ln>
                <a:solidFill>
                  <a:srgbClr val="FFFFFF"/>
                </a:solidFill>
                <a:effectLst/>
                <a:uLnTx/>
                <a:uFillTx/>
                <a:latin typeface="Corbel" panose="020B0503020204020204"/>
                <a:ea typeface="+mj-ea"/>
                <a:cs typeface="+mj-cs"/>
              </a:rPr>
              <a:t>CRT Case Study</a:t>
            </a:r>
          </a:p>
        </p:txBody>
      </p:sp>
      <p:grpSp>
        <p:nvGrpSpPr>
          <p:cNvPr id="11" name="Group 10">
            <a:extLst>
              <a:ext uri="{FF2B5EF4-FFF2-40B4-BE49-F238E27FC236}">
                <a16:creationId xmlns:a16="http://schemas.microsoft.com/office/drawing/2014/main" id="{49297DE2-380F-7849-A789-D5336A622047}"/>
              </a:ext>
            </a:extLst>
          </p:cNvPr>
          <p:cNvGrpSpPr/>
          <p:nvPr/>
        </p:nvGrpSpPr>
        <p:grpSpPr>
          <a:xfrm>
            <a:off x="955703" y="3103419"/>
            <a:ext cx="1539153" cy="1539153"/>
            <a:chOff x="955703" y="3103419"/>
            <a:chExt cx="1539153" cy="1539153"/>
          </a:xfrm>
        </p:grpSpPr>
        <p:sp>
          <p:nvSpPr>
            <p:cNvPr id="13" name="Oval 12">
              <a:extLst>
                <a:ext uri="{FF2B5EF4-FFF2-40B4-BE49-F238E27FC236}">
                  <a16:creationId xmlns:a16="http://schemas.microsoft.com/office/drawing/2014/main" id="{BAB9396C-C689-364D-88E8-D9A084B06BE6}"/>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pic>
          <p:nvPicPr>
            <p:cNvPr id="14" name="Graphic 13" descr="Magnifying glass">
              <a:extLst>
                <a:ext uri="{FF2B5EF4-FFF2-40B4-BE49-F238E27FC236}">
                  <a16:creationId xmlns:a16="http://schemas.microsoft.com/office/drawing/2014/main" id="{8D29C80B-F2A2-1642-BB78-01B3B9DCCB3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079" y="3415795"/>
              <a:ext cx="914400" cy="914400"/>
            </a:xfrm>
            <a:prstGeom prst="rect">
              <a:avLst/>
            </a:prstGeom>
          </p:spPr>
        </p:pic>
      </p:grpSp>
    </p:spTree>
    <p:extLst>
      <p:ext uri="{BB962C8B-B14F-4D97-AF65-F5344CB8AC3E}">
        <p14:creationId xmlns:p14="http://schemas.microsoft.com/office/powerpoint/2010/main" val="34378963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90DC4D-D0EB-4E41-9443-D6C5316B700D}"/>
              </a:ext>
            </a:extLst>
          </p:cNvPr>
          <p:cNvSpPr>
            <a:spLocks noGrp="1"/>
          </p:cNvSpPr>
          <p:nvPr>
            <p:ph idx="1"/>
          </p:nvPr>
        </p:nvSpPr>
        <p:spPr>
          <a:xfrm>
            <a:off x="4361606" y="1683143"/>
            <a:ext cx="6627377" cy="4609373"/>
          </a:xfrm>
        </p:spPr>
        <p:txBody>
          <a:bodyPr>
            <a:normAutofit/>
          </a:bodyPr>
          <a:lstStyle/>
          <a:p>
            <a:pPr marL="0" indent="0">
              <a:buNone/>
            </a:pPr>
            <a:r>
              <a:rPr lang="en-US" b="1" dirty="0">
                <a:solidFill>
                  <a:srgbClr val="005696"/>
                </a:solidFill>
              </a:rPr>
              <a:t>   High Interest Rate Environment</a:t>
            </a:r>
          </a:p>
          <a:p>
            <a:r>
              <a:rPr lang="en-US" sz="1600" b="1" dirty="0">
                <a:solidFill>
                  <a:schemeClr val="tx1"/>
                </a:solidFill>
              </a:rPr>
              <a:t>Charitable Remainder Annuity Trust:</a:t>
            </a:r>
            <a:r>
              <a:rPr lang="en-US" sz="1600" dirty="0">
                <a:solidFill>
                  <a:schemeClr val="tx1"/>
                </a:solidFill>
              </a:rPr>
              <a:t> Using a CRAT, when the IRS discount rate is 7.6%, Mrs. Smith will receive an income tax deduction of $959,820. In addition to the initial income tax deduction, she will receive $100,000 income annually from the trust. At the trust’s completion, Marquette will receive an estimated remainder interest of $1,541,562.</a:t>
            </a:r>
          </a:p>
          <a:p>
            <a:r>
              <a:rPr lang="en-US" sz="1600" b="1" dirty="0">
                <a:solidFill>
                  <a:schemeClr val="tx1"/>
                </a:solidFill>
              </a:rPr>
              <a:t>Charitable Remainder </a:t>
            </a:r>
            <a:r>
              <a:rPr lang="en-US" sz="1600" b="1" dirty="0" err="1">
                <a:solidFill>
                  <a:schemeClr val="tx1"/>
                </a:solidFill>
              </a:rPr>
              <a:t>Unitrust</a:t>
            </a:r>
            <a:r>
              <a:rPr lang="en-US" sz="1600" b="1" dirty="0">
                <a:solidFill>
                  <a:schemeClr val="tx1"/>
                </a:solidFill>
              </a:rPr>
              <a:t>:</a:t>
            </a:r>
            <a:r>
              <a:rPr lang="en-US" sz="1600" dirty="0">
                <a:solidFill>
                  <a:schemeClr val="tx1"/>
                </a:solidFill>
              </a:rPr>
              <a:t> Using a CRUT, when the IRS discount rate is 7.6%, Mrs. Smith will receive an income tax deduction of $751,360. In addition to the initial income tax deduction, she will receive $100,000 income for the first year; however, future income received will be determined each year based on the trust’s value. At the trust’s completion, Marquette will receive an estimated remainder interest of $1,720,443.</a:t>
            </a:r>
          </a:p>
          <a:p>
            <a:pPr lvl="0">
              <a:buClr>
                <a:srgbClr val="2791A6"/>
              </a:buClr>
              <a:buFont typeface="Arial" panose="020B0604020202020204" pitchFamily="34" charset="0"/>
              <a:buChar char="•"/>
            </a:pPr>
            <a:r>
              <a:rPr lang="en-US" sz="1600" b="1" dirty="0">
                <a:solidFill>
                  <a:srgbClr val="000000"/>
                </a:solidFill>
              </a:rPr>
              <a:t>Brief Analysis:</a:t>
            </a:r>
            <a:r>
              <a:rPr lang="en-US" sz="1600" dirty="0">
                <a:solidFill>
                  <a:srgbClr val="000000"/>
                </a:solidFill>
              </a:rPr>
              <a:t> As the interest rate rises, the deduction increases. CRUTs offer donors greater tax deductions than CRATs in low interest rate environments. Once the interest rate becomes greater than approximately 5.1%, CRATs offer donors greater tax deductions than CRUTs.</a:t>
            </a:r>
          </a:p>
          <a:p>
            <a:endParaRPr lang="en-US" sz="1600" dirty="0"/>
          </a:p>
        </p:txBody>
      </p:sp>
      <p:sp>
        <p:nvSpPr>
          <p:cNvPr id="9" name="Title 1">
            <a:extLst>
              <a:ext uri="{FF2B5EF4-FFF2-40B4-BE49-F238E27FC236}">
                <a16:creationId xmlns:a16="http://schemas.microsoft.com/office/drawing/2014/main" id="{19FF4794-5954-F341-87CA-AA8E30118C10}"/>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60" normalizeH="0" baseline="0" noProof="0" dirty="0">
                <a:ln>
                  <a:noFill/>
                </a:ln>
                <a:solidFill>
                  <a:srgbClr val="FFFFFF"/>
                </a:solidFill>
                <a:effectLst/>
                <a:uLnTx/>
                <a:uFillTx/>
                <a:latin typeface="Corbel" panose="020B0503020204020204"/>
                <a:ea typeface="+mj-ea"/>
                <a:cs typeface="+mj-cs"/>
              </a:rPr>
              <a:t>CRT Case Study</a:t>
            </a:r>
          </a:p>
        </p:txBody>
      </p:sp>
      <p:grpSp>
        <p:nvGrpSpPr>
          <p:cNvPr id="11" name="Group 10">
            <a:extLst>
              <a:ext uri="{FF2B5EF4-FFF2-40B4-BE49-F238E27FC236}">
                <a16:creationId xmlns:a16="http://schemas.microsoft.com/office/drawing/2014/main" id="{498B734D-A9D0-9644-B704-A52FAF2924A1}"/>
              </a:ext>
            </a:extLst>
          </p:cNvPr>
          <p:cNvGrpSpPr/>
          <p:nvPr/>
        </p:nvGrpSpPr>
        <p:grpSpPr>
          <a:xfrm>
            <a:off x="955703" y="3103419"/>
            <a:ext cx="1539153" cy="1539153"/>
            <a:chOff x="955703" y="3103419"/>
            <a:chExt cx="1539153" cy="1539153"/>
          </a:xfrm>
        </p:grpSpPr>
        <p:sp>
          <p:nvSpPr>
            <p:cNvPr id="13" name="Oval 12">
              <a:extLst>
                <a:ext uri="{FF2B5EF4-FFF2-40B4-BE49-F238E27FC236}">
                  <a16:creationId xmlns:a16="http://schemas.microsoft.com/office/drawing/2014/main" id="{BFDE57DE-02CE-8E43-9529-8AB9BEC90798}"/>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pic>
          <p:nvPicPr>
            <p:cNvPr id="14" name="Graphic 13" descr="Magnifying glass">
              <a:extLst>
                <a:ext uri="{FF2B5EF4-FFF2-40B4-BE49-F238E27FC236}">
                  <a16:creationId xmlns:a16="http://schemas.microsoft.com/office/drawing/2014/main" id="{2DC975CF-0D07-B442-8A84-83C84C3C997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079" y="3415795"/>
              <a:ext cx="914400" cy="914400"/>
            </a:xfrm>
            <a:prstGeom prst="rect">
              <a:avLst/>
            </a:prstGeom>
          </p:spPr>
        </p:pic>
      </p:grpSp>
    </p:spTree>
    <p:extLst>
      <p:ext uri="{BB962C8B-B14F-4D97-AF65-F5344CB8AC3E}">
        <p14:creationId xmlns:p14="http://schemas.microsoft.com/office/powerpoint/2010/main" val="3165616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1CD4632E-625E-4274-902B-6AC916FC3668}"/>
              </a:ext>
            </a:extLst>
          </p:cNvPr>
          <p:cNvGraphicFramePr>
            <a:graphicFrameLocks noGrp="1"/>
          </p:cNvGraphicFramePr>
          <p:nvPr>
            <p:ph idx="1"/>
            <p:extLst>
              <p:ext uri="{D42A27DB-BD31-4B8C-83A1-F6EECF244321}">
                <p14:modId xmlns:p14="http://schemas.microsoft.com/office/powerpoint/2010/main" val="1805222482"/>
              </p:ext>
            </p:extLst>
          </p:nvPr>
        </p:nvGraphicFramePr>
        <p:xfrm>
          <a:off x="3648639" y="748144"/>
          <a:ext cx="7809070" cy="53894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a:extLst>
              <a:ext uri="{FF2B5EF4-FFF2-40B4-BE49-F238E27FC236}">
                <a16:creationId xmlns:a16="http://schemas.microsoft.com/office/drawing/2014/main" id="{ECFCEBCC-1264-2849-BD14-0C1CFD589F4F}"/>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b="1" dirty="0"/>
              <a:t>Charitable Gift Annuities</a:t>
            </a:r>
          </a:p>
        </p:txBody>
      </p:sp>
      <p:grpSp>
        <p:nvGrpSpPr>
          <p:cNvPr id="5" name="Group 4">
            <a:extLst>
              <a:ext uri="{FF2B5EF4-FFF2-40B4-BE49-F238E27FC236}">
                <a16:creationId xmlns:a16="http://schemas.microsoft.com/office/drawing/2014/main" id="{71DC06F3-CD6B-234C-9B7E-48EFC39A51F1}"/>
              </a:ext>
            </a:extLst>
          </p:cNvPr>
          <p:cNvGrpSpPr/>
          <p:nvPr/>
        </p:nvGrpSpPr>
        <p:grpSpPr>
          <a:xfrm>
            <a:off x="955703" y="3103419"/>
            <a:ext cx="1539153" cy="1539153"/>
            <a:chOff x="955703" y="3103419"/>
            <a:chExt cx="1539153" cy="1539153"/>
          </a:xfrm>
        </p:grpSpPr>
        <p:sp>
          <p:nvSpPr>
            <p:cNvPr id="10" name="Oval 9">
              <a:extLst>
                <a:ext uri="{FF2B5EF4-FFF2-40B4-BE49-F238E27FC236}">
                  <a16:creationId xmlns:a16="http://schemas.microsoft.com/office/drawing/2014/main" id="{56583122-DC9C-CA44-8B6E-371F2A4BE52C}"/>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15" descr="Present">
              <a:extLst>
                <a:ext uri="{FF2B5EF4-FFF2-40B4-BE49-F238E27FC236}">
                  <a16:creationId xmlns:a16="http://schemas.microsoft.com/office/drawing/2014/main" id="{0AD12085-7E7E-FD4A-A96A-FA475D05435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268079" y="3415795"/>
              <a:ext cx="914400" cy="914400"/>
            </a:xfrm>
            <a:prstGeom prst="rect">
              <a:avLst/>
            </a:prstGeom>
          </p:spPr>
        </p:pic>
      </p:grpSp>
    </p:spTree>
    <p:extLst>
      <p:ext uri="{BB962C8B-B14F-4D97-AF65-F5344CB8AC3E}">
        <p14:creationId xmlns:p14="http://schemas.microsoft.com/office/powerpoint/2010/main" val="1923343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angle 13">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2402ABE-831F-EC4F-9D1E-70CE1677F1C5}"/>
              </a:ext>
            </a:extLst>
          </p:cNvPr>
          <p:cNvSpPr>
            <a:spLocks noGrp="1"/>
          </p:cNvSpPr>
          <p:nvPr>
            <p:ph type="title"/>
          </p:nvPr>
        </p:nvSpPr>
        <p:spPr>
          <a:xfrm>
            <a:off x="1539116" y="864108"/>
            <a:ext cx="3073914" cy="5120639"/>
          </a:xfrm>
        </p:spPr>
        <p:txBody>
          <a:bodyPr vert="horz" lIns="91440" tIns="45720" rIns="91440" bIns="45720" rtlCol="0" anchor="ctr">
            <a:normAutofit/>
          </a:bodyPr>
          <a:lstStyle/>
          <a:p>
            <a:pPr algn="ctr"/>
            <a:r>
              <a:rPr lang="en-US" sz="3600" b="1" dirty="0">
                <a:solidFill>
                  <a:srgbClr val="005696"/>
                </a:solidFill>
              </a:rPr>
              <a:t>Closing Remarks</a:t>
            </a:r>
          </a:p>
        </p:txBody>
      </p:sp>
      <p:sp>
        <p:nvSpPr>
          <p:cNvPr id="16" name="Rectangle 15">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8" name="Straight Connector 17">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3852EDFC-2ED6-3A46-93D2-750984236B60}"/>
              </a:ext>
            </a:extLst>
          </p:cNvPr>
          <p:cNvSpPr/>
          <p:nvPr/>
        </p:nvSpPr>
        <p:spPr>
          <a:xfrm>
            <a:off x="5289229" y="864108"/>
            <a:ext cx="5910677" cy="5120640"/>
          </a:xfrm>
          <a:prstGeom prst="rect">
            <a:avLst/>
          </a:prstGeom>
        </p:spPr>
        <p:txBody>
          <a:bodyPr vert="horz" lIns="91440" tIns="45720" rIns="91440" bIns="45720" rtlCol="0" anchor="ctr">
            <a:normAutofit/>
          </a:bodyPr>
          <a:lstStyle/>
          <a:p>
            <a:pPr marL="457200" indent="-182880" defTabSz="914400">
              <a:lnSpc>
                <a:spcPct val="90000"/>
              </a:lnSpc>
              <a:spcAft>
                <a:spcPts val="600"/>
              </a:spcAft>
              <a:buClr>
                <a:schemeClr val="accent1"/>
              </a:buClr>
              <a:buFont typeface="Wingdings 2" pitchFamily="18" charset="2"/>
              <a:buChar char=""/>
            </a:pPr>
            <a:r>
              <a:rPr lang="en-US" altLang="en-US" dirty="0"/>
              <a:t>CGAs, large or small, are an attractive and easy planned giving vehicle for achieving donor goals at any time, but especially during times like this with low interest rates and market losses.</a:t>
            </a:r>
            <a:endParaRPr lang="en-US" altLang="en-US" i="1" dirty="0"/>
          </a:p>
          <a:p>
            <a:pPr marL="457200" indent="-182880" defTabSz="914400">
              <a:lnSpc>
                <a:spcPct val="90000"/>
              </a:lnSpc>
              <a:spcAft>
                <a:spcPts val="600"/>
              </a:spcAft>
              <a:buClr>
                <a:schemeClr val="accent1"/>
              </a:buClr>
              <a:buFont typeface="Wingdings 2" pitchFamily="18" charset="2"/>
              <a:buChar char=""/>
            </a:pPr>
            <a:endParaRPr lang="en-US" altLang="en-US" dirty="0"/>
          </a:p>
          <a:p>
            <a:pPr marL="457200" indent="-182880" defTabSz="914400">
              <a:lnSpc>
                <a:spcPct val="90000"/>
              </a:lnSpc>
              <a:spcAft>
                <a:spcPts val="600"/>
              </a:spcAft>
              <a:buClr>
                <a:schemeClr val="accent1"/>
              </a:buClr>
              <a:buFont typeface="Wingdings 2" pitchFamily="18" charset="2"/>
              <a:buChar char=""/>
            </a:pPr>
            <a:r>
              <a:rPr lang="en-US" altLang="en-US" dirty="0"/>
              <a:t>For higher net worth donors, CLTs and CRTs can be very effective tools for achieving their charitable, financial and estate planning goals.</a:t>
            </a:r>
          </a:p>
          <a:p>
            <a:pPr marL="457200" indent="-182880" defTabSz="914400">
              <a:lnSpc>
                <a:spcPct val="90000"/>
              </a:lnSpc>
              <a:spcAft>
                <a:spcPts val="600"/>
              </a:spcAft>
              <a:buClr>
                <a:schemeClr val="accent1"/>
              </a:buClr>
              <a:buFont typeface="Wingdings 2" pitchFamily="18" charset="2"/>
              <a:buChar char=""/>
            </a:pPr>
            <a:endParaRPr lang="en-US" altLang="en-US" dirty="0"/>
          </a:p>
          <a:p>
            <a:pPr marL="457200" indent="-182880" defTabSz="914400">
              <a:lnSpc>
                <a:spcPct val="90000"/>
              </a:lnSpc>
              <a:spcAft>
                <a:spcPts val="600"/>
              </a:spcAft>
              <a:buClr>
                <a:schemeClr val="accent1"/>
              </a:buClr>
              <a:buFont typeface="Wingdings 2" pitchFamily="18" charset="2"/>
              <a:buChar char=""/>
            </a:pPr>
            <a:r>
              <a:rPr lang="en-US" altLang="en-US" dirty="0"/>
              <a:t>The CARES Act offers a unique opportunity in 2020 for itemizers and non-itemizers alike to make an impact on their favorite charities. </a:t>
            </a:r>
          </a:p>
          <a:p>
            <a:pPr marL="457200" indent="-182880" defTabSz="914400">
              <a:lnSpc>
                <a:spcPct val="90000"/>
              </a:lnSpc>
              <a:spcAft>
                <a:spcPts val="600"/>
              </a:spcAft>
              <a:buClr>
                <a:schemeClr val="accent1"/>
              </a:buClr>
              <a:buFont typeface="Wingdings 2" pitchFamily="18" charset="2"/>
              <a:buChar char=""/>
            </a:pPr>
            <a:endParaRPr lang="en-US" altLang="en-US" dirty="0"/>
          </a:p>
          <a:p>
            <a:pPr marL="457200" indent="-182880" defTabSz="914400">
              <a:lnSpc>
                <a:spcPct val="90000"/>
              </a:lnSpc>
              <a:spcAft>
                <a:spcPts val="600"/>
              </a:spcAft>
              <a:buClr>
                <a:schemeClr val="accent1"/>
              </a:buClr>
              <a:buFont typeface="Wingdings 2" pitchFamily="18" charset="2"/>
              <a:buChar char=""/>
            </a:pPr>
            <a:r>
              <a:rPr lang="en-US" altLang="en-US" dirty="0"/>
              <a:t>Marquette’s Planned Giving Team is always here to help</a:t>
            </a:r>
            <a:r>
              <a:rPr lang="en-US" altLang="en-US" i="1" dirty="0"/>
              <a:t> </a:t>
            </a:r>
            <a:r>
              <a:rPr lang="en-US" altLang="en-US" dirty="0"/>
              <a:t>and we value your partnership</a:t>
            </a:r>
            <a:r>
              <a:rPr lang="en-US" altLang="en-US" i="1" dirty="0"/>
              <a:t>.  </a:t>
            </a:r>
          </a:p>
        </p:txBody>
      </p:sp>
      <p:sp>
        <p:nvSpPr>
          <p:cNvPr id="20" name="Rectangle 19">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36230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3BED3B-2394-4023-9A5C-118E29A0BC78}"/>
              </a:ext>
            </a:extLst>
          </p:cNvPr>
          <p:cNvSpPr>
            <a:spLocks noGrp="1"/>
          </p:cNvSpPr>
          <p:nvPr>
            <p:ph idx="1"/>
          </p:nvPr>
        </p:nvSpPr>
        <p:spPr>
          <a:xfrm>
            <a:off x="3827705" y="868680"/>
            <a:ext cx="7315200" cy="5120640"/>
          </a:xfrm>
        </p:spPr>
        <p:txBody>
          <a:bodyPr>
            <a:normAutofit/>
          </a:bodyPr>
          <a:lstStyle/>
          <a:p>
            <a:pPr marL="0" indent="0" algn="ctr">
              <a:buNone/>
            </a:pPr>
            <a:r>
              <a:rPr lang="en-US" sz="4400" b="1" dirty="0">
                <a:solidFill>
                  <a:schemeClr val="accent1">
                    <a:lumMod val="75000"/>
                  </a:schemeClr>
                </a:solidFill>
              </a:rPr>
              <a:t>Questions</a:t>
            </a:r>
          </a:p>
        </p:txBody>
      </p:sp>
      <p:grpSp>
        <p:nvGrpSpPr>
          <p:cNvPr id="9" name="Group 8">
            <a:extLst>
              <a:ext uri="{FF2B5EF4-FFF2-40B4-BE49-F238E27FC236}">
                <a16:creationId xmlns:a16="http://schemas.microsoft.com/office/drawing/2014/main" id="{A83D56F2-633C-A64D-827A-3B375B5E9383}"/>
              </a:ext>
            </a:extLst>
          </p:cNvPr>
          <p:cNvGrpSpPr/>
          <p:nvPr/>
        </p:nvGrpSpPr>
        <p:grpSpPr>
          <a:xfrm>
            <a:off x="904903" y="2659423"/>
            <a:ext cx="1539153" cy="1539153"/>
            <a:chOff x="904903" y="2659423"/>
            <a:chExt cx="1539153" cy="1539153"/>
          </a:xfrm>
        </p:grpSpPr>
        <p:sp>
          <p:nvSpPr>
            <p:cNvPr id="5" name="Oval 4">
              <a:extLst>
                <a:ext uri="{FF2B5EF4-FFF2-40B4-BE49-F238E27FC236}">
                  <a16:creationId xmlns:a16="http://schemas.microsoft.com/office/drawing/2014/main" id="{0D9E30A1-B7A6-9041-BBA2-8F191964ACEF}"/>
                </a:ext>
              </a:extLst>
            </p:cNvPr>
            <p:cNvSpPr/>
            <p:nvPr/>
          </p:nvSpPr>
          <p:spPr>
            <a:xfrm>
              <a:off x="904903" y="2659423"/>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Question mark">
              <a:extLst>
                <a:ext uri="{FF2B5EF4-FFF2-40B4-BE49-F238E27FC236}">
                  <a16:creationId xmlns:a16="http://schemas.microsoft.com/office/drawing/2014/main" id="{54E62678-7D56-E046-A55C-4BFF31086F5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17279" y="2971799"/>
              <a:ext cx="914400" cy="914400"/>
            </a:xfrm>
            <a:prstGeom prst="rect">
              <a:avLst/>
            </a:prstGeom>
          </p:spPr>
        </p:pic>
      </p:grpSp>
    </p:spTree>
    <p:extLst>
      <p:ext uri="{BB962C8B-B14F-4D97-AF65-F5344CB8AC3E}">
        <p14:creationId xmlns:p14="http://schemas.microsoft.com/office/powerpoint/2010/main" val="2986655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DBBB2FB-1969-0C44-AE4F-D435A1E0D2C7}"/>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b="1" dirty="0"/>
              <a:t>Charitable Gift Annuities</a:t>
            </a:r>
          </a:p>
        </p:txBody>
      </p:sp>
      <p:sp>
        <p:nvSpPr>
          <p:cNvPr id="14" name="Content Placeholder 2">
            <a:extLst>
              <a:ext uri="{FF2B5EF4-FFF2-40B4-BE49-F238E27FC236}">
                <a16:creationId xmlns:a16="http://schemas.microsoft.com/office/drawing/2014/main" id="{567A35E3-1925-2147-ABF5-B604CD0E9B1C}"/>
              </a:ext>
            </a:extLst>
          </p:cNvPr>
          <p:cNvSpPr txBox="1">
            <a:spLocks/>
          </p:cNvSpPr>
          <p:nvPr/>
        </p:nvSpPr>
        <p:spPr>
          <a:xfrm>
            <a:off x="3517619" y="779489"/>
            <a:ext cx="8159719" cy="5306518"/>
          </a:xfrm>
          <a:prstGeom prst="rect">
            <a:avLst/>
          </a:prstGeom>
        </p:spPr>
        <p:txBody>
          <a:bodyPr vert="horz" lIns="91440" tIns="45720" rIns="91440" bIns="45720"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spcBef>
                <a:spcPts val="0"/>
              </a:spcBef>
              <a:buNone/>
            </a:pPr>
            <a:r>
              <a:rPr lang="en-US" altLang="en-US" b="1" dirty="0">
                <a:solidFill>
                  <a:srgbClr val="005696"/>
                </a:solidFill>
              </a:rPr>
              <a:t>   Characteristics:</a:t>
            </a:r>
          </a:p>
          <a:p>
            <a:pPr>
              <a:spcBef>
                <a:spcPts val="0"/>
              </a:spcBef>
            </a:pPr>
            <a:endParaRPr lang="en-US" altLang="en-US" sz="1600" dirty="0">
              <a:solidFill>
                <a:schemeClr val="tx1"/>
              </a:solidFill>
            </a:endParaRPr>
          </a:p>
          <a:p>
            <a:pPr>
              <a:spcBef>
                <a:spcPts val="0"/>
              </a:spcBef>
            </a:pPr>
            <a:endParaRPr lang="en-US" altLang="en-US" sz="1600" dirty="0">
              <a:solidFill>
                <a:schemeClr val="tx1"/>
              </a:solidFill>
            </a:endParaRPr>
          </a:p>
          <a:p>
            <a:pPr>
              <a:spcBef>
                <a:spcPts val="0"/>
              </a:spcBef>
            </a:pPr>
            <a:r>
              <a:rPr lang="en-US" altLang="en-US" sz="1600" b="1" dirty="0">
                <a:solidFill>
                  <a:schemeClr val="tx1"/>
                </a:solidFill>
              </a:rPr>
              <a:t>Charity’s obligation to pay continues </a:t>
            </a:r>
            <a:r>
              <a:rPr lang="en-US" altLang="en-US" sz="1600" dirty="0">
                <a:solidFill>
                  <a:schemeClr val="tx1"/>
                </a:solidFill>
              </a:rPr>
              <a:t>beyond the annuitant’s projected life expectancy, even if Charity has to dip into its own assets to make payments.</a:t>
            </a:r>
          </a:p>
          <a:p>
            <a:endParaRPr lang="en-US" altLang="en-US" sz="1600" dirty="0">
              <a:solidFill>
                <a:schemeClr val="tx1"/>
              </a:solidFill>
            </a:endParaRPr>
          </a:p>
          <a:p>
            <a:pPr>
              <a:spcBef>
                <a:spcPts val="0"/>
              </a:spcBef>
            </a:pPr>
            <a:r>
              <a:rPr lang="en-US" altLang="en-US" sz="1600" b="1" dirty="0">
                <a:solidFill>
                  <a:schemeClr val="tx1"/>
                </a:solidFill>
              </a:rPr>
              <a:t>Donors cannot add money </a:t>
            </a:r>
            <a:r>
              <a:rPr lang="en-US" altLang="en-US" sz="1600" dirty="0">
                <a:solidFill>
                  <a:schemeClr val="tx1"/>
                </a:solidFill>
              </a:rPr>
              <a:t>to the gift after it is created.  They must establish another CGA.</a:t>
            </a:r>
          </a:p>
          <a:p>
            <a:pPr marL="0" indent="0">
              <a:buNone/>
            </a:pPr>
            <a:endParaRPr lang="en-US" altLang="en-US" sz="1600" dirty="0">
              <a:solidFill>
                <a:schemeClr val="tx1"/>
              </a:solidFill>
            </a:endParaRPr>
          </a:p>
          <a:p>
            <a:r>
              <a:rPr lang="en-US" altLang="en-US" sz="1600" dirty="0">
                <a:solidFill>
                  <a:schemeClr val="tx1"/>
                </a:solidFill>
              </a:rPr>
              <a:t>Upon the death of the sole or surviving annuitant, any residuum can be removed from the reserve funds and used by Charity for purposes originally specified by the donor in the contract.</a:t>
            </a:r>
          </a:p>
          <a:p>
            <a:endParaRPr lang="en-US" altLang="en-US" sz="1600" dirty="0">
              <a:solidFill>
                <a:schemeClr val="tx1"/>
              </a:solidFill>
            </a:endParaRPr>
          </a:p>
          <a:p>
            <a:r>
              <a:rPr lang="en-US" altLang="en-US" sz="1600" dirty="0">
                <a:solidFill>
                  <a:schemeClr val="tx1"/>
                </a:solidFill>
              </a:rPr>
              <a:t>The </a:t>
            </a:r>
            <a:r>
              <a:rPr lang="en-US" altLang="en-US" sz="1600" b="1" dirty="0">
                <a:solidFill>
                  <a:schemeClr val="tx1"/>
                </a:solidFill>
              </a:rPr>
              <a:t>insurance laws of the state of the Donor’s principle residence  </a:t>
            </a:r>
            <a:r>
              <a:rPr lang="en-US" altLang="en-US" sz="1600" dirty="0">
                <a:solidFill>
                  <a:schemeClr val="tx1"/>
                </a:solidFill>
              </a:rPr>
              <a:t>control the requirements for each CGA issued by Charity.</a:t>
            </a:r>
          </a:p>
          <a:p>
            <a:endParaRPr lang="en-US" altLang="en-US" sz="1600" dirty="0">
              <a:solidFill>
                <a:schemeClr val="tx1"/>
              </a:solidFill>
            </a:endParaRPr>
          </a:p>
          <a:p>
            <a:r>
              <a:rPr lang="en-US" altLang="en-US" sz="1600" dirty="0">
                <a:solidFill>
                  <a:schemeClr val="tx1"/>
                </a:solidFill>
              </a:rPr>
              <a:t>Charities’ gift acceptance policies may have </a:t>
            </a:r>
            <a:r>
              <a:rPr lang="en-US" altLang="en-US" sz="1600" b="1" dirty="0">
                <a:solidFill>
                  <a:schemeClr val="tx1"/>
                </a:solidFill>
              </a:rPr>
              <a:t>minimum age and dollar amount requirements </a:t>
            </a:r>
            <a:r>
              <a:rPr lang="en-US" altLang="en-US" sz="1600" dirty="0">
                <a:solidFill>
                  <a:schemeClr val="tx1"/>
                </a:solidFill>
              </a:rPr>
              <a:t>(i.e. MU requires a minimum gift of $10,000 for annuitants older than 60 and $25,000 for annuitants between 50-60.  Minimums for deferred CGAs considered case by case.)</a:t>
            </a:r>
          </a:p>
          <a:p>
            <a:endParaRPr lang="en-US" sz="1600" dirty="0"/>
          </a:p>
        </p:txBody>
      </p:sp>
      <p:grpSp>
        <p:nvGrpSpPr>
          <p:cNvPr id="17" name="Group 16">
            <a:extLst>
              <a:ext uri="{FF2B5EF4-FFF2-40B4-BE49-F238E27FC236}">
                <a16:creationId xmlns:a16="http://schemas.microsoft.com/office/drawing/2014/main" id="{CCBE6B6F-BFFD-AC4F-B9F9-EFA7C56E3396}"/>
              </a:ext>
            </a:extLst>
          </p:cNvPr>
          <p:cNvGrpSpPr/>
          <p:nvPr/>
        </p:nvGrpSpPr>
        <p:grpSpPr>
          <a:xfrm>
            <a:off x="955703" y="3103419"/>
            <a:ext cx="1539153" cy="1539153"/>
            <a:chOff x="955703" y="3103419"/>
            <a:chExt cx="1539153" cy="1539153"/>
          </a:xfrm>
        </p:grpSpPr>
        <p:sp>
          <p:nvSpPr>
            <p:cNvPr id="18" name="Oval 17">
              <a:extLst>
                <a:ext uri="{FF2B5EF4-FFF2-40B4-BE49-F238E27FC236}">
                  <a16:creationId xmlns:a16="http://schemas.microsoft.com/office/drawing/2014/main" id="{D56D59C6-F83C-E54E-BC21-F13FF600D116}"/>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Graphic 18" descr="Present">
              <a:extLst>
                <a:ext uri="{FF2B5EF4-FFF2-40B4-BE49-F238E27FC236}">
                  <a16:creationId xmlns:a16="http://schemas.microsoft.com/office/drawing/2014/main" id="{1F98750A-1C63-2646-9CBE-84F7891494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079" y="3415795"/>
              <a:ext cx="914400" cy="914400"/>
            </a:xfrm>
            <a:prstGeom prst="rect">
              <a:avLst/>
            </a:prstGeom>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1E44CC4-5017-8B4E-8C45-454AE4B47ED7}"/>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b="1" dirty="0"/>
              <a:t>Charitable Gift Annuities</a:t>
            </a:r>
          </a:p>
        </p:txBody>
      </p:sp>
      <p:sp>
        <p:nvSpPr>
          <p:cNvPr id="12" name="Content Placeholder 2">
            <a:extLst>
              <a:ext uri="{FF2B5EF4-FFF2-40B4-BE49-F238E27FC236}">
                <a16:creationId xmlns:a16="http://schemas.microsoft.com/office/drawing/2014/main" id="{3D3B6F40-CE38-D445-88C6-C6090338FE5E}"/>
              </a:ext>
            </a:extLst>
          </p:cNvPr>
          <p:cNvSpPr txBox="1">
            <a:spLocks/>
          </p:cNvSpPr>
          <p:nvPr/>
        </p:nvSpPr>
        <p:spPr>
          <a:xfrm>
            <a:off x="3517619" y="779489"/>
            <a:ext cx="8159719" cy="5306518"/>
          </a:xfrm>
          <a:prstGeom prst="rect">
            <a:avLst/>
          </a:prstGeom>
        </p:spPr>
        <p:txBody>
          <a:bodyPr vert="horz" lIns="91440" tIns="45720" rIns="91440" bIns="45720"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altLang="en-US" b="1" dirty="0">
                <a:solidFill>
                  <a:srgbClr val="005696"/>
                </a:solidFill>
              </a:rPr>
              <a:t>CGA Annuitants:</a:t>
            </a:r>
          </a:p>
          <a:p>
            <a:pPr marL="400050" lvl="1" indent="0">
              <a:buNone/>
            </a:pPr>
            <a:endParaRPr lang="en-US" altLang="en-US" sz="500" dirty="0">
              <a:solidFill>
                <a:schemeClr val="tx1"/>
              </a:solidFill>
            </a:endParaRPr>
          </a:p>
          <a:p>
            <a:pPr lvl="1" indent="-285750"/>
            <a:r>
              <a:rPr lang="en-US" altLang="en-US" sz="1600" b="1" i="1" dirty="0">
                <a:solidFill>
                  <a:schemeClr val="tx1"/>
                </a:solidFill>
              </a:rPr>
              <a:t>Single life</a:t>
            </a:r>
            <a:r>
              <a:rPr lang="en-US" altLang="en-US" sz="1600" i="1" dirty="0">
                <a:solidFill>
                  <a:schemeClr val="tx1"/>
                </a:solidFill>
              </a:rPr>
              <a:t>:  </a:t>
            </a:r>
            <a:r>
              <a:rPr lang="en-US" altLang="en-US" sz="1600" dirty="0">
                <a:solidFill>
                  <a:schemeClr val="tx1"/>
                </a:solidFill>
              </a:rPr>
              <a:t>pay only one person for their lifetime</a:t>
            </a:r>
          </a:p>
          <a:p>
            <a:pPr lvl="1" indent="-285750"/>
            <a:r>
              <a:rPr lang="en-US" altLang="en-US" sz="1600" b="1" i="1" dirty="0">
                <a:solidFill>
                  <a:schemeClr val="tx1"/>
                </a:solidFill>
              </a:rPr>
              <a:t>Joint and survivor</a:t>
            </a:r>
            <a:r>
              <a:rPr lang="en-US" altLang="en-US" sz="1600" i="1" dirty="0">
                <a:solidFill>
                  <a:schemeClr val="tx1"/>
                </a:solidFill>
              </a:rPr>
              <a:t>:  </a:t>
            </a:r>
            <a:r>
              <a:rPr lang="en-US" altLang="en-US" sz="1600" dirty="0">
                <a:solidFill>
                  <a:schemeClr val="tx1"/>
                </a:solidFill>
              </a:rPr>
              <a:t>pay 2 people simultaneously with both names on annuity check, each getting ½ the payment.  When the first dies, the survivor receives full annuity payment.</a:t>
            </a:r>
          </a:p>
          <a:p>
            <a:pPr lvl="1" indent="-285750"/>
            <a:r>
              <a:rPr lang="en-US" altLang="en-US" sz="1600" b="1" i="1" dirty="0">
                <a:solidFill>
                  <a:schemeClr val="tx1"/>
                </a:solidFill>
              </a:rPr>
              <a:t>Two lives in succession</a:t>
            </a:r>
            <a:r>
              <a:rPr lang="en-US" altLang="en-US" sz="1600" i="1" dirty="0">
                <a:solidFill>
                  <a:schemeClr val="tx1"/>
                </a:solidFill>
              </a:rPr>
              <a:t>:  </a:t>
            </a:r>
            <a:r>
              <a:rPr lang="en-US" altLang="en-US" sz="1600" dirty="0">
                <a:solidFill>
                  <a:schemeClr val="tx1"/>
                </a:solidFill>
              </a:rPr>
              <a:t>Pay person “A” and if “B” survives “A,” pay person “B”	</a:t>
            </a:r>
          </a:p>
          <a:p>
            <a:pPr marL="400050" lvl="1" indent="0">
              <a:buNone/>
            </a:pPr>
            <a:endParaRPr lang="en-US" altLang="en-US" sz="1600" dirty="0">
              <a:solidFill>
                <a:schemeClr val="tx1"/>
              </a:solidFill>
            </a:endParaRPr>
          </a:p>
          <a:p>
            <a:pPr marL="400050" lvl="1" indent="0">
              <a:buNone/>
            </a:pPr>
            <a:r>
              <a:rPr lang="en-US" altLang="en-US" sz="1600" dirty="0">
                <a:solidFill>
                  <a:schemeClr val="tx1"/>
                </a:solidFill>
              </a:rPr>
              <a:t>The </a:t>
            </a:r>
            <a:r>
              <a:rPr lang="en-US" altLang="en-US" sz="1600" b="1" dirty="0">
                <a:solidFill>
                  <a:schemeClr val="tx1"/>
                </a:solidFill>
              </a:rPr>
              <a:t>maximum number </a:t>
            </a:r>
            <a:r>
              <a:rPr lang="en-US" altLang="en-US" sz="1600" dirty="0">
                <a:solidFill>
                  <a:schemeClr val="tx1"/>
                </a:solidFill>
              </a:rPr>
              <a:t>of annuitants allowed is always </a:t>
            </a:r>
            <a:r>
              <a:rPr lang="en-US" altLang="en-US" sz="1600" b="1" dirty="0">
                <a:solidFill>
                  <a:schemeClr val="tx1"/>
                </a:solidFill>
              </a:rPr>
              <a:t>two</a:t>
            </a:r>
          </a:p>
          <a:p>
            <a:pPr marL="400050" lvl="1" indent="0">
              <a:buNone/>
            </a:pPr>
            <a:endParaRPr lang="en-US" altLang="en-US" sz="1600" dirty="0">
              <a:solidFill>
                <a:schemeClr val="tx1"/>
              </a:solidFill>
            </a:endParaRPr>
          </a:p>
          <a:p>
            <a:r>
              <a:rPr lang="en-US" altLang="en-US" b="1" dirty="0">
                <a:solidFill>
                  <a:srgbClr val="005696"/>
                </a:solidFill>
              </a:rPr>
              <a:t>Size of CGA payments depends on the following four factors:</a:t>
            </a:r>
          </a:p>
          <a:p>
            <a:pPr marL="457200" indent="-457200">
              <a:buNone/>
            </a:pPr>
            <a:endParaRPr lang="en-US" altLang="en-US" sz="500" dirty="0">
              <a:solidFill>
                <a:schemeClr val="tx1"/>
              </a:solidFill>
            </a:endParaRPr>
          </a:p>
          <a:p>
            <a:pPr lvl="1">
              <a:spcBef>
                <a:spcPts val="0"/>
              </a:spcBef>
            </a:pPr>
            <a:r>
              <a:rPr lang="en-US" altLang="en-US" sz="1600" dirty="0">
                <a:solidFill>
                  <a:schemeClr val="tx1"/>
                </a:solidFill>
              </a:rPr>
              <a:t>The gift annuity rate offered by the charity (see </a:t>
            </a:r>
            <a:r>
              <a:rPr lang="en-US" altLang="en-US" sz="1600" u="sng" dirty="0">
                <a:solidFill>
                  <a:schemeClr val="tx1"/>
                </a:solidFill>
                <a:hlinkClick r:id="rId2">
                  <a:extLst>
                    <a:ext uri="{A12FA001-AC4F-418D-AE19-62706E023703}">
                      <ahyp:hlinkClr xmlns:ahyp="http://schemas.microsoft.com/office/drawing/2018/hyperlinkcolor" val="tx"/>
                    </a:ext>
                  </a:extLst>
                </a:hlinkClick>
              </a:rPr>
              <a:t>www.acga-web.org</a:t>
            </a:r>
            <a:r>
              <a:rPr lang="en-US" altLang="en-US" sz="1600" dirty="0">
                <a:solidFill>
                  <a:schemeClr val="tx1"/>
                </a:solidFill>
              </a:rPr>
              <a:t> for current  and upcoming ACGA rates – </a:t>
            </a:r>
            <a:r>
              <a:rPr lang="en-US" altLang="en-US" sz="1600" b="1" dirty="0">
                <a:solidFill>
                  <a:schemeClr val="tx1"/>
                </a:solidFill>
              </a:rPr>
              <a:t>declining on July 1, 2020</a:t>
            </a:r>
            <a:r>
              <a:rPr lang="en-US" altLang="en-US" sz="1600" dirty="0">
                <a:solidFill>
                  <a:schemeClr val="tx1"/>
                </a:solidFill>
              </a:rPr>
              <a:t>)</a:t>
            </a:r>
          </a:p>
          <a:p>
            <a:pPr lvl="1">
              <a:spcBef>
                <a:spcPts val="0"/>
              </a:spcBef>
            </a:pPr>
            <a:r>
              <a:rPr lang="en-US" altLang="en-US" sz="1600" dirty="0">
                <a:solidFill>
                  <a:schemeClr val="tx1"/>
                </a:solidFill>
              </a:rPr>
              <a:t>The value of the contribution</a:t>
            </a:r>
          </a:p>
          <a:p>
            <a:pPr lvl="1">
              <a:spcBef>
                <a:spcPts val="0"/>
              </a:spcBef>
            </a:pPr>
            <a:r>
              <a:rPr lang="en-US" altLang="en-US" sz="1600" dirty="0">
                <a:solidFill>
                  <a:schemeClr val="tx1"/>
                </a:solidFill>
              </a:rPr>
              <a:t>The number of annuitants</a:t>
            </a:r>
          </a:p>
          <a:p>
            <a:pPr lvl="1">
              <a:spcBef>
                <a:spcPts val="0"/>
              </a:spcBef>
            </a:pPr>
            <a:r>
              <a:rPr lang="en-US" altLang="en-US" sz="1600" dirty="0">
                <a:solidFill>
                  <a:schemeClr val="tx1"/>
                </a:solidFill>
              </a:rPr>
              <a:t>The ages(s) of the annuitant(s)</a:t>
            </a:r>
          </a:p>
        </p:txBody>
      </p:sp>
      <p:grpSp>
        <p:nvGrpSpPr>
          <p:cNvPr id="13" name="Group 12">
            <a:extLst>
              <a:ext uri="{FF2B5EF4-FFF2-40B4-BE49-F238E27FC236}">
                <a16:creationId xmlns:a16="http://schemas.microsoft.com/office/drawing/2014/main" id="{F4CC048D-ADCC-BB46-9E23-472770E5FB20}"/>
              </a:ext>
            </a:extLst>
          </p:cNvPr>
          <p:cNvGrpSpPr/>
          <p:nvPr/>
        </p:nvGrpSpPr>
        <p:grpSpPr>
          <a:xfrm>
            <a:off x="955703" y="3103419"/>
            <a:ext cx="1539153" cy="1539153"/>
            <a:chOff x="955703" y="3103419"/>
            <a:chExt cx="1539153" cy="1539153"/>
          </a:xfrm>
        </p:grpSpPr>
        <p:sp>
          <p:nvSpPr>
            <p:cNvPr id="14" name="Oval 13">
              <a:extLst>
                <a:ext uri="{FF2B5EF4-FFF2-40B4-BE49-F238E27FC236}">
                  <a16:creationId xmlns:a16="http://schemas.microsoft.com/office/drawing/2014/main" id="{EC2DCF25-80BA-1C47-91DD-E34074696291}"/>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descr="Present">
              <a:extLst>
                <a:ext uri="{FF2B5EF4-FFF2-40B4-BE49-F238E27FC236}">
                  <a16:creationId xmlns:a16="http://schemas.microsoft.com/office/drawing/2014/main" id="{F3848898-E04C-E841-96DC-DA169FE6E1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68079" y="3415795"/>
              <a:ext cx="914400" cy="914400"/>
            </a:xfrm>
            <a:prstGeom prst="rect">
              <a:avLst/>
            </a:prstGeom>
          </p:spPr>
        </p:pic>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6389" name="Rectangle 3">
            <a:extLst>
              <a:ext uri="{FF2B5EF4-FFF2-40B4-BE49-F238E27FC236}">
                <a16:creationId xmlns:a16="http://schemas.microsoft.com/office/drawing/2014/main" id="{FC3450F0-23D3-4BDE-BDC5-54D6BF2FC209}"/>
              </a:ext>
            </a:extLst>
          </p:cNvPr>
          <p:cNvGraphicFramePr/>
          <p:nvPr>
            <p:extLst>
              <p:ext uri="{D42A27DB-BD31-4B8C-83A1-F6EECF244321}">
                <p14:modId xmlns:p14="http://schemas.microsoft.com/office/powerpoint/2010/main" val="1910599097"/>
              </p:ext>
            </p:extLst>
          </p:nvPr>
        </p:nvGraphicFramePr>
        <p:xfrm>
          <a:off x="3648638" y="1288473"/>
          <a:ext cx="7906053" cy="4862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a:extLst>
              <a:ext uri="{FF2B5EF4-FFF2-40B4-BE49-F238E27FC236}">
                <a16:creationId xmlns:a16="http://schemas.microsoft.com/office/drawing/2014/main" id="{C0B18DE1-3C70-D24C-A151-75047E9B2436}"/>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b="1" dirty="0"/>
              <a:t>Charitable Gift Annuities</a:t>
            </a:r>
          </a:p>
        </p:txBody>
      </p:sp>
      <p:sp>
        <p:nvSpPr>
          <p:cNvPr id="13" name="Content Placeholder 2">
            <a:extLst>
              <a:ext uri="{FF2B5EF4-FFF2-40B4-BE49-F238E27FC236}">
                <a16:creationId xmlns:a16="http://schemas.microsoft.com/office/drawing/2014/main" id="{0682811D-810F-FF4E-AF87-2565B310EE15}"/>
              </a:ext>
            </a:extLst>
          </p:cNvPr>
          <p:cNvSpPr>
            <a:spLocks noGrp="1"/>
          </p:cNvSpPr>
          <p:nvPr>
            <p:ph idx="1"/>
          </p:nvPr>
        </p:nvSpPr>
        <p:spPr>
          <a:xfrm>
            <a:off x="3517619" y="779489"/>
            <a:ext cx="8159719" cy="508984"/>
          </a:xfrm>
        </p:spPr>
        <p:txBody>
          <a:bodyPr anchor="ctr">
            <a:noAutofit/>
          </a:bodyPr>
          <a:lstStyle/>
          <a:p>
            <a:pPr marL="0" indent="0">
              <a:buNone/>
            </a:pPr>
            <a:endParaRPr lang="en-US" sz="1600" b="1" dirty="0"/>
          </a:p>
          <a:p>
            <a:pPr marL="0" indent="0">
              <a:buNone/>
            </a:pPr>
            <a:r>
              <a:rPr lang="en-US" b="1" dirty="0">
                <a:solidFill>
                  <a:schemeClr val="tx1"/>
                </a:solidFill>
              </a:rPr>
              <a:t>ACGA Rates:</a:t>
            </a:r>
          </a:p>
          <a:p>
            <a:endParaRPr lang="en-US" sz="1600" dirty="0"/>
          </a:p>
        </p:txBody>
      </p:sp>
      <p:grpSp>
        <p:nvGrpSpPr>
          <p:cNvPr id="20" name="Group 19">
            <a:extLst>
              <a:ext uri="{FF2B5EF4-FFF2-40B4-BE49-F238E27FC236}">
                <a16:creationId xmlns:a16="http://schemas.microsoft.com/office/drawing/2014/main" id="{6D25E1C5-990B-EF46-8DB0-C683C8027A9D}"/>
              </a:ext>
            </a:extLst>
          </p:cNvPr>
          <p:cNvGrpSpPr/>
          <p:nvPr/>
        </p:nvGrpSpPr>
        <p:grpSpPr>
          <a:xfrm>
            <a:off x="955703" y="3103419"/>
            <a:ext cx="1539153" cy="1539153"/>
            <a:chOff x="955703" y="3103419"/>
            <a:chExt cx="1539153" cy="1539153"/>
          </a:xfrm>
        </p:grpSpPr>
        <p:sp>
          <p:nvSpPr>
            <p:cNvPr id="21" name="Oval 20">
              <a:extLst>
                <a:ext uri="{FF2B5EF4-FFF2-40B4-BE49-F238E27FC236}">
                  <a16:creationId xmlns:a16="http://schemas.microsoft.com/office/drawing/2014/main" id="{263EB831-E0BB-D644-B281-0195257D63C7}"/>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Graphic 21" descr="Present">
              <a:extLst>
                <a:ext uri="{FF2B5EF4-FFF2-40B4-BE49-F238E27FC236}">
                  <a16:creationId xmlns:a16="http://schemas.microsoft.com/office/drawing/2014/main" id="{426D2663-6D07-2346-995E-B59DFBA8050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68079" y="3415795"/>
              <a:ext cx="914400" cy="914400"/>
            </a:xfrm>
            <a:prstGeom prst="rect">
              <a:avLst/>
            </a:prstGeom>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7BEF57B-F1BC-A24A-882A-DFF1BA389BB5}"/>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b="1" dirty="0"/>
              <a:t>Charitable Gift Annuities</a:t>
            </a:r>
          </a:p>
        </p:txBody>
      </p:sp>
      <p:sp>
        <p:nvSpPr>
          <p:cNvPr id="10" name="Content Placeholder 2">
            <a:extLst>
              <a:ext uri="{FF2B5EF4-FFF2-40B4-BE49-F238E27FC236}">
                <a16:creationId xmlns:a16="http://schemas.microsoft.com/office/drawing/2014/main" id="{2A046EA4-1670-1044-BCE0-64F275D7BAC2}"/>
              </a:ext>
            </a:extLst>
          </p:cNvPr>
          <p:cNvSpPr txBox="1">
            <a:spLocks/>
          </p:cNvSpPr>
          <p:nvPr/>
        </p:nvSpPr>
        <p:spPr>
          <a:xfrm>
            <a:off x="3517619" y="762000"/>
            <a:ext cx="8258745" cy="5324007"/>
          </a:xfrm>
          <a:prstGeom prst="rect">
            <a:avLst/>
          </a:prstGeom>
        </p:spPr>
        <p:txBody>
          <a:bodyPr vert="horz" lIns="91440" tIns="45720" rIns="91440" bIns="45720"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457200" indent="-457200">
              <a:lnSpc>
                <a:spcPct val="100000"/>
              </a:lnSpc>
              <a:buNone/>
            </a:pPr>
            <a:r>
              <a:rPr lang="en-US" altLang="en-US" b="1" dirty="0">
                <a:solidFill>
                  <a:srgbClr val="005696"/>
                </a:solidFill>
              </a:rPr>
              <a:t>   Tax Consequences</a:t>
            </a:r>
          </a:p>
          <a:p>
            <a:pPr>
              <a:lnSpc>
                <a:spcPct val="100000"/>
              </a:lnSpc>
            </a:pPr>
            <a:r>
              <a:rPr lang="en-US" altLang="en-US" sz="1550" b="1" dirty="0">
                <a:solidFill>
                  <a:schemeClr val="tx1"/>
                </a:solidFill>
              </a:rPr>
              <a:t>Donor receives a charitable income tax deduction in the year the CGA is created equal to the present value of the gift portion of the property </a:t>
            </a:r>
            <a:r>
              <a:rPr lang="en-US" altLang="en-US" sz="1550" dirty="0">
                <a:solidFill>
                  <a:schemeClr val="tx1"/>
                </a:solidFill>
              </a:rPr>
              <a:t>transferred (total transferred less the actuarial value of annuity at time of purchase)</a:t>
            </a:r>
          </a:p>
          <a:p>
            <a:pPr lvl="1">
              <a:lnSpc>
                <a:spcPct val="100000"/>
              </a:lnSpc>
              <a:spcAft>
                <a:spcPts val="0"/>
              </a:spcAft>
            </a:pPr>
            <a:r>
              <a:rPr lang="en-US" altLang="en-US" sz="1550" b="1" dirty="0">
                <a:solidFill>
                  <a:schemeClr val="tx1"/>
                </a:solidFill>
              </a:rPr>
              <a:t>Funded w/ cash in 2020?  –  the CARES Act allows deductions for cash gifts to charity up to 100% of AGI in 2020, but it’s unclear whether that applies to cash donations for CGAs; these donations may still be limited to 60% of AGI; we’re directing donors to consult with their tax advisers.</a:t>
            </a:r>
          </a:p>
          <a:p>
            <a:pPr lvl="1">
              <a:lnSpc>
                <a:spcPct val="100000"/>
              </a:lnSpc>
              <a:spcAft>
                <a:spcPts val="0"/>
              </a:spcAft>
            </a:pPr>
            <a:r>
              <a:rPr lang="en-US" altLang="en-US" sz="1550" dirty="0">
                <a:solidFill>
                  <a:schemeClr val="tx1"/>
                </a:solidFill>
              </a:rPr>
              <a:t>Funded w/ LTCG property – can claim deduction of full  FVM, deductible up to 30% of AGI</a:t>
            </a:r>
          </a:p>
          <a:p>
            <a:pPr lvl="2">
              <a:lnSpc>
                <a:spcPct val="100000"/>
              </a:lnSpc>
              <a:spcAft>
                <a:spcPts val="0"/>
              </a:spcAft>
            </a:pPr>
            <a:r>
              <a:rPr lang="en-US" altLang="en-US" sz="1550" dirty="0">
                <a:solidFill>
                  <a:schemeClr val="tx1"/>
                </a:solidFill>
              </a:rPr>
              <a:t>Gain on </a:t>
            </a:r>
            <a:r>
              <a:rPr lang="en-US" altLang="en-US" sz="1550" i="1" dirty="0">
                <a:solidFill>
                  <a:schemeClr val="tx1"/>
                </a:solidFill>
              </a:rPr>
              <a:t>gift</a:t>
            </a:r>
            <a:r>
              <a:rPr lang="en-US" altLang="en-US" sz="1550" dirty="0">
                <a:solidFill>
                  <a:schemeClr val="tx1"/>
                </a:solidFill>
              </a:rPr>
              <a:t> portion is not taxed</a:t>
            </a:r>
          </a:p>
          <a:p>
            <a:pPr lvl="2">
              <a:lnSpc>
                <a:spcPct val="100000"/>
              </a:lnSpc>
              <a:spcAft>
                <a:spcPts val="0"/>
              </a:spcAft>
            </a:pPr>
            <a:r>
              <a:rPr lang="en-US" altLang="en-US" sz="1550" dirty="0">
                <a:solidFill>
                  <a:schemeClr val="tx1"/>
                </a:solidFill>
              </a:rPr>
              <a:t>Gain on </a:t>
            </a:r>
            <a:r>
              <a:rPr lang="en-US" altLang="en-US" sz="1550" i="1" dirty="0">
                <a:solidFill>
                  <a:schemeClr val="tx1"/>
                </a:solidFill>
              </a:rPr>
              <a:t>annuity</a:t>
            </a:r>
            <a:r>
              <a:rPr lang="en-US" altLang="en-US" sz="1550" dirty="0">
                <a:solidFill>
                  <a:schemeClr val="tx1"/>
                </a:solidFill>
              </a:rPr>
              <a:t> portion:</a:t>
            </a:r>
          </a:p>
          <a:p>
            <a:pPr lvl="3">
              <a:lnSpc>
                <a:spcPct val="100000"/>
              </a:lnSpc>
              <a:spcAft>
                <a:spcPts val="0"/>
              </a:spcAft>
            </a:pPr>
            <a:r>
              <a:rPr lang="en-US" altLang="en-US" sz="1550" dirty="0">
                <a:solidFill>
                  <a:schemeClr val="tx1"/>
                </a:solidFill>
              </a:rPr>
              <a:t>If donor </a:t>
            </a:r>
            <a:r>
              <a:rPr lang="en-US" altLang="en-US" sz="1550" u="sng" dirty="0">
                <a:solidFill>
                  <a:schemeClr val="tx1"/>
                </a:solidFill>
              </a:rPr>
              <a:t>is</a:t>
            </a:r>
            <a:r>
              <a:rPr lang="en-US" altLang="en-US" sz="1550" dirty="0">
                <a:solidFill>
                  <a:schemeClr val="tx1"/>
                </a:solidFill>
              </a:rPr>
              <a:t> annuitant: gain is reported pro rata for each year of donor’s life expectancy</a:t>
            </a:r>
          </a:p>
          <a:p>
            <a:pPr lvl="3">
              <a:lnSpc>
                <a:spcPct val="100000"/>
              </a:lnSpc>
              <a:spcAft>
                <a:spcPts val="0"/>
              </a:spcAft>
            </a:pPr>
            <a:r>
              <a:rPr lang="en-US" altLang="en-US" sz="1550" dirty="0">
                <a:solidFill>
                  <a:schemeClr val="tx1"/>
                </a:solidFill>
              </a:rPr>
              <a:t>If donor </a:t>
            </a:r>
            <a:r>
              <a:rPr lang="en-US" altLang="en-US" sz="1550" u="sng" dirty="0">
                <a:solidFill>
                  <a:schemeClr val="tx1"/>
                </a:solidFill>
              </a:rPr>
              <a:t>is not </a:t>
            </a:r>
            <a:r>
              <a:rPr lang="en-US" altLang="en-US" sz="1550" dirty="0">
                <a:solidFill>
                  <a:schemeClr val="tx1"/>
                </a:solidFill>
              </a:rPr>
              <a:t>annuitant: gain must be reported in the year the CGA is created</a:t>
            </a:r>
          </a:p>
          <a:p>
            <a:pPr lvl="1">
              <a:lnSpc>
                <a:spcPct val="100000"/>
              </a:lnSpc>
              <a:spcAft>
                <a:spcPts val="0"/>
              </a:spcAft>
            </a:pPr>
            <a:r>
              <a:rPr lang="en-US" altLang="en-US" sz="1550" dirty="0">
                <a:solidFill>
                  <a:schemeClr val="tx1"/>
                </a:solidFill>
              </a:rPr>
              <a:t>Funded w/ STCG  or ordinary income property – can claim deduction of property’s basis,  deductible up to 60% of AGI (reduced by ST gain or ordinary income element)</a:t>
            </a:r>
          </a:p>
          <a:p>
            <a:pPr lvl="1">
              <a:lnSpc>
                <a:spcPct val="100000"/>
              </a:lnSpc>
              <a:spcAft>
                <a:spcPts val="0"/>
              </a:spcAft>
            </a:pPr>
            <a:r>
              <a:rPr lang="en-US" altLang="en-US" sz="1550" dirty="0">
                <a:solidFill>
                  <a:schemeClr val="tx1"/>
                </a:solidFill>
              </a:rPr>
              <a:t>Five year carry forward of excess deduction allowed</a:t>
            </a:r>
          </a:p>
          <a:p>
            <a:pPr>
              <a:lnSpc>
                <a:spcPct val="100000"/>
              </a:lnSpc>
            </a:pPr>
            <a:r>
              <a:rPr lang="en-US" altLang="en-US" sz="1550" dirty="0">
                <a:solidFill>
                  <a:schemeClr val="tx1"/>
                </a:solidFill>
              </a:rPr>
              <a:t>Each annuity payment received by the donor annuitant is:  </a:t>
            </a:r>
          </a:p>
          <a:p>
            <a:pPr lvl="1">
              <a:lnSpc>
                <a:spcPct val="100000"/>
              </a:lnSpc>
              <a:spcAft>
                <a:spcPts val="0"/>
              </a:spcAft>
            </a:pPr>
            <a:r>
              <a:rPr lang="en-US" altLang="en-US" sz="1550" dirty="0">
                <a:solidFill>
                  <a:schemeClr val="tx1"/>
                </a:solidFill>
              </a:rPr>
              <a:t>a tax-free return of basis</a:t>
            </a:r>
          </a:p>
          <a:p>
            <a:pPr lvl="1">
              <a:lnSpc>
                <a:spcPct val="100000"/>
              </a:lnSpc>
              <a:spcAft>
                <a:spcPts val="0"/>
              </a:spcAft>
            </a:pPr>
            <a:r>
              <a:rPr lang="en-US" altLang="en-US" sz="1550" dirty="0">
                <a:solidFill>
                  <a:schemeClr val="tx1"/>
                </a:solidFill>
              </a:rPr>
              <a:t>pro rated capital gain on annuity portion</a:t>
            </a:r>
          </a:p>
          <a:p>
            <a:pPr lvl="1">
              <a:lnSpc>
                <a:spcPct val="100000"/>
              </a:lnSpc>
              <a:spcAft>
                <a:spcPts val="0"/>
              </a:spcAft>
            </a:pPr>
            <a:r>
              <a:rPr lang="en-US" altLang="en-US" sz="1550" dirty="0">
                <a:solidFill>
                  <a:schemeClr val="tx1"/>
                </a:solidFill>
              </a:rPr>
              <a:t>ordinary income</a:t>
            </a:r>
          </a:p>
        </p:txBody>
      </p:sp>
      <p:grpSp>
        <p:nvGrpSpPr>
          <p:cNvPr id="13" name="Group 12">
            <a:extLst>
              <a:ext uri="{FF2B5EF4-FFF2-40B4-BE49-F238E27FC236}">
                <a16:creationId xmlns:a16="http://schemas.microsoft.com/office/drawing/2014/main" id="{6CD13F60-B788-E244-B708-0470E2FDF853}"/>
              </a:ext>
            </a:extLst>
          </p:cNvPr>
          <p:cNvGrpSpPr/>
          <p:nvPr/>
        </p:nvGrpSpPr>
        <p:grpSpPr>
          <a:xfrm>
            <a:off x="955703" y="3103419"/>
            <a:ext cx="1539153" cy="1539153"/>
            <a:chOff x="955703" y="3103419"/>
            <a:chExt cx="1539153" cy="1539153"/>
          </a:xfrm>
        </p:grpSpPr>
        <p:sp>
          <p:nvSpPr>
            <p:cNvPr id="14" name="Oval 13">
              <a:extLst>
                <a:ext uri="{FF2B5EF4-FFF2-40B4-BE49-F238E27FC236}">
                  <a16:creationId xmlns:a16="http://schemas.microsoft.com/office/drawing/2014/main" id="{D081F407-0E54-6E4B-8E72-74DF973557B4}"/>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descr="Present">
              <a:extLst>
                <a:ext uri="{FF2B5EF4-FFF2-40B4-BE49-F238E27FC236}">
                  <a16:creationId xmlns:a16="http://schemas.microsoft.com/office/drawing/2014/main" id="{9E3F2DFA-3EDB-B04C-8A33-53B0029B87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079" y="3415795"/>
              <a:ext cx="914400" cy="914400"/>
            </a:xfrm>
            <a:prstGeom prst="rect">
              <a:avLst/>
            </a:prstGeom>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B42D901C-EDDE-43A0-96FB-B5FC23302677}"/>
              </a:ext>
            </a:extLst>
          </p:cNvPr>
          <p:cNvSpPr>
            <a:spLocks noGrp="1" noChangeArrowheads="1"/>
          </p:cNvSpPr>
          <p:nvPr>
            <p:ph idx="1"/>
          </p:nvPr>
        </p:nvSpPr>
        <p:spPr>
          <a:xfrm>
            <a:off x="3450562" y="781478"/>
            <a:ext cx="8311948" cy="5342231"/>
          </a:xfrm>
        </p:spPr>
        <p:txBody>
          <a:bodyPr>
            <a:normAutofit lnSpcReduction="10000"/>
          </a:bodyPr>
          <a:lstStyle/>
          <a:p>
            <a:pPr marL="457200" indent="-457200">
              <a:buNone/>
            </a:pPr>
            <a:r>
              <a:rPr lang="en-US" altLang="en-US" sz="1600" b="1" dirty="0">
                <a:solidFill>
                  <a:srgbClr val="0070C0"/>
                </a:solidFill>
              </a:rPr>
              <a:t>    </a:t>
            </a:r>
            <a:r>
              <a:rPr lang="en-US" altLang="en-US" b="1" dirty="0">
                <a:solidFill>
                  <a:srgbClr val="005696"/>
                </a:solidFill>
              </a:rPr>
              <a:t>Profile of likely CGA donors: </a:t>
            </a:r>
          </a:p>
          <a:p>
            <a:r>
              <a:rPr lang="en-US" altLang="en-US" sz="1600" b="1" dirty="0">
                <a:solidFill>
                  <a:schemeClr val="tx1"/>
                </a:solidFill>
              </a:rPr>
              <a:t>Retired or planning for retirement (typically age 60+)</a:t>
            </a:r>
          </a:p>
          <a:p>
            <a:r>
              <a:rPr lang="en-US" altLang="en-US" sz="1600" b="1" dirty="0">
                <a:solidFill>
                  <a:schemeClr val="tx1"/>
                </a:solidFill>
              </a:rPr>
              <a:t>Charitably inclined, loyal annual donors</a:t>
            </a:r>
          </a:p>
          <a:p>
            <a:r>
              <a:rPr lang="en-US" altLang="en-US" sz="1600" b="1" dirty="0">
                <a:solidFill>
                  <a:schemeClr val="tx1"/>
                </a:solidFill>
              </a:rPr>
              <a:t>Attracted to guaranteed fixed payments for life, impervious to market fluctuations</a:t>
            </a:r>
          </a:p>
          <a:p>
            <a:r>
              <a:rPr lang="en-US" altLang="en-US" sz="1600" b="1" dirty="0">
                <a:solidFill>
                  <a:schemeClr val="tx1"/>
                </a:solidFill>
              </a:rPr>
              <a:t>Like simplicity, no cost, flexible payment start dates, increasing payout rates by laddering </a:t>
            </a:r>
          </a:p>
          <a:p>
            <a:r>
              <a:rPr lang="en-US" altLang="en-US" sz="1600" b="1" dirty="0">
                <a:solidFill>
                  <a:schemeClr val="tx1"/>
                </a:solidFill>
              </a:rPr>
              <a:t>Not wealthy (or do not think they are)</a:t>
            </a:r>
          </a:p>
          <a:p>
            <a:r>
              <a:rPr lang="en-US" altLang="en-US" sz="1600" dirty="0">
                <a:solidFill>
                  <a:schemeClr val="tx1"/>
                </a:solidFill>
              </a:rPr>
              <a:t>Fiscally conservative</a:t>
            </a:r>
          </a:p>
          <a:p>
            <a:r>
              <a:rPr lang="en-US" altLang="en-US" sz="1600" dirty="0">
                <a:solidFill>
                  <a:schemeClr val="tx1"/>
                </a:solidFill>
              </a:rPr>
              <a:t>Uncomfortable with debt</a:t>
            </a:r>
          </a:p>
          <a:p>
            <a:r>
              <a:rPr lang="en-US" altLang="en-US" sz="1600" dirty="0">
                <a:solidFill>
                  <a:schemeClr val="tx1"/>
                </a:solidFill>
              </a:rPr>
              <a:t>Worried about outliving their resources</a:t>
            </a:r>
          </a:p>
          <a:p>
            <a:r>
              <a:rPr lang="en-US" altLang="en-US" sz="1600" dirty="0">
                <a:solidFill>
                  <a:schemeClr val="tx1"/>
                </a:solidFill>
              </a:rPr>
              <a:t>Frequently single  </a:t>
            </a:r>
          </a:p>
          <a:p>
            <a:r>
              <a:rPr lang="en-US" altLang="en-US" sz="1600" dirty="0">
                <a:solidFill>
                  <a:schemeClr val="tx1"/>
                </a:solidFill>
              </a:rPr>
              <a:t>Desire to increase cash flow (interest rates on CDs and other fixed-income investments are down) </a:t>
            </a:r>
          </a:p>
          <a:p>
            <a:r>
              <a:rPr lang="en-US" altLang="en-US" sz="1600" dirty="0">
                <a:solidFill>
                  <a:schemeClr val="tx1"/>
                </a:solidFill>
              </a:rPr>
              <a:t>Desire to increase return on appreciated stock or mutual funds w/out incurring capital gains tax </a:t>
            </a:r>
          </a:p>
          <a:p>
            <a:r>
              <a:rPr lang="en-US" altLang="en-US" sz="1600" dirty="0">
                <a:solidFill>
                  <a:schemeClr val="tx1"/>
                </a:solidFill>
              </a:rPr>
              <a:t>Want to provide for continuation of payments to a surviving spouse without probate delay </a:t>
            </a:r>
          </a:p>
          <a:p>
            <a:r>
              <a:rPr lang="en-US" altLang="en-US" sz="1600" dirty="0">
                <a:solidFill>
                  <a:schemeClr val="tx1"/>
                </a:solidFill>
              </a:rPr>
              <a:t>Want to provide financial assistance to an elderly parent, a sibling, or other person in a tax-advantaged manner </a:t>
            </a:r>
          </a:p>
        </p:txBody>
      </p:sp>
      <p:sp>
        <p:nvSpPr>
          <p:cNvPr id="6" name="Title 1">
            <a:extLst>
              <a:ext uri="{FF2B5EF4-FFF2-40B4-BE49-F238E27FC236}">
                <a16:creationId xmlns:a16="http://schemas.microsoft.com/office/drawing/2014/main" id="{7737CA98-DB3C-DD4E-889C-A3D0E75C5054}"/>
              </a:ext>
            </a:extLst>
          </p:cNvPr>
          <p:cNvSpPr txBox="1">
            <a:spLocks/>
          </p:cNvSpPr>
          <p:nvPr/>
        </p:nvSpPr>
        <p:spPr>
          <a:xfrm>
            <a:off x="0" y="1702856"/>
            <a:ext cx="3450561" cy="13901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b="1" dirty="0"/>
              <a:t>Charitable Gift Annuities</a:t>
            </a:r>
          </a:p>
        </p:txBody>
      </p:sp>
      <p:grpSp>
        <p:nvGrpSpPr>
          <p:cNvPr id="13" name="Group 12">
            <a:extLst>
              <a:ext uri="{FF2B5EF4-FFF2-40B4-BE49-F238E27FC236}">
                <a16:creationId xmlns:a16="http://schemas.microsoft.com/office/drawing/2014/main" id="{A82DF430-47AD-7C47-ABAD-384B4DF19804}"/>
              </a:ext>
            </a:extLst>
          </p:cNvPr>
          <p:cNvGrpSpPr/>
          <p:nvPr/>
        </p:nvGrpSpPr>
        <p:grpSpPr>
          <a:xfrm>
            <a:off x="955703" y="3103419"/>
            <a:ext cx="1539153" cy="1539153"/>
            <a:chOff x="955703" y="3103419"/>
            <a:chExt cx="1539153" cy="1539153"/>
          </a:xfrm>
        </p:grpSpPr>
        <p:sp>
          <p:nvSpPr>
            <p:cNvPr id="14" name="Oval 13">
              <a:extLst>
                <a:ext uri="{FF2B5EF4-FFF2-40B4-BE49-F238E27FC236}">
                  <a16:creationId xmlns:a16="http://schemas.microsoft.com/office/drawing/2014/main" id="{20C592C3-ABA6-1F40-8085-60F33239F320}"/>
                </a:ext>
              </a:extLst>
            </p:cNvPr>
            <p:cNvSpPr/>
            <p:nvPr/>
          </p:nvSpPr>
          <p:spPr>
            <a:xfrm>
              <a:off x="955703" y="3103419"/>
              <a:ext cx="1539153" cy="15391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descr="Present">
              <a:extLst>
                <a:ext uri="{FF2B5EF4-FFF2-40B4-BE49-F238E27FC236}">
                  <a16:creationId xmlns:a16="http://schemas.microsoft.com/office/drawing/2014/main" id="{CDCAA80B-FE99-C24F-9976-CB8FFC3CA6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8079" y="3415795"/>
              <a:ext cx="914400" cy="914400"/>
            </a:xfrm>
            <a:prstGeom prst="rect">
              <a:avLst/>
            </a:prstGeom>
          </p:spPr>
        </p:pic>
      </p:grpSp>
    </p:spTree>
  </p:cSld>
  <p:clrMapOvr>
    <a:masterClrMapping/>
  </p:clrMapOvr>
</p:sld>
</file>

<file path=ppt/theme/theme1.xml><?xml version="1.0" encoding="utf-8"?>
<a:theme xmlns:a="http://schemas.openxmlformats.org/drawingml/2006/main" name="Frame">
  <a:themeElements>
    <a:clrScheme name="Custom 2">
      <a:dk1>
        <a:srgbClr val="000000"/>
      </a:dk1>
      <a:lt1>
        <a:srgbClr val="FFFFFF"/>
      </a:lt1>
      <a:dk2>
        <a:srgbClr val="545454"/>
      </a:dk2>
      <a:lt2>
        <a:srgbClr val="BFBFBF"/>
      </a:lt2>
      <a:accent1>
        <a:srgbClr val="2791A6"/>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1_Fra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7788</TotalTime>
  <Words>5742</Words>
  <Application>Microsoft Office PowerPoint</Application>
  <PresentationFormat>Widescreen</PresentationFormat>
  <Paragraphs>358</Paragraphs>
  <Slides>41</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41</vt:i4>
      </vt:variant>
    </vt:vector>
  </HeadingPairs>
  <TitlesOfParts>
    <vt:vector size="49" baseType="lpstr">
      <vt:lpstr>ＭＳ Ｐゴシック</vt:lpstr>
      <vt:lpstr>Arial</vt:lpstr>
      <vt:lpstr>Calibri</vt:lpstr>
      <vt:lpstr>Cambria</vt:lpstr>
      <vt:lpstr>Corbel</vt:lpstr>
      <vt:lpstr>Wingdings 2</vt:lpstr>
      <vt:lpstr>Frame</vt:lpstr>
      <vt:lpstr>1_Frame</vt:lpstr>
      <vt:lpstr>“Raising Your       Hand”</vt:lpstr>
      <vt:lpstr> Achieving Clients’ Goals with Split Income Gifts: Background and Case Studies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How a Charitable Lead Trust Works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Closing Remarks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“Raising Your       Hand”</dc:title>
  <dc:creator>Steinhafel, Catherine</dc:creator>
  <cp:lastModifiedBy>Steinhafel, Catherine</cp:lastModifiedBy>
  <cp:revision>43</cp:revision>
  <cp:lastPrinted>2020-05-06T14:22:17Z</cp:lastPrinted>
  <dcterms:created xsi:type="dcterms:W3CDTF">2020-05-06T00:54:11Z</dcterms:created>
  <dcterms:modified xsi:type="dcterms:W3CDTF">2020-06-01T20:58:36Z</dcterms:modified>
</cp:coreProperties>
</file>