
<file path=[Content_Types].xml><?xml version="1.0" encoding="utf-8"?>
<Types xmlns="http://schemas.openxmlformats.org/package/2006/content-types">
  <Override PartName="/docProps/core.xml" ContentType="application/vnd.openxmlformats-package.core-properties+xml"/>
  <Override PartName="/ppt/presentation.xml" ContentType="application/vnd.openxmlformats-officedocument.presentationml.presentation.main+xml"/>
  <Override PartName="/ppt/slides/slide1.xml" ContentType="application/vnd.openxmlformats-officedocument.presentationml.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Override PartName="/ppt/slides/slide14.xml" ContentType="application/vnd.openxmlformats-officedocument.presentationml.slide+xml"/>
  <Override PartName="/ppt/notesSlides/notesSlide14.xml" ContentType="application/vnd.openxmlformats-officedocument.presentationml.notesSlide+xml"/>
  <Override PartName="/ppt/slides/slide15.xml" ContentType="application/vnd.openxmlformats-officedocument.presentationml.slide+xml"/>
  <Override PartName="/ppt/notesSlides/notesSlide15.xml" ContentType="application/vnd.openxmlformats-officedocument.presentationml.notesSlide+xml"/>
  <Override PartName="/ppt/slides/slide16.xml" ContentType="application/vnd.openxmlformats-officedocument.presentationml.slide+xml"/>
  <Override PartName="/ppt/notesSlides/notesSlide16.xml" ContentType="application/vnd.openxmlformats-officedocument.presentationml.notesSlide+xml"/>
  <Override PartName="/ppt/slides/slide17.xml" ContentType="application/vnd.openxmlformats-officedocument.presentationml.slide+xml"/>
  <Override PartName="/ppt/notesSlides/notesSlide17.xml" ContentType="application/vnd.openxmlformats-officedocument.presentationml.notesSlide+xml"/>
  <Override PartName="/ppt/slides/slide18.xml" ContentType="application/vnd.openxmlformats-officedocument.presentationml.slide+xml"/>
  <Override PartName="/ppt/notesSlides/notesSlide18.xml" ContentType="application/vnd.openxmlformats-officedocument.presentationml.notesSlide+xml"/>
  <Override PartName="/ppt/slides/slide19.xml" ContentType="application/vnd.openxmlformats-officedocument.presentationml.slide+xml"/>
  <Override PartName="/ppt/notesSlides/notesSlide19.xml" ContentType="application/vnd.openxmlformats-officedocument.presentationml.notesSlide+xml"/>
  <Override PartName="/ppt/slides/slide20.xml" ContentType="application/vnd.openxmlformats-officedocument.presentationml.slide+xml"/>
  <Override PartName="/ppt/notesSlides/notesSlide20.xml" ContentType="application/vnd.openxmlformats-officedocument.presentationml.notesSlide+xml"/>
  <Override PartName="/ppt/slides/slide21.xml" ContentType="application/vnd.openxmlformats-officedocument.presentationml.slide+xml"/>
  <Override PartName="/ppt/notesSlides/notesSlide21.xml" ContentType="application/vnd.openxmlformats-officedocument.presentationml.notesSlide+xml"/>
  <Override PartName="/ppt/slides/slide22.xml" ContentType="application/vnd.openxmlformats-officedocument.presentationml.slide+xml"/>
  <Override PartName="/ppt/notesSlides/notesSlide22.xml" ContentType="application/vnd.openxmlformats-officedocument.presentationml.notesSlide+xml"/>
  <Override PartName="/ppt/slides/slide23.xml" ContentType="application/vnd.openxmlformats-officedocument.presentationml.slide+xml"/>
  <Override PartName="/ppt/notesSlides/notesSlide23.xml" ContentType="application/vnd.openxmlformats-officedocument.presentationml.notesSlide+xml"/>
  <Override PartName="/ppt/slides/slide24.xml" ContentType="application/vnd.openxmlformats-officedocument.presentationml.slide+xml"/>
  <Override PartName="/ppt/notesSlides/notesSlide24.xml" ContentType="application/vnd.openxmlformats-officedocument.presentationml.notesSlide+xml"/>
  <Override PartName="/ppt/slides/slide25.xml" ContentType="application/vnd.openxmlformats-officedocument.presentationml.slide+xml"/>
  <Override PartName="/ppt/notesSlides/notesSlide25.xml" ContentType="application/vnd.openxmlformats-officedocument.presentationml.notesSlide+xml"/>
  <Override PartName="/ppt/slides/slide26.xml" ContentType="application/vnd.openxmlformats-officedocument.presentationml.slide+xml"/>
  <Override PartName="/ppt/notesSlides/notesSlide26.xml" ContentType="application/vnd.openxmlformats-officedocument.presentationml.notesSlide+xml"/>
  <Override PartName="/ppt/slides/slide27.xml" ContentType="application/vnd.openxmlformats-officedocument.presentationml.slide+xml"/>
  <Override PartName="/ppt/notesSlides/notesSlide27.xml" ContentType="application/vnd.openxmlformats-officedocument.presentationml.notesSlide+xml"/>
  <Override PartName="/ppt/slides/slide28.xml" ContentType="application/vnd.openxmlformats-officedocument.presentationml.slide+xml"/>
  <Override PartName="/ppt/notesSlides/notesSlide28.xml" ContentType="application/vnd.openxmlformats-officedocument.presentationml.notesSlide+xml"/>
  <Override PartName="/ppt/slides/slide29.xml" ContentType="application/vnd.openxmlformats-officedocument.presentationml.slide+xml"/>
  <Override PartName="/ppt/notesSlides/notesSlide29.xml" ContentType="application/vnd.openxmlformats-officedocument.presentationml.notesSlide+xml"/>
  <Override PartName="/ppt/slides/slide30.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notesSlides/notesSlide32.xml" ContentType="application/vnd.openxmlformats-officedocument.presentationml.notesSlide+xml"/>
  <Override PartName="/ppt/slides/slide33.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notesSlides/notesSlide34.xml" ContentType="application/vnd.openxmlformats-officedocument.presentationml.notesSlide+xml"/>
  <Override PartName="/ppt/slides/slide35.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notesSlides/notesSlide36.xml" ContentType="application/vnd.openxmlformats-officedocument.presentationml.notesSlide+xml"/>
  <Override PartName="/ppt/slides/slide37.xml" ContentType="application/vnd.openxmlformats-officedocument.presentationml.slide+xml"/>
  <Override PartName="/ppt/notesSlides/notesSlide37.xml" ContentType="application/vnd.openxmlformats-officedocument.presentationml.notesSlide+xml"/>
  <Override PartName="/ppt/slides/slide38.xml" ContentType="application/vnd.openxmlformats-officedocument.presentationml.slide+xml"/>
  <Override PartName="/ppt/notesSlides/notesSlide38.xml" ContentType="application/vnd.openxmlformats-officedocument.presentationml.notesSlide+xml"/>
  <Override PartName="/ppt/slides/slide39.xml" ContentType="application/vnd.openxmlformats-officedocument.presentationml.slide+xml"/>
  <Override PartName="/ppt/notesSlides/notesSlide39.xml" ContentType="application/vnd.openxmlformats-officedocument.presentationml.notesSlide+xml"/>
  <Override PartName="/ppt/slides/slide40.xml" ContentType="application/vnd.openxmlformats-officedocument.presentationml.slide+xml"/>
  <Override PartName="/ppt/notesSlides/notesSlide40.xml" ContentType="application/vnd.openxmlformats-officedocument.presentationml.notesSlide+xml"/>
  <Override PartName="/ppt/slides/slide41.xml" ContentType="application/vnd.openxmlformats-officedocument.presentationml.slide+xml"/>
  <Override PartName="/ppt/notesSlides/notesSlide41.xml" ContentType="application/vnd.openxmlformats-officedocument.presentationml.notesSlide+xml"/>
  <Override PartName="/ppt/slides/slide42.xml" ContentType="application/vnd.openxmlformats-officedocument.presentationml.slide+xml"/>
  <Override PartName="/ppt/notesSlides/notesSlide42.xml" ContentType="application/vnd.openxmlformats-officedocument.presentationml.notesSlide+xml"/>
  <Override PartName="/ppt/slides/slide43.xml" ContentType="application/vnd.openxmlformats-officedocument.presentationml.slide+xml"/>
  <Override PartName="/ppt/notesSlides/notesSlide43.xml" ContentType="application/vnd.openxmlformats-officedocument.presentationml.notesSlide+xml"/>
  <Override PartName="/ppt/slides/slide44.xml" ContentType="application/vnd.openxmlformats-officedocument.presentationml.slide+xml"/>
  <Override PartName="/ppt/notesSlides/notesSlide44.xml" ContentType="application/vnd.openxmlformats-officedocument.presentationml.notesSlide+xml"/>
  <Override PartName="/ppt/slides/slide45.xml" ContentType="application/vnd.openxmlformats-officedocument.presentationml.slide+xml"/>
  <Override PartName="/ppt/notesSlides/notesSlide45.xml" ContentType="application/vnd.openxmlformats-officedocument.presentationml.notesSlide+xml"/>
  <Override PartName="/ppt/slides/slide46.xml" ContentType="application/vnd.openxmlformats-officedocument.presentationml.slide+xml"/>
  <Override PartName="/ppt/notesSlides/notesSlide46.xml" ContentType="application/vnd.openxmlformats-officedocument.presentationml.notesSlide+xml"/>
  <Override PartName="/ppt/slides/slide47.xml" ContentType="application/vnd.openxmlformats-officedocument.presentationml.slide+xml"/>
  <Override PartName="/ppt/notesSlides/notesSlide47.xml" ContentType="application/vnd.openxmlformats-officedocument.presentationml.notesSlide+xml"/>
  <Override PartName="/ppt/slides/slide48.xml" ContentType="application/vnd.openxmlformats-officedocument.presentationml.slide+xml"/>
  <Override PartName="/ppt/notesSlides/notesSlide48.xml" ContentType="application/vnd.openxmlformats-officedocument.presentationml.notesSlide+xml"/>
  <Override PartName="/ppt/slides/slide49.xml" ContentType="application/vnd.openxmlformats-officedocument.presentationml.slide+xml"/>
  <Override PartName="/ppt/notesSlides/notesSlide49.xml" ContentType="application/vnd.openxmlformats-officedocument.presentationml.notesSlide+xml"/>
  <Override PartName="/ppt/slides/slide50.xml" ContentType="application/vnd.openxmlformats-officedocument.presentationml.slide+xml"/>
  <Override PartName="/ppt/notesSlides/notesSlide50.xml" ContentType="application/vnd.openxmlformats-officedocument.presentationml.notesSlide+xml"/>
  <Override PartName="/ppt/slides/slide51.xml" ContentType="application/vnd.openxmlformats-officedocument.presentationml.slide+xml"/>
  <Override PartName="/ppt/notesSlides/notesSlide51.xml" ContentType="application/vnd.openxmlformats-officedocument.presentationml.notesSlid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Default Extension="png" ContentType="image/png"/>
  <Default Extension="jpeg" ContentType="image/jpeg"/>
  <Default Extension="rels" ContentType="application/vnd.openxmlformats-package.relationships+xml"/>
  <Default Extension="xml" ContentType="application/xml"/>
</Types>
</file>

<file path=_rels/.rels>&#65279;<?xml version="1.0" encoding="UTF-8" standalone="yes"?>
<Relationships xmlns="http://schemas.openxmlformats.org/package/2006/relationships">
  <Relationship Id="rId3" Type="http://schemas.openxmlformats.org/package/2006/relationships/metadata/core-properties" Target="docProps/core.xml" />
  <Relationship Id="rId2" Type="http://schemas.openxmlformats.org/package/2006/relationships/metadata/thumbnail" Target="docProps/thumbnail.jpeg" />
  <Relationship Id="rId1" Type="http://schemas.openxmlformats.org/officeDocument/2006/relationships/officeDocument" Target="ppt/presentation.xml" />
  <Relationship Id="rId4" Type="http://schemas.openxmlformats.org/officeDocument/2006/relationships/extended-properties" Target="docProps/app.xml" />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8" r:id="rId1"/>
  </p:sldMasterIdLst>
  <p:notesMasterIdLst>
    <p:notesMasterId r:id="rId53"/>
  </p:notesMasterIdLst>
  <p:sldIdLst>
    <p:sldId id="256" r:id="rId2"/>
    <p:sldId id="294" r:id="rId3"/>
    <p:sldId id="257" r:id="rId4"/>
    <p:sldId id="258" r:id="rId5"/>
    <p:sldId id="308" r:id="rId6"/>
    <p:sldId id="339" r:id="rId7"/>
    <p:sldId id="296" r:id="rId8"/>
    <p:sldId id="297" r:id="rId9"/>
    <p:sldId id="298" r:id="rId10"/>
    <p:sldId id="295" r:id="rId11"/>
    <p:sldId id="299" r:id="rId12"/>
    <p:sldId id="259" r:id="rId13"/>
    <p:sldId id="260" r:id="rId14"/>
    <p:sldId id="300" r:id="rId15"/>
    <p:sldId id="309" r:id="rId16"/>
    <p:sldId id="323" r:id="rId17"/>
    <p:sldId id="324" r:id="rId18"/>
    <p:sldId id="302" r:id="rId19"/>
    <p:sldId id="303" r:id="rId20"/>
    <p:sldId id="304" r:id="rId21"/>
    <p:sldId id="325" r:id="rId22"/>
    <p:sldId id="261" r:id="rId23"/>
    <p:sldId id="321" r:id="rId24"/>
    <p:sldId id="322" r:id="rId25"/>
    <p:sldId id="263" r:id="rId26"/>
    <p:sldId id="312" r:id="rId27"/>
    <p:sldId id="318" r:id="rId28"/>
    <p:sldId id="310" r:id="rId29"/>
    <p:sldId id="311" r:id="rId30"/>
    <p:sldId id="313" r:id="rId31"/>
    <p:sldId id="314" r:id="rId32"/>
    <p:sldId id="315" r:id="rId33"/>
    <p:sldId id="316" r:id="rId34"/>
    <p:sldId id="326" r:id="rId35"/>
    <p:sldId id="264" r:id="rId36"/>
    <p:sldId id="267" r:id="rId37"/>
    <p:sldId id="317" r:id="rId38"/>
    <p:sldId id="319" r:id="rId39"/>
    <p:sldId id="268" r:id="rId40"/>
    <p:sldId id="331" r:id="rId41"/>
    <p:sldId id="285" r:id="rId42"/>
    <p:sldId id="327" r:id="rId43"/>
    <p:sldId id="328" r:id="rId44"/>
    <p:sldId id="329" r:id="rId45"/>
    <p:sldId id="332" r:id="rId46"/>
    <p:sldId id="337" r:id="rId47"/>
    <p:sldId id="333" r:id="rId48"/>
    <p:sldId id="338" r:id="rId49"/>
    <p:sldId id="335" r:id="rId50"/>
    <p:sldId id="334" r:id="rId51"/>
    <p:sldId id="284" r:id="rId52"/>
  </p:sldIdLst>
  <p:sldSz cx="9144000" cy="6858000" type="screen4x3"/>
  <p:notesSz cx="6934200" cy="9232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1" autoAdjust="0"/>
  </p:normalViewPr>
  <p:slideViewPr>
    <p:cSldViewPr>
      <p:cViewPr varScale="1">
        <p:scale>
          <a:sx n="61" d="100"/>
          <a:sy n="61" d="100"/>
        </p:scale>
        <p:origin x="-144" y="-84"/>
      </p:cViewPr>
      <p:guideLst>
        <p:guide orient="horz" pos="2160"/>
        <p:guide pos="2880"/>
      </p:guideLst>
    </p:cSldViewPr>
  </p:slideViewPr>
  <p:outlineViewPr>
    <p:cViewPr>
      <p:scale>
        <a:sx n="33" d="100"/>
        <a:sy n="33" d="100"/>
      </p:scale>
      <p:origin x="66" y="13392"/>
    </p:cViewPr>
  </p:outlineViewPr>
  <p:notesTextViewPr>
    <p:cViewPr>
      <p:scale>
        <a:sx n="100" d="100"/>
        <a:sy n="100" d="100"/>
      </p:scale>
      <p:origin x="0" y="0"/>
    </p:cViewPr>
  </p:notesTextViewPr>
  <p:gridSpacing cx="76200" cy="76200"/>
</p:viewPr>
</file>

<file path=ppt/_rels/presentation.xml.rels>&#65279;<?xml version="1.0" encoding="UTF-8" standalone="yes"?>
<Relationships xmlns="http://schemas.openxmlformats.org/package/2006/relationships">
  <Relationship Id="rId2" Type="http://schemas.openxmlformats.org/officeDocument/2006/relationships/slide" Target="slides/slide1.xml" />
  <Relationship Id="rId3" Type="http://schemas.openxmlformats.org/officeDocument/2006/relationships/slide" Target="slides/slide2.xml" />
  <Relationship Id="rId4" Type="http://schemas.openxmlformats.org/officeDocument/2006/relationships/slide" Target="slides/slide3.xml" />
  <Relationship Id="rId5" Type="http://schemas.openxmlformats.org/officeDocument/2006/relationships/slide" Target="slides/slide4.xml" />
  <Relationship Id="rId6" Type="http://schemas.openxmlformats.org/officeDocument/2006/relationships/slide" Target="slides/slide5.xml" />
  <Relationship Id="rId7" Type="http://schemas.openxmlformats.org/officeDocument/2006/relationships/slide" Target="slides/slide6.xml" />
  <Relationship Id="rId8" Type="http://schemas.openxmlformats.org/officeDocument/2006/relationships/slide" Target="slides/slide7.xml" />
  <Relationship Id="rId9" Type="http://schemas.openxmlformats.org/officeDocument/2006/relationships/slide" Target="slides/slide8.xml" />
  <Relationship Id="rId10" Type="http://schemas.openxmlformats.org/officeDocument/2006/relationships/slide" Target="slides/slide9.xml" />
  <Relationship Id="rId11" Type="http://schemas.openxmlformats.org/officeDocument/2006/relationships/slide" Target="slides/slide10.xml" />
  <Relationship Id="rId12" Type="http://schemas.openxmlformats.org/officeDocument/2006/relationships/slide" Target="slides/slide11.xml" />
  <Relationship Id="rId13" Type="http://schemas.openxmlformats.org/officeDocument/2006/relationships/slide" Target="slides/slide12.xml" />
  <Relationship Id="rId14" Type="http://schemas.openxmlformats.org/officeDocument/2006/relationships/slide" Target="slides/slide13.xml" />
  <Relationship Id="rId15" Type="http://schemas.openxmlformats.org/officeDocument/2006/relationships/slide" Target="slides/slide14.xml" />
  <Relationship Id="rId16" Type="http://schemas.openxmlformats.org/officeDocument/2006/relationships/slide" Target="slides/slide15.xml" />
  <Relationship Id="rId17" Type="http://schemas.openxmlformats.org/officeDocument/2006/relationships/slide" Target="slides/slide16.xml" />
  <Relationship Id="rId18" Type="http://schemas.openxmlformats.org/officeDocument/2006/relationships/slide" Target="slides/slide17.xml" />
  <Relationship Id="rId19" Type="http://schemas.openxmlformats.org/officeDocument/2006/relationships/slide" Target="slides/slide18.xml" />
  <Relationship Id="rId20" Type="http://schemas.openxmlformats.org/officeDocument/2006/relationships/slide" Target="slides/slide19.xml" />
  <Relationship Id="rId21" Type="http://schemas.openxmlformats.org/officeDocument/2006/relationships/slide" Target="slides/slide20.xml" />
  <Relationship Id="rId22" Type="http://schemas.openxmlformats.org/officeDocument/2006/relationships/slide" Target="slides/slide21.xml" />
  <Relationship Id="rId23" Type="http://schemas.openxmlformats.org/officeDocument/2006/relationships/slide" Target="slides/slide22.xml" />
  <Relationship Id="rId24" Type="http://schemas.openxmlformats.org/officeDocument/2006/relationships/slide" Target="slides/slide23.xml" />
  <Relationship Id="rId25" Type="http://schemas.openxmlformats.org/officeDocument/2006/relationships/slide" Target="slides/slide24.xml" />
  <Relationship Id="rId26" Type="http://schemas.openxmlformats.org/officeDocument/2006/relationships/slide" Target="slides/slide25.xml" />
  <Relationship Id="rId27" Type="http://schemas.openxmlformats.org/officeDocument/2006/relationships/slide" Target="slides/slide26.xml" />
  <Relationship Id="rId28" Type="http://schemas.openxmlformats.org/officeDocument/2006/relationships/slide" Target="slides/slide27.xml" />
  <Relationship Id="rId29" Type="http://schemas.openxmlformats.org/officeDocument/2006/relationships/slide" Target="slides/slide28.xml" />
  <Relationship Id="rId30" Type="http://schemas.openxmlformats.org/officeDocument/2006/relationships/slide" Target="slides/slide29.xml" />
  <Relationship Id="rId31" Type="http://schemas.openxmlformats.org/officeDocument/2006/relationships/slide" Target="slides/slide30.xml" />
  <Relationship Id="rId32" Type="http://schemas.openxmlformats.org/officeDocument/2006/relationships/slide" Target="slides/slide31.xml" />
  <Relationship Id="rId33" Type="http://schemas.openxmlformats.org/officeDocument/2006/relationships/slide" Target="slides/slide32.xml" />
  <Relationship Id="rId34" Type="http://schemas.openxmlformats.org/officeDocument/2006/relationships/slide" Target="slides/slide33.xml" />
  <Relationship Id="rId35" Type="http://schemas.openxmlformats.org/officeDocument/2006/relationships/slide" Target="slides/slide34.xml" />
  <Relationship Id="rId36" Type="http://schemas.openxmlformats.org/officeDocument/2006/relationships/slide" Target="slides/slide35.xml" />
  <Relationship Id="rId37" Type="http://schemas.openxmlformats.org/officeDocument/2006/relationships/slide" Target="slides/slide36.xml" />
  <Relationship Id="rId38" Type="http://schemas.openxmlformats.org/officeDocument/2006/relationships/slide" Target="slides/slide37.xml" />
  <Relationship Id="rId39" Type="http://schemas.openxmlformats.org/officeDocument/2006/relationships/slide" Target="slides/slide38.xml" />
  <Relationship Id="rId40" Type="http://schemas.openxmlformats.org/officeDocument/2006/relationships/slide" Target="slides/slide39.xml" />
  <Relationship Id="rId41" Type="http://schemas.openxmlformats.org/officeDocument/2006/relationships/slide" Target="slides/slide40.xml" />
  <Relationship Id="rId42" Type="http://schemas.openxmlformats.org/officeDocument/2006/relationships/slide" Target="slides/slide41.xml" />
  <Relationship Id="rId43" Type="http://schemas.openxmlformats.org/officeDocument/2006/relationships/slide" Target="slides/slide42.xml" />
  <Relationship Id="rId44" Type="http://schemas.openxmlformats.org/officeDocument/2006/relationships/slide" Target="slides/slide43.xml" />
  <Relationship Id="rId45" Type="http://schemas.openxmlformats.org/officeDocument/2006/relationships/slide" Target="slides/slide44.xml" />
  <Relationship Id="rId46" Type="http://schemas.openxmlformats.org/officeDocument/2006/relationships/slide" Target="slides/slide45.xml" />
  <Relationship Id="rId47" Type="http://schemas.openxmlformats.org/officeDocument/2006/relationships/slide" Target="slides/slide46.xml" />
  <Relationship Id="rId48" Type="http://schemas.openxmlformats.org/officeDocument/2006/relationships/slide" Target="slides/slide47.xml" />
  <Relationship Id="rId49" Type="http://schemas.openxmlformats.org/officeDocument/2006/relationships/slide" Target="slides/slide48.xml" />
  <Relationship Id="rId50" Type="http://schemas.openxmlformats.org/officeDocument/2006/relationships/slide" Target="slides/slide49.xml" />
  <Relationship Id="rId51" Type="http://schemas.openxmlformats.org/officeDocument/2006/relationships/slide" Target="slides/slide50.xml" />
  <Relationship Id="rId52" Type="http://schemas.openxmlformats.org/officeDocument/2006/relationships/slide" Target="slides/slide51.xml" />
  <Relationship Id="rId55" Type="http://schemas.openxmlformats.org/officeDocument/2006/relationships/viewProps" Target="viewProps.xml" />
  <Relationship Id="rId54" Type="http://schemas.openxmlformats.org/officeDocument/2006/relationships/presProps" Target="presProps.xml" />
  <Relationship Id="rId1" Type="http://schemas.openxmlformats.org/officeDocument/2006/relationships/slideMaster" Target="slideMasters/slideMaster1.xml" />
  <Relationship Id="rId53" Type="http://schemas.openxmlformats.org/officeDocument/2006/relationships/notesMaster" Target="notesMasters/notesMaster1.xml" />
  <Relationship Id="rId57" Type="http://schemas.openxmlformats.org/officeDocument/2006/relationships/tableStyles" Target="tableStyles.xml" />
  <Relationship Id="rId56" Type="http://schemas.openxmlformats.org/officeDocument/2006/relationships/theme" Target="theme/theme1.xml" />
</Relationships>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82" tIns="46191" rIns="92382" bIns="46191" rtlCol="0"/>
          <a:lstStyle>
            <a:lvl1pPr algn="l">
              <a:defRPr sz="1200"/>
            </a:lvl1pPr>
          </a:lstStyle>
          <a:p>
            <a:endParaRPr lang="en-US" dirty="0"/>
          </a:p>
        </p:txBody>
      </p:sp>
      <p:sp>
        <p:nvSpPr>
          <p:cNvPr id="3" name="Date Placeholder 2"/>
          <p:cNvSpPr>
            <a:spLocks noGrp="1"/>
          </p:cNvSpPr>
          <p:nvPr>
            <p:ph type="dt" idx="1"/>
          </p:nvPr>
        </p:nvSpPr>
        <p:spPr>
          <a:xfrm>
            <a:off x="3927775" y="0"/>
            <a:ext cx="3004820" cy="461645"/>
          </a:xfrm>
          <a:prstGeom prst="rect">
            <a:avLst/>
          </a:prstGeom>
        </p:spPr>
        <p:txBody>
          <a:bodyPr vert="horz" lIns="92382" tIns="46191" rIns="92382" bIns="46191" rtlCol="0"/>
          <a:lstStyle>
            <a:lvl1pPr algn="r">
              <a:defRPr sz="1200"/>
            </a:lvl1pPr>
          </a:lstStyle>
          <a:p>
            <a:fld id="{BEED8A4F-DAC2-4658-8CA0-09F32CA6B47A}" type="datetimeFigureOut">
              <a:rPr lang="en-US" smtClean="0"/>
              <a:pPr/>
              <a:t>5/24/2016</a:t>
            </a:fld>
            <a:endParaRPr lang="en-US" dirty="0"/>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82" tIns="46191" rIns="92382" bIns="46191" rtlCol="0" anchor="ctr"/>
          <a:lstStyle/>
          <a:p>
            <a:endParaRPr lang="en-US" dirty="0"/>
          </a:p>
        </p:txBody>
      </p:sp>
      <p:sp>
        <p:nvSpPr>
          <p:cNvPr id="5" name="Notes Placeholder 4"/>
          <p:cNvSpPr>
            <a:spLocks noGrp="1"/>
          </p:cNvSpPr>
          <p:nvPr>
            <p:ph type="body" sz="quarter" idx="3"/>
          </p:nvPr>
        </p:nvSpPr>
        <p:spPr>
          <a:xfrm>
            <a:off x="693420" y="4385628"/>
            <a:ext cx="5547360" cy="4154805"/>
          </a:xfrm>
          <a:prstGeom prst="rect">
            <a:avLst/>
          </a:prstGeom>
        </p:spPr>
        <p:txBody>
          <a:bodyPr vert="horz" lIns="92382" tIns="46191" rIns="92382" bIns="4619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9653"/>
            <a:ext cx="3004820" cy="461645"/>
          </a:xfrm>
          <a:prstGeom prst="rect">
            <a:avLst/>
          </a:prstGeom>
        </p:spPr>
        <p:txBody>
          <a:bodyPr vert="horz" lIns="92382" tIns="46191" rIns="92382" bIns="4619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775" y="8769653"/>
            <a:ext cx="3004820" cy="461645"/>
          </a:xfrm>
          <a:prstGeom prst="rect">
            <a:avLst/>
          </a:prstGeom>
        </p:spPr>
        <p:txBody>
          <a:bodyPr vert="horz" lIns="92382" tIns="46191" rIns="92382" bIns="46191" rtlCol="0" anchor="b"/>
          <a:lstStyle>
            <a:lvl1pPr algn="r">
              <a:defRPr sz="1200"/>
            </a:lvl1pPr>
          </a:lstStyle>
          <a:p>
            <a:fld id="{44C0B7DE-C594-4F62-B74A-E4A7EC0407E1}" type="slidenum">
              <a:rPr lang="en-US" smtClean="0"/>
              <a:pPr/>
              <a:t>‹#›</a:t>
            </a:fld>
            <a:endParaRPr lang="en-US" dirty="0"/>
          </a:p>
        </p:txBody>
      </p:sp>
    </p:spTree>
    <p:extLst>
      <p:ext uri="{BB962C8B-B14F-4D97-AF65-F5344CB8AC3E}">
        <p14:creationId xmlns:p14="http://schemas.microsoft.com/office/powerpoint/2010/main" val="2958085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1.xml" />
  <Relationship Id="rId1" Type="http://schemas.openxmlformats.org/officeDocument/2006/relationships/notesMaster" Target="../notesMasters/notesMaster1.xml" />
</Relationships>
</file>

<file path=ppt/notesSlides/_rels/notesSlide10.xml.rels>&#65279;<?xml version="1.0" encoding="UTF-8" standalone="yes"?>
<Relationships xmlns="http://schemas.openxmlformats.org/package/2006/relationships">
  <Relationship Id="rId2" Type="http://schemas.openxmlformats.org/officeDocument/2006/relationships/slide" Target="../slides/slide10.xml" />
  <Relationship Id="rId1" Type="http://schemas.openxmlformats.org/officeDocument/2006/relationships/notesMaster" Target="../notesMasters/notesMaster1.xml" />
</Relationships>
</file>

<file path=ppt/notesSlides/_rels/notesSlide11.xml.rels>&#65279;<?xml version="1.0" encoding="UTF-8" standalone="yes"?>
<Relationships xmlns="http://schemas.openxmlformats.org/package/2006/relationships">
  <Relationship Id="rId2" Type="http://schemas.openxmlformats.org/officeDocument/2006/relationships/slide" Target="../slides/slide11.xml" />
  <Relationship Id="rId1" Type="http://schemas.openxmlformats.org/officeDocument/2006/relationships/notesMaster" Target="../notesMasters/notesMaster1.xml" />
</Relationships>
</file>

<file path=ppt/notesSlides/_rels/notesSlide12.xml.rels>&#65279;<?xml version="1.0" encoding="UTF-8" standalone="yes"?>
<Relationships xmlns="http://schemas.openxmlformats.org/package/2006/relationships">
  <Relationship Id="rId2" Type="http://schemas.openxmlformats.org/officeDocument/2006/relationships/slide" Target="../slides/slide12.xml" />
  <Relationship Id="rId1" Type="http://schemas.openxmlformats.org/officeDocument/2006/relationships/notesMaster" Target="../notesMasters/notesMaster1.xml" />
</Relationships>
</file>

<file path=ppt/notesSlides/_rels/notesSlide13.xml.rels>&#65279;<?xml version="1.0" encoding="UTF-8" standalone="yes"?>
<Relationships xmlns="http://schemas.openxmlformats.org/package/2006/relationships">
  <Relationship Id="rId2" Type="http://schemas.openxmlformats.org/officeDocument/2006/relationships/slide" Target="../slides/slide13.xml" />
  <Relationship Id="rId1" Type="http://schemas.openxmlformats.org/officeDocument/2006/relationships/notesMaster" Target="../notesMasters/notesMaster1.xml" />
</Relationships>
</file>

<file path=ppt/notesSlides/_rels/notesSlide14.xml.rels>&#65279;<?xml version="1.0" encoding="UTF-8" standalone="yes"?>
<Relationships xmlns="http://schemas.openxmlformats.org/package/2006/relationships">
  <Relationship Id="rId2" Type="http://schemas.openxmlformats.org/officeDocument/2006/relationships/slide" Target="../slides/slide14.xml" />
  <Relationship Id="rId1" Type="http://schemas.openxmlformats.org/officeDocument/2006/relationships/notesMaster" Target="../notesMasters/notesMaster1.xml" />
</Relationships>
</file>

<file path=ppt/notesSlides/_rels/notesSlide15.xml.rels>&#65279;<?xml version="1.0" encoding="UTF-8" standalone="yes"?>
<Relationships xmlns="http://schemas.openxmlformats.org/package/2006/relationships">
  <Relationship Id="rId2" Type="http://schemas.openxmlformats.org/officeDocument/2006/relationships/slide" Target="../slides/slide15.xml" />
  <Relationship Id="rId1" Type="http://schemas.openxmlformats.org/officeDocument/2006/relationships/notesMaster" Target="../notesMasters/notesMaster1.xml" />
</Relationships>
</file>

<file path=ppt/notesSlides/_rels/notesSlide16.xml.rels>&#65279;<?xml version="1.0" encoding="UTF-8" standalone="yes"?>
<Relationships xmlns="http://schemas.openxmlformats.org/package/2006/relationships">
  <Relationship Id="rId2" Type="http://schemas.openxmlformats.org/officeDocument/2006/relationships/slide" Target="../slides/slide16.xml" />
  <Relationship Id="rId1" Type="http://schemas.openxmlformats.org/officeDocument/2006/relationships/notesMaster" Target="../notesMasters/notesMaster1.xml" />
</Relationships>
</file>

<file path=ppt/notesSlides/_rels/notesSlide17.xml.rels>&#65279;<?xml version="1.0" encoding="UTF-8" standalone="yes"?>
<Relationships xmlns="http://schemas.openxmlformats.org/package/2006/relationships">
  <Relationship Id="rId2" Type="http://schemas.openxmlformats.org/officeDocument/2006/relationships/slide" Target="../slides/slide17.xml" />
  <Relationship Id="rId1" Type="http://schemas.openxmlformats.org/officeDocument/2006/relationships/notesMaster" Target="../notesMasters/notesMaster1.xml" />
</Relationships>
</file>

<file path=ppt/notesSlides/_rels/notesSlide18.xml.rels>&#65279;<?xml version="1.0" encoding="UTF-8" standalone="yes"?>
<Relationships xmlns="http://schemas.openxmlformats.org/package/2006/relationships">
  <Relationship Id="rId2" Type="http://schemas.openxmlformats.org/officeDocument/2006/relationships/slide" Target="../slides/slide18.xml" />
  <Relationship Id="rId1" Type="http://schemas.openxmlformats.org/officeDocument/2006/relationships/notesMaster" Target="../notesMasters/notesMaster1.xml" />
</Relationships>
</file>

<file path=ppt/notesSlides/_rels/notesSlide19.xml.rels>&#65279;<?xml version="1.0" encoding="UTF-8" standalone="yes"?>
<Relationships xmlns="http://schemas.openxmlformats.org/package/2006/relationships">
  <Relationship Id="rId2" Type="http://schemas.openxmlformats.org/officeDocument/2006/relationships/slide" Target="../slides/slide19.xml" />
  <Relationship Id="rId1" Type="http://schemas.openxmlformats.org/officeDocument/2006/relationships/notesMaster" Target="../notesMasters/notesMaster1.xml" />
</Relationships>
</file>

<file path=ppt/notesSlides/_rels/notesSlide2.xml.rels>&#65279;<?xml version="1.0" encoding="UTF-8" standalone="yes"?>
<Relationships xmlns="http://schemas.openxmlformats.org/package/2006/relationships">
  <Relationship Id="rId2" Type="http://schemas.openxmlformats.org/officeDocument/2006/relationships/slide" Target="../slides/slide2.xml" />
  <Relationship Id="rId1" Type="http://schemas.openxmlformats.org/officeDocument/2006/relationships/notesMaster" Target="../notesMasters/notesMaster1.xml" />
</Relationships>
</file>

<file path=ppt/notesSlides/_rels/notesSlide20.xml.rels>&#65279;<?xml version="1.0" encoding="UTF-8" standalone="yes"?>
<Relationships xmlns="http://schemas.openxmlformats.org/package/2006/relationships">
  <Relationship Id="rId2" Type="http://schemas.openxmlformats.org/officeDocument/2006/relationships/slide" Target="../slides/slide20.xml" />
  <Relationship Id="rId1" Type="http://schemas.openxmlformats.org/officeDocument/2006/relationships/notesMaster" Target="../notesMasters/notesMaster1.xml" />
</Relationships>
</file>

<file path=ppt/notesSlides/_rels/notesSlide21.xml.rels>&#65279;<?xml version="1.0" encoding="UTF-8" standalone="yes"?>
<Relationships xmlns="http://schemas.openxmlformats.org/package/2006/relationships">
  <Relationship Id="rId2" Type="http://schemas.openxmlformats.org/officeDocument/2006/relationships/slide" Target="../slides/slide21.xml" />
  <Relationship Id="rId1" Type="http://schemas.openxmlformats.org/officeDocument/2006/relationships/notesMaster" Target="../notesMasters/notesMaster1.xml" />
</Relationships>
</file>

<file path=ppt/notesSlides/_rels/notesSlide22.xml.rels>&#65279;<?xml version="1.0" encoding="UTF-8" standalone="yes"?>
<Relationships xmlns="http://schemas.openxmlformats.org/package/2006/relationships">
  <Relationship Id="rId2" Type="http://schemas.openxmlformats.org/officeDocument/2006/relationships/slide" Target="../slides/slide22.xml" />
  <Relationship Id="rId1" Type="http://schemas.openxmlformats.org/officeDocument/2006/relationships/notesMaster" Target="../notesMasters/notesMaster1.xml" />
</Relationships>
</file>

<file path=ppt/notesSlides/_rels/notesSlide23.xml.rels>&#65279;<?xml version="1.0" encoding="UTF-8" standalone="yes"?>
<Relationships xmlns="http://schemas.openxmlformats.org/package/2006/relationships">
  <Relationship Id="rId2" Type="http://schemas.openxmlformats.org/officeDocument/2006/relationships/slide" Target="../slides/slide23.xml" />
  <Relationship Id="rId1" Type="http://schemas.openxmlformats.org/officeDocument/2006/relationships/notesMaster" Target="../notesMasters/notesMaster1.xml" />
</Relationships>
</file>

<file path=ppt/notesSlides/_rels/notesSlide24.xml.rels>&#65279;<?xml version="1.0" encoding="UTF-8" standalone="yes"?>
<Relationships xmlns="http://schemas.openxmlformats.org/package/2006/relationships">
  <Relationship Id="rId2" Type="http://schemas.openxmlformats.org/officeDocument/2006/relationships/slide" Target="../slides/slide24.xml" />
  <Relationship Id="rId1" Type="http://schemas.openxmlformats.org/officeDocument/2006/relationships/notesMaster" Target="../notesMasters/notesMaster1.xml" />
</Relationships>
</file>

<file path=ppt/notesSlides/_rels/notesSlide25.xml.rels>&#65279;<?xml version="1.0" encoding="UTF-8" standalone="yes"?>
<Relationships xmlns="http://schemas.openxmlformats.org/package/2006/relationships">
  <Relationship Id="rId2" Type="http://schemas.openxmlformats.org/officeDocument/2006/relationships/slide" Target="../slides/slide25.xml" />
  <Relationship Id="rId1" Type="http://schemas.openxmlformats.org/officeDocument/2006/relationships/notesMaster" Target="../notesMasters/notesMaster1.xml" />
</Relationships>
</file>

<file path=ppt/notesSlides/_rels/notesSlide26.xml.rels>&#65279;<?xml version="1.0" encoding="UTF-8" standalone="yes"?>
<Relationships xmlns="http://schemas.openxmlformats.org/package/2006/relationships">
  <Relationship Id="rId2" Type="http://schemas.openxmlformats.org/officeDocument/2006/relationships/slide" Target="../slides/slide26.xml" />
  <Relationship Id="rId1" Type="http://schemas.openxmlformats.org/officeDocument/2006/relationships/notesMaster" Target="../notesMasters/notesMaster1.xml" />
</Relationships>
</file>

<file path=ppt/notesSlides/_rels/notesSlide27.xml.rels>&#65279;<?xml version="1.0" encoding="UTF-8" standalone="yes"?>
<Relationships xmlns="http://schemas.openxmlformats.org/package/2006/relationships">
  <Relationship Id="rId2" Type="http://schemas.openxmlformats.org/officeDocument/2006/relationships/slide" Target="../slides/slide27.xml" />
  <Relationship Id="rId1" Type="http://schemas.openxmlformats.org/officeDocument/2006/relationships/notesMaster" Target="../notesMasters/notesMaster1.xml" />
</Relationships>
</file>

<file path=ppt/notesSlides/_rels/notesSlide28.xml.rels>&#65279;<?xml version="1.0" encoding="UTF-8" standalone="yes"?>
<Relationships xmlns="http://schemas.openxmlformats.org/package/2006/relationships">
  <Relationship Id="rId2" Type="http://schemas.openxmlformats.org/officeDocument/2006/relationships/slide" Target="../slides/slide28.xml" />
  <Relationship Id="rId1" Type="http://schemas.openxmlformats.org/officeDocument/2006/relationships/notesMaster" Target="../notesMasters/notesMaster1.xml" />
</Relationships>
</file>

<file path=ppt/notesSlides/_rels/notesSlide29.xml.rels>&#65279;<?xml version="1.0" encoding="UTF-8" standalone="yes"?>
<Relationships xmlns="http://schemas.openxmlformats.org/package/2006/relationships">
  <Relationship Id="rId2" Type="http://schemas.openxmlformats.org/officeDocument/2006/relationships/slide" Target="../slides/slide29.xml" />
  <Relationship Id="rId1" Type="http://schemas.openxmlformats.org/officeDocument/2006/relationships/notesMaster" Target="../notesMasters/notesMaster1.xml" />
</Relationships>
</file>

<file path=ppt/notesSlides/_rels/notesSlide3.xml.rels>&#65279;<?xml version="1.0" encoding="UTF-8" standalone="yes"?>
<Relationships xmlns="http://schemas.openxmlformats.org/package/2006/relationships">
  <Relationship Id="rId2" Type="http://schemas.openxmlformats.org/officeDocument/2006/relationships/slide" Target="../slides/slide3.xml" />
  <Relationship Id="rId1" Type="http://schemas.openxmlformats.org/officeDocument/2006/relationships/notesMaster" Target="../notesMasters/notesMaster1.xml" />
</Relationships>
</file>

<file path=ppt/notesSlides/_rels/notesSlide30.xml.rels>&#65279;<?xml version="1.0" encoding="UTF-8" standalone="yes"?>
<Relationships xmlns="http://schemas.openxmlformats.org/package/2006/relationships">
  <Relationship Id="rId2" Type="http://schemas.openxmlformats.org/officeDocument/2006/relationships/slide" Target="../slides/slide30.xml" />
  <Relationship Id="rId1" Type="http://schemas.openxmlformats.org/officeDocument/2006/relationships/notesMaster" Target="../notesMasters/notesMaster1.xml" />
</Relationships>
</file>

<file path=ppt/notesSlides/_rels/notesSlide31.xml.rels>&#65279;<?xml version="1.0" encoding="UTF-8" standalone="yes"?>
<Relationships xmlns="http://schemas.openxmlformats.org/package/2006/relationships">
  <Relationship Id="rId2" Type="http://schemas.openxmlformats.org/officeDocument/2006/relationships/slide" Target="../slides/slide31.xml" />
  <Relationship Id="rId1" Type="http://schemas.openxmlformats.org/officeDocument/2006/relationships/notesMaster" Target="../notesMasters/notesMaster1.xml" />
</Relationships>
</file>

<file path=ppt/notesSlides/_rels/notesSlide32.xml.rels>&#65279;<?xml version="1.0" encoding="UTF-8" standalone="yes"?>
<Relationships xmlns="http://schemas.openxmlformats.org/package/2006/relationships">
  <Relationship Id="rId2" Type="http://schemas.openxmlformats.org/officeDocument/2006/relationships/slide" Target="../slides/slide32.xml" />
  <Relationship Id="rId1" Type="http://schemas.openxmlformats.org/officeDocument/2006/relationships/notesMaster" Target="../notesMasters/notesMaster1.xml" />
</Relationships>
</file>

<file path=ppt/notesSlides/_rels/notesSlide33.xml.rels>&#65279;<?xml version="1.0" encoding="UTF-8" standalone="yes"?>
<Relationships xmlns="http://schemas.openxmlformats.org/package/2006/relationships">
  <Relationship Id="rId2" Type="http://schemas.openxmlformats.org/officeDocument/2006/relationships/slide" Target="../slides/slide33.xml" />
  <Relationship Id="rId1" Type="http://schemas.openxmlformats.org/officeDocument/2006/relationships/notesMaster" Target="../notesMasters/notesMaster1.xml" />
</Relationships>
</file>

<file path=ppt/notesSlides/_rels/notesSlide34.xml.rels>&#65279;<?xml version="1.0" encoding="UTF-8" standalone="yes"?>
<Relationships xmlns="http://schemas.openxmlformats.org/package/2006/relationships">
  <Relationship Id="rId2" Type="http://schemas.openxmlformats.org/officeDocument/2006/relationships/slide" Target="../slides/slide34.xml" />
  <Relationship Id="rId1" Type="http://schemas.openxmlformats.org/officeDocument/2006/relationships/notesMaster" Target="../notesMasters/notesMaster1.xml" />
</Relationships>
</file>

<file path=ppt/notesSlides/_rels/notesSlide35.xml.rels>&#65279;<?xml version="1.0" encoding="UTF-8" standalone="yes"?>
<Relationships xmlns="http://schemas.openxmlformats.org/package/2006/relationships">
  <Relationship Id="rId2" Type="http://schemas.openxmlformats.org/officeDocument/2006/relationships/slide" Target="../slides/slide35.xml" />
  <Relationship Id="rId1" Type="http://schemas.openxmlformats.org/officeDocument/2006/relationships/notesMaster" Target="../notesMasters/notesMaster1.xml" />
</Relationships>
</file>

<file path=ppt/notesSlides/_rels/notesSlide36.xml.rels>&#65279;<?xml version="1.0" encoding="UTF-8" standalone="yes"?>
<Relationships xmlns="http://schemas.openxmlformats.org/package/2006/relationships">
  <Relationship Id="rId2" Type="http://schemas.openxmlformats.org/officeDocument/2006/relationships/slide" Target="../slides/slide36.xml" />
  <Relationship Id="rId1" Type="http://schemas.openxmlformats.org/officeDocument/2006/relationships/notesMaster" Target="../notesMasters/notesMaster1.xml" />
</Relationships>
</file>

<file path=ppt/notesSlides/_rels/notesSlide37.xml.rels>&#65279;<?xml version="1.0" encoding="UTF-8" standalone="yes"?>
<Relationships xmlns="http://schemas.openxmlformats.org/package/2006/relationships">
  <Relationship Id="rId2" Type="http://schemas.openxmlformats.org/officeDocument/2006/relationships/slide" Target="../slides/slide37.xml" />
  <Relationship Id="rId1" Type="http://schemas.openxmlformats.org/officeDocument/2006/relationships/notesMaster" Target="../notesMasters/notesMaster1.xml" />
</Relationships>
</file>

<file path=ppt/notesSlides/_rels/notesSlide38.xml.rels>&#65279;<?xml version="1.0" encoding="UTF-8" standalone="yes"?>
<Relationships xmlns="http://schemas.openxmlformats.org/package/2006/relationships">
  <Relationship Id="rId2" Type="http://schemas.openxmlformats.org/officeDocument/2006/relationships/slide" Target="../slides/slide38.xml" />
  <Relationship Id="rId1" Type="http://schemas.openxmlformats.org/officeDocument/2006/relationships/notesMaster" Target="../notesMasters/notesMaster1.xml" />
</Relationships>
</file>

<file path=ppt/notesSlides/_rels/notesSlide39.xml.rels>&#65279;<?xml version="1.0" encoding="UTF-8" standalone="yes"?>
<Relationships xmlns="http://schemas.openxmlformats.org/package/2006/relationships">
  <Relationship Id="rId2" Type="http://schemas.openxmlformats.org/officeDocument/2006/relationships/slide" Target="../slides/slide39.xml" />
  <Relationship Id="rId1" Type="http://schemas.openxmlformats.org/officeDocument/2006/relationships/notesMaster" Target="../notesMasters/notesMaster1.xml" />
</Relationships>
</file>

<file path=ppt/notesSlides/_rels/notesSlide4.xml.rels>&#65279;<?xml version="1.0" encoding="UTF-8" standalone="yes"?>
<Relationships xmlns="http://schemas.openxmlformats.org/package/2006/relationships">
  <Relationship Id="rId2" Type="http://schemas.openxmlformats.org/officeDocument/2006/relationships/slide" Target="../slides/slide4.xml" />
  <Relationship Id="rId1" Type="http://schemas.openxmlformats.org/officeDocument/2006/relationships/notesMaster" Target="../notesMasters/notesMaster1.xml" />
</Relationships>
</file>

<file path=ppt/notesSlides/_rels/notesSlide40.xml.rels>&#65279;<?xml version="1.0" encoding="UTF-8" standalone="yes"?>
<Relationships xmlns="http://schemas.openxmlformats.org/package/2006/relationships">
  <Relationship Id="rId2" Type="http://schemas.openxmlformats.org/officeDocument/2006/relationships/slide" Target="../slides/slide40.xml" />
  <Relationship Id="rId1" Type="http://schemas.openxmlformats.org/officeDocument/2006/relationships/notesMaster" Target="../notesMasters/notesMaster1.xml" />
</Relationships>
</file>

<file path=ppt/notesSlides/_rels/notesSlide41.xml.rels>&#65279;<?xml version="1.0" encoding="UTF-8" standalone="yes"?>
<Relationships xmlns="http://schemas.openxmlformats.org/package/2006/relationships">
  <Relationship Id="rId2" Type="http://schemas.openxmlformats.org/officeDocument/2006/relationships/slide" Target="../slides/slide41.xml" />
  <Relationship Id="rId1" Type="http://schemas.openxmlformats.org/officeDocument/2006/relationships/notesMaster" Target="../notesMasters/notesMaster1.xml" />
</Relationships>
</file>

<file path=ppt/notesSlides/_rels/notesSlide42.xml.rels>&#65279;<?xml version="1.0" encoding="UTF-8" standalone="yes"?>
<Relationships xmlns="http://schemas.openxmlformats.org/package/2006/relationships">
  <Relationship Id="rId2" Type="http://schemas.openxmlformats.org/officeDocument/2006/relationships/slide" Target="../slides/slide42.xml" />
  <Relationship Id="rId1" Type="http://schemas.openxmlformats.org/officeDocument/2006/relationships/notesMaster" Target="../notesMasters/notesMaster1.xml" />
</Relationships>
</file>

<file path=ppt/notesSlides/_rels/notesSlide43.xml.rels>&#65279;<?xml version="1.0" encoding="UTF-8" standalone="yes"?>
<Relationships xmlns="http://schemas.openxmlformats.org/package/2006/relationships">
  <Relationship Id="rId2" Type="http://schemas.openxmlformats.org/officeDocument/2006/relationships/slide" Target="../slides/slide43.xml" />
  <Relationship Id="rId1" Type="http://schemas.openxmlformats.org/officeDocument/2006/relationships/notesMaster" Target="../notesMasters/notesMaster1.xml" />
</Relationships>
</file>

<file path=ppt/notesSlides/_rels/notesSlide44.xml.rels>&#65279;<?xml version="1.0" encoding="UTF-8" standalone="yes"?>
<Relationships xmlns="http://schemas.openxmlformats.org/package/2006/relationships">
  <Relationship Id="rId2" Type="http://schemas.openxmlformats.org/officeDocument/2006/relationships/slide" Target="../slides/slide44.xml" />
  <Relationship Id="rId1" Type="http://schemas.openxmlformats.org/officeDocument/2006/relationships/notesMaster" Target="../notesMasters/notesMaster1.xml" />
</Relationships>
</file>

<file path=ppt/notesSlides/_rels/notesSlide45.xml.rels>&#65279;<?xml version="1.0" encoding="UTF-8" standalone="yes"?>
<Relationships xmlns="http://schemas.openxmlformats.org/package/2006/relationships">
  <Relationship Id="rId2" Type="http://schemas.openxmlformats.org/officeDocument/2006/relationships/slide" Target="../slides/slide45.xml" />
  <Relationship Id="rId1" Type="http://schemas.openxmlformats.org/officeDocument/2006/relationships/notesMaster" Target="../notesMasters/notesMaster1.xml" />
</Relationships>
</file>

<file path=ppt/notesSlides/_rels/notesSlide46.xml.rels>&#65279;<?xml version="1.0" encoding="UTF-8" standalone="yes"?>
<Relationships xmlns="http://schemas.openxmlformats.org/package/2006/relationships">
  <Relationship Id="rId2" Type="http://schemas.openxmlformats.org/officeDocument/2006/relationships/slide" Target="../slides/slide46.xml" />
  <Relationship Id="rId1" Type="http://schemas.openxmlformats.org/officeDocument/2006/relationships/notesMaster" Target="../notesMasters/notesMaster1.xml" />
</Relationships>
</file>

<file path=ppt/notesSlides/_rels/notesSlide47.xml.rels>&#65279;<?xml version="1.0" encoding="UTF-8" standalone="yes"?>
<Relationships xmlns="http://schemas.openxmlformats.org/package/2006/relationships">
  <Relationship Id="rId2" Type="http://schemas.openxmlformats.org/officeDocument/2006/relationships/slide" Target="../slides/slide47.xml" />
  <Relationship Id="rId1" Type="http://schemas.openxmlformats.org/officeDocument/2006/relationships/notesMaster" Target="../notesMasters/notesMaster1.xml" />
</Relationships>
</file>

<file path=ppt/notesSlides/_rels/notesSlide48.xml.rels>&#65279;<?xml version="1.0" encoding="UTF-8" standalone="yes"?>
<Relationships xmlns="http://schemas.openxmlformats.org/package/2006/relationships">
  <Relationship Id="rId2" Type="http://schemas.openxmlformats.org/officeDocument/2006/relationships/slide" Target="../slides/slide48.xml" />
  <Relationship Id="rId1" Type="http://schemas.openxmlformats.org/officeDocument/2006/relationships/notesMaster" Target="../notesMasters/notesMaster1.xml" />
</Relationships>
</file>

<file path=ppt/notesSlides/_rels/notesSlide49.xml.rels>&#65279;<?xml version="1.0" encoding="UTF-8" standalone="yes"?>
<Relationships xmlns="http://schemas.openxmlformats.org/package/2006/relationships">
  <Relationship Id="rId2" Type="http://schemas.openxmlformats.org/officeDocument/2006/relationships/slide" Target="../slides/slide49.xml" />
  <Relationship Id="rId1" Type="http://schemas.openxmlformats.org/officeDocument/2006/relationships/notesMaster" Target="../notesMasters/notesMaster1.xml" />
</Relationships>
</file>

<file path=ppt/notesSlides/_rels/notesSlide5.xml.rels>&#65279;<?xml version="1.0" encoding="UTF-8" standalone="yes"?>
<Relationships xmlns="http://schemas.openxmlformats.org/package/2006/relationships">
  <Relationship Id="rId2" Type="http://schemas.openxmlformats.org/officeDocument/2006/relationships/slide" Target="../slides/slide5.xml" />
  <Relationship Id="rId1" Type="http://schemas.openxmlformats.org/officeDocument/2006/relationships/notesMaster" Target="../notesMasters/notesMaster1.xml" />
</Relationships>
</file>

<file path=ppt/notesSlides/_rels/notesSlide50.xml.rels>&#65279;<?xml version="1.0" encoding="UTF-8" standalone="yes"?>
<Relationships xmlns="http://schemas.openxmlformats.org/package/2006/relationships">
  <Relationship Id="rId2" Type="http://schemas.openxmlformats.org/officeDocument/2006/relationships/slide" Target="../slides/slide50.xml" />
  <Relationship Id="rId1" Type="http://schemas.openxmlformats.org/officeDocument/2006/relationships/notesMaster" Target="../notesMasters/notesMaster1.xml" />
</Relationships>
</file>

<file path=ppt/notesSlides/_rels/notesSlide51.xml.rels>&#65279;<?xml version="1.0" encoding="UTF-8" standalone="yes"?>
<Relationships xmlns="http://schemas.openxmlformats.org/package/2006/relationships">
  <Relationship Id="rId2" Type="http://schemas.openxmlformats.org/officeDocument/2006/relationships/slide" Target="../slides/slide51.xml" />
  <Relationship Id="rId1" Type="http://schemas.openxmlformats.org/officeDocument/2006/relationships/notesMaster" Target="../notesMasters/notesMaster1.xml" />
</Relationships>
</file>

<file path=ppt/notesSlides/_rels/notesSlide6.xml.rels>&#65279;<?xml version="1.0" encoding="UTF-8" standalone="yes"?>
<Relationships xmlns="http://schemas.openxmlformats.org/package/2006/relationships">
  <Relationship Id="rId2" Type="http://schemas.openxmlformats.org/officeDocument/2006/relationships/slide" Target="../slides/slide6.xml" />
  <Relationship Id="rId1" Type="http://schemas.openxmlformats.org/officeDocument/2006/relationships/notesMaster" Target="../notesMasters/notesMaster1.xml" />
</Relationships>
</file>

<file path=ppt/notesSlides/_rels/notesSlide7.xml.rels>&#65279;<?xml version="1.0" encoding="UTF-8" standalone="yes"?>
<Relationships xmlns="http://schemas.openxmlformats.org/package/2006/relationships">
  <Relationship Id="rId2" Type="http://schemas.openxmlformats.org/officeDocument/2006/relationships/slide" Target="../slides/slide7.xml" />
  <Relationship Id="rId1" Type="http://schemas.openxmlformats.org/officeDocument/2006/relationships/notesMaster" Target="../notesMasters/notesMaster1.xml" />
</Relationships>
</file>

<file path=ppt/notesSlides/_rels/notesSlide8.xml.rels>&#65279;<?xml version="1.0" encoding="UTF-8" standalone="yes"?>
<Relationships xmlns="http://schemas.openxmlformats.org/package/2006/relationships">
  <Relationship Id="rId2" Type="http://schemas.openxmlformats.org/officeDocument/2006/relationships/slide" Target="../slides/slide8.xml" />
  <Relationship Id="rId1" Type="http://schemas.openxmlformats.org/officeDocument/2006/relationships/notesMaster" Target="../notesMasters/notesMaster1.xml" />
</Relationships>
</file>

<file path=ppt/notesSlides/_rels/notesSlide9.xml.rels>&#65279;<?xml version="1.0" encoding="UTF-8" standalone="yes"?>
<Relationships xmlns="http://schemas.openxmlformats.org/package/2006/relationships">
  <Relationship Id="rId2" Type="http://schemas.openxmlformats.org/officeDocument/2006/relationships/slide" Target="../slides/slide9.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879192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874424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617257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40407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576675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516906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653184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473115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683199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469368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288426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619917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12808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50016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2750171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5179715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6739866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0132453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4779464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636257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4036378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596319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9786606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015346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577934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4618089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342212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3093154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0745708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7417016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1903382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0584173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518123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2020152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5275015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4851163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0203441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0270935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2344096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3089307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947573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985849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1585513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793184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1476365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5734915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65124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147636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754781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167841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579442080"/>
      </p:ext>
    </p:extLst>
  </p:cSld>
  <p:clrMapOvr>
    <a:masterClrMapping/>
  </p:clrMapOvr>
</p:notes>
</file>

<file path=ppt/slideLayouts/_rels/slideLayout1.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4191000"/>
            <a:ext cx="9144000" cy="2667000"/>
          </a:xfrm>
          <a:prstGeom prst="rect">
            <a:avLst/>
          </a:prstGeom>
          <a:solidFill>
            <a:srgbClr val="808080"/>
          </a:solidFill>
          <a:ln w="9525">
            <a:noFill/>
            <a:miter lim="800000"/>
            <a:headEnd/>
            <a:tailEnd/>
          </a:ln>
          <a:effectLst/>
        </p:spPr>
        <p:txBody>
          <a:bodyPr wrap="none" anchor="ctr"/>
          <a:lstStyle/>
          <a:p>
            <a:pPr>
              <a:defRPr/>
            </a:pPr>
            <a:endParaRPr lang="en-US" dirty="0"/>
          </a:p>
        </p:txBody>
      </p:sp>
      <p:sp>
        <p:nvSpPr>
          <p:cNvPr id="5" name="Rectangle 7"/>
          <p:cNvSpPr>
            <a:spLocks noChangeArrowheads="1"/>
          </p:cNvSpPr>
          <p:nvPr/>
        </p:nvSpPr>
        <p:spPr bwMode="auto">
          <a:xfrm>
            <a:off x="0" y="0"/>
            <a:ext cx="9144000" cy="4191000"/>
          </a:xfrm>
          <a:prstGeom prst="rect">
            <a:avLst/>
          </a:prstGeom>
          <a:solidFill>
            <a:srgbClr val="B2B2B2"/>
          </a:solidFill>
          <a:ln w="9525">
            <a:noFill/>
            <a:miter lim="800000"/>
            <a:headEnd/>
            <a:tailEnd/>
          </a:ln>
          <a:effectLst/>
        </p:spPr>
        <p:txBody>
          <a:bodyPr wrap="none" anchor="ctr"/>
          <a:lstStyle/>
          <a:p>
            <a:pPr>
              <a:defRPr/>
            </a:pPr>
            <a:endParaRPr lang="en-US" dirty="0"/>
          </a:p>
        </p:txBody>
      </p:sp>
      <p:pic>
        <p:nvPicPr>
          <p:cNvPr id="6" name="Picture 23" descr="vb_logo_ppt"/>
          <p:cNvPicPr>
            <a:picLocks noChangeAspect="1" noChangeArrowheads="1"/>
          </p:cNvPicPr>
          <p:nvPr/>
        </p:nvPicPr>
        <p:blipFill>
          <a:blip r:embed="rId2" cstate="print"/>
          <a:srcRect/>
          <a:stretch>
            <a:fillRect/>
          </a:stretch>
        </p:blipFill>
        <p:spPr bwMode="auto">
          <a:xfrm>
            <a:off x="228600" y="6051550"/>
            <a:ext cx="1981200" cy="654050"/>
          </a:xfrm>
          <a:prstGeom prst="rect">
            <a:avLst/>
          </a:prstGeom>
          <a:noFill/>
          <a:ln w="9525">
            <a:noFill/>
            <a:miter lim="800000"/>
            <a:headEnd/>
            <a:tailEnd/>
          </a:ln>
        </p:spPr>
      </p:pic>
      <p:sp>
        <p:nvSpPr>
          <p:cNvPr id="7" name="Text Box 25"/>
          <p:cNvSpPr txBox="1">
            <a:spLocks noChangeArrowheads="1"/>
          </p:cNvSpPr>
          <p:nvPr/>
        </p:nvSpPr>
        <p:spPr bwMode="auto">
          <a:xfrm>
            <a:off x="2362200" y="6019800"/>
            <a:ext cx="6248400" cy="707886"/>
          </a:xfrm>
          <a:prstGeom prst="rect">
            <a:avLst/>
          </a:prstGeom>
          <a:noFill/>
          <a:ln w="9525">
            <a:noFill/>
            <a:miter lim="800000"/>
            <a:headEnd/>
            <a:tailEnd/>
          </a:ln>
          <a:effectLst/>
        </p:spPr>
        <p:txBody>
          <a:bodyPr>
            <a:spAutoFit/>
          </a:bodyPr>
          <a:lstStyle/>
          <a:p>
            <a:pPr algn="ctr">
              <a:spcBef>
                <a:spcPct val="50000"/>
              </a:spcBef>
              <a:defRPr/>
            </a:pPr>
            <a:r>
              <a:rPr lang="en-US" sz="1000" dirty="0">
                <a:solidFill>
                  <a:srgbClr val="FFFFFF"/>
                </a:solidFill>
                <a:latin typeface="Trebuchet MS" pitchFamily="34" charset="0"/>
              </a:rPr>
              <a:t>Milwaukee     |     Madison</a:t>
            </a:r>
          </a:p>
          <a:p>
            <a:pPr algn="ctr">
              <a:spcBef>
                <a:spcPct val="50000"/>
              </a:spcBef>
              <a:defRPr/>
            </a:pPr>
            <a:endParaRPr lang="en-US" sz="1000" dirty="0">
              <a:solidFill>
                <a:srgbClr val="FFFFFF"/>
              </a:solidFill>
              <a:latin typeface="Trebuchet MS" pitchFamily="34" charset="0"/>
            </a:endParaRPr>
          </a:p>
          <a:p>
            <a:pPr algn="ctr">
              <a:spcBef>
                <a:spcPct val="50000"/>
              </a:spcBef>
              <a:defRPr/>
            </a:pPr>
            <a:r>
              <a:rPr lang="en-US" sz="1000" dirty="0">
                <a:solidFill>
                  <a:srgbClr val="FFFFFF"/>
                </a:solidFill>
                <a:latin typeface="Trebuchet MS" pitchFamily="34" charset="0"/>
              </a:rPr>
              <a:t>411 East Wisconsin Avenue     |     Suite 1000     |     Milwaukee, WI 53202     |     www.vonbriesen.com</a:t>
            </a:r>
          </a:p>
        </p:txBody>
      </p:sp>
      <p:sp>
        <p:nvSpPr>
          <p:cNvPr id="8" name="Line 26"/>
          <p:cNvSpPr>
            <a:spLocks noChangeShapeType="1"/>
          </p:cNvSpPr>
          <p:nvPr/>
        </p:nvSpPr>
        <p:spPr bwMode="auto">
          <a:xfrm>
            <a:off x="2667000" y="6400800"/>
            <a:ext cx="5562600" cy="0"/>
          </a:xfrm>
          <a:prstGeom prst="line">
            <a:avLst/>
          </a:prstGeom>
          <a:noFill/>
          <a:ln w="9525">
            <a:solidFill>
              <a:srgbClr val="FFFFFF"/>
            </a:solidFill>
            <a:round/>
            <a:headEnd/>
            <a:tailEnd/>
          </a:ln>
          <a:effectLst/>
        </p:spPr>
        <p:txBody>
          <a:bodyPr/>
          <a:lstStyle/>
          <a:p>
            <a:pPr>
              <a:defRPr/>
            </a:pPr>
            <a:endParaRPr lang="en-US" dirty="0"/>
          </a:p>
        </p:txBody>
      </p:sp>
      <p:sp>
        <p:nvSpPr>
          <p:cNvPr id="31748" name="Rectangle 4"/>
          <p:cNvSpPr>
            <a:spLocks noGrp="1" noChangeArrowheads="1"/>
          </p:cNvSpPr>
          <p:nvPr>
            <p:ph type="subTitle" idx="1"/>
          </p:nvPr>
        </p:nvSpPr>
        <p:spPr>
          <a:xfrm>
            <a:off x="609600" y="3048000"/>
            <a:ext cx="7772400" cy="2819400"/>
          </a:xfrm>
        </p:spPr>
        <p:txBody>
          <a:bodyPr anchor="ctr" anchorCtr="1"/>
          <a:lstStyle>
            <a:lvl1pPr marL="0" indent="0" algn="ctr">
              <a:buFontTx/>
              <a:buNone/>
              <a:defRPr/>
            </a:lvl1pPr>
          </a:lstStyle>
          <a:p>
            <a:r>
              <a:rPr lang="en-US"/>
              <a:t>Click to edit Master subtitle style</a:t>
            </a:r>
          </a:p>
        </p:txBody>
      </p:sp>
      <p:sp>
        <p:nvSpPr>
          <p:cNvPr id="31747" name="Rectangle 3"/>
          <p:cNvSpPr>
            <a:spLocks noGrp="1" noChangeArrowheads="1"/>
          </p:cNvSpPr>
          <p:nvPr>
            <p:ph type="ctrTitle"/>
          </p:nvPr>
        </p:nvSpPr>
        <p:spPr>
          <a:xfrm>
            <a:off x="609600" y="838200"/>
            <a:ext cx="7772400" cy="2209800"/>
          </a:xfrm>
        </p:spPr>
        <p:txBody>
          <a:bodyPr/>
          <a:lstStyle>
            <a:lvl1pPr>
              <a:defRPr/>
            </a:lvl1pPr>
          </a:lstStyle>
          <a:p>
            <a:r>
              <a:rPr lang="en-US"/>
              <a:t>Click to edit Master 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5"/>
          <p:cNvSpPr>
            <a:spLocks noGrp="1"/>
          </p:cNvSpPr>
          <p:nvPr>
            <p:ph type="dt" sz="half" idx="10"/>
          </p:nvPr>
        </p:nvSpPr>
        <p:spPr/>
        <p:txBody>
          <a:bodyPr/>
          <a:lstStyle>
            <a:lvl1pPr>
              <a:defRPr/>
            </a:lvl1pPr>
          </a:lstStyle>
          <a:p>
            <a:pPr>
              <a:defRPr/>
            </a:pPr>
            <a:fld id="{A0CDE8DF-B235-4623-9B8C-ACA259349AD5}" type="datetime1">
              <a:rPr lang="en-US" smtClean="0"/>
              <a:pPr>
                <a:defRPr/>
              </a:pPr>
              <a:t>5/24/2016</a:t>
            </a:fld>
            <a:endParaRPr lang="en-US" dirty="0"/>
          </a:p>
        </p:txBody>
      </p:sp>
      <p:sp>
        <p:nvSpPr>
          <p:cNvPr id="5" name="Footer Placeholder 6"/>
          <p:cNvSpPr>
            <a:spLocks noGrp="1"/>
          </p:cNvSpPr>
          <p:nvPr>
            <p:ph type="ftr" sz="quarter" idx="11"/>
          </p:nvPr>
        </p:nvSpPr>
        <p:spPr/>
        <p:txBody>
          <a:bodyPr/>
          <a:lstStyle>
            <a:lvl1pPr>
              <a:defRPr/>
            </a:lvl1pPr>
          </a:lstStyle>
          <a:p>
            <a:pPr>
              <a:defRPr/>
            </a:pPr>
            <a:endParaRPr lang="en-US" dirty="0"/>
          </a:p>
        </p:txBody>
      </p:sp>
      <p:sp>
        <p:nvSpPr>
          <p:cNvPr id="6" name="Slide Number Placeholder 7"/>
          <p:cNvSpPr>
            <a:spLocks noGrp="1"/>
          </p:cNvSpPr>
          <p:nvPr>
            <p:ph type="sldNum" sz="quarter" idx="12"/>
          </p:nvPr>
        </p:nvSpPr>
        <p:spPr/>
        <p:txBody>
          <a:bodyPr/>
          <a:lstStyle>
            <a:lvl1pPr>
              <a:defRPr/>
            </a:lvl1pPr>
          </a:lstStyle>
          <a:p>
            <a:pPr>
              <a:defRPr/>
            </a:pPr>
            <a:fld id="{86E4895E-598F-4D12-B3C4-2EBF4B1ED372}" type="slidenum">
              <a:rPr lang="en-US" smtClean="0"/>
              <a:pPr>
                <a:defRPr/>
              </a:pPr>
              <a:t>‹#›</a:t>
            </a:fld>
            <a:endParaRPr lang="en-US" dirty="0"/>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838200"/>
            <a:ext cx="21907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838200"/>
            <a:ext cx="64198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5"/>
          <p:cNvSpPr>
            <a:spLocks noGrp="1"/>
          </p:cNvSpPr>
          <p:nvPr>
            <p:ph type="dt" sz="half" idx="10"/>
          </p:nvPr>
        </p:nvSpPr>
        <p:spPr/>
        <p:txBody>
          <a:bodyPr/>
          <a:lstStyle>
            <a:lvl1pPr>
              <a:defRPr/>
            </a:lvl1pPr>
          </a:lstStyle>
          <a:p>
            <a:pPr>
              <a:defRPr/>
            </a:pPr>
            <a:fld id="{FD888405-D067-4D67-A823-A667501A5F8E}" type="datetime1">
              <a:rPr lang="en-US" smtClean="0"/>
              <a:pPr>
                <a:defRPr/>
              </a:pPr>
              <a:t>5/24/2016</a:t>
            </a:fld>
            <a:endParaRPr lang="en-US" dirty="0"/>
          </a:p>
        </p:txBody>
      </p:sp>
      <p:sp>
        <p:nvSpPr>
          <p:cNvPr id="5" name="Footer Placeholder 6"/>
          <p:cNvSpPr>
            <a:spLocks noGrp="1"/>
          </p:cNvSpPr>
          <p:nvPr>
            <p:ph type="ftr" sz="quarter" idx="11"/>
          </p:nvPr>
        </p:nvSpPr>
        <p:spPr/>
        <p:txBody>
          <a:bodyPr/>
          <a:lstStyle>
            <a:lvl1pPr>
              <a:defRPr/>
            </a:lvl1pPr>
          </a:lstStyle>
          <a:p>
            <a:pPr>
              <a:defRPr/>
            </a:pPr>
            <a:endParaRPr lang="en-US" dirty="0"/>
          </a:p>
        </p:txBody>
      </p:sp>
      <p:sp>
        <p:nvSpPr>
          <p:cNvPr id="6" name="Slide Number Placeholder 7"/>
          <p:cNvSpPr>
            <a:spLocks noGrp="1"/>
          </p:cNvSpPr>
          <p:nvPr>
            <p:ph type="sldNum" sz="quarter" idx="12"/>
          </p:nvPr>
        </p:nvSpPr>
        <p:spPr/>
        <p:txBody>
          <a:bodyPr/>
          <a:lstStyle>
            <a:lvl1pPr>
              <a:defRPr/>
            </a:lvl1pPr>
          </a:lstStyle>
          <a:p>
            <a:pPr>
              <a:defRPr/>
            </a:pPr>
            <a:fld id="{F20D6634-A9AB-4C20-A541-03C0835229FE}" type="slidenum">
              <a:rPr lang="en-US" smtClean="0"/>
              <a:pPr>
                <a:defRPr/>
              </a:pPr>
              <a:t>‹#›</a:t>
            </a:fld>
            <a:endParaRPr lang="en-US" dirty="0"/>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5"/>
          <p:cNvSpPr>
            <a:spLocks noGrp="1"/>
          </p:cNvSpPr>
          <p:nvPr>
            <p:ph type="dt" sz="half" idx="10"/>
          </p:nvPr>
        </p:nvSpPr>
        <p:spPr/>
        <p:txBody>
          <a:bodyPr/>
          <a:lstStyle>
            <a:lvl1pPr>
              <a:defRPr/>
            </a:lvl1pPr>
          </a:lstStyle>
          <a:p>
            <a:pPr>
              <a:defRPr/>
            </a:pPr>
            <a:fld id="{DE341D63-821E-41C3-8A6B-17DFC090C025}" type="datetime1">
              <a:rPr lang="en-US" smtClean="0"/>
              <a:pPr>
                <a:defRPr/>
              </a:pPr>
              <a:t>5/24/2016</a:t>
            </a:fld>
            <a:endParaRPr lang="en-US" dirty="0"/>
          </a:p>
        </p:txBody>
      </p:sp>
      <p:sp>
        <p:nvSpPr>
          <p:cNvPr id="5" name="Footer Placeholder 6"/>
          <p:cNvSpPr>
            <a:spLocks noGrp="1"/>
          </p:cNvSpPr>
          <p:nvPr>
            <p:ph type="ftr" sz="quarter" idx="11"/>
          </p:nvPr>
        </p:nvSpPr>
        <p:spPr/>
        <p:txBody>
          <a:bodyPr/>
          <a:lstStyle>
            <a:lvl1pPr>
              <a:defRPr/>
            </a:lvl1pPr>
          </a:lstStyle>
          <a:p>
            <a:pPr>
              <a:defRPr/>
            </a:pPr>
            <a:endParaRPr lang="en-US" dirty="0"/>
          </a:p>
        </p:txBody>
      </p:sp>
      <p:sp>
        <p:nvSpPr>
          <p:cNvPr id="6" name="Slide Number Placeholder 7"/>
          <p:cNvSpPr>
            <a:spLocks noGrp="1"/>
          </p:cNvSpPr>
          <p:nvPr>
            <p:ph type="sldNum" sz="quarter" idx="12"/>
          </p:nvPr>
        </p:nvSpPr>
        <p:spPr/>
        <p:txBody>
          <a:bodyPr/>
          <a:lstStyle>
            <a:lvl1pPr>
              <a:defRPr/>
            </a:lvl1pPr>
          </a:lstStyle>
          <a:p>
            <a:pPr>
              <a:defRPr/>
            </a:pPr>
            <a:fld id="{51277B72-92A5-4EFE-B7B1-691EC02D92B0}" type="slidenum">
              <a:rPr lang="en-US" smtClean="0"/>
              <a:pPr>
                <a:defRPr/>
              </a:pPr>
              <a:t>‹#›</a:t>
            </a:fld>
            <a:endParaRPr lang="en-US" dirty="0"/>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5"/>
          <p:cNvSpPr>
            <a:spLocks noGrp="1"/>
          </p:cNvSpPr>
          <p:nvPr>
            <p:ph type="dt" sz="half" idx="10"/>
          </p:nvPr>
        </p:nvSpPr>
        <p:spPr/>
        <p:txBody>
          <a:bodyPr/>
          <a:lstStyle>
            <a:lvl1pPr>
              <a:defRPr/>
            </a:lvl1pPr>
          </a:lstStyle>
          <a:p>
            <a:pPr>
              <a:defRPr/>
            </a:pPr>
            <a:fld id="{D7DBE967-BE51-48E8-8496-EFC905A17279}" type="datetime1">
              <a:rPr lang="en-US" smtClean="0"/>
              <a:pPr>
                <a:defRPr/>
              </a:pPr>
              <a:t>5/24/2016</a:t>
            </a:fld>
            <a:endParaRPr lang="en-US" dirty="0"/>
          </a:p>
        </p:txBody>
      </p:sp>
      <p:sp>
        <p:nvSpPr>
          <p:cNvPr id="5" name="Footer Placeholder 6"/>
          <p:cNvSpPr>
            <a:spLocks noGrp="1"/>
          </p:cNvSpPr>
          <p:nvPr>
            <p:ph type="ftr" sz="quarter" idx="11"/>
          </p:nvPr>
        </p:nvSpPr>
        <p:spPr/>
        <p:txBody>
          <a:bodyPr/>
          <a:lstStyle>
            <a:lvl1pPr>
              <a:defRPr/>
            </a:lvl1pPr>
          </a:lstStyle>
          <a:p>
            <a:pPr>
              <a:defRPr/>
            </a:pPr>
            <a:endParaRPr lang="en-US" dirty="0"/>
          </a:p>
        </p:txBody>
      </p:sp>
      <p:sp>
        <p:nvSpPr>
          <p:cNvPr id="6" name="Slide Number Placeholder 7"/>
          <p:cNvSpPr>
            <a:spLocks noGrp="1"/>
          </p:cNvSpPr>
          <p:nvPr>
            <p:ph type="sldNum" sz="quarter" idx="12"/>
          </p:nvPr>
        </p:nvSpPr>
        <p:spPr/>
        <p:txBody>
          <a:bodyPr/>
          <a:lstStyle>
            <a:lvl1pPr>
              <a:defRPr/>
            </a:lvl1pPr>
          </a:lstStyle>
          <a:p>
            <a:pPr>
              <a:defRPr/>
            </a:pPr>
            <a:fld id="{85D317A7-1A19-49FA-A302-3A3458EC2CCA}" type="slidenum">
              <a:rPr lang="en-US" smtClean="0"/>
              <a:pPr>
                <a:defRPr/>
              </a:pPr>
              <a:t>‹#›</a:t>
            </a:fld>
            <a:endParaRPr lang="en-US" dirty="0"/>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752600"/>
            <a:ext cx="4305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752600"/>
            <a:ext cx="4305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5"/>
          <p:cNvSpPr>
            <a:spLocks noGrp="1"/>
          </p:cNvSpPr>
          <p:nvPr>
            <p:ph type="dt" sz="half" idx="10"/>
          </p:nvPr>
        </p:nvSpPr>
        <p:spPr/>
        <p:txBody>
          <a:bodyPr/>
          <a:lstStyle>
            <a:lvl1pPr>
              <a:defRPr/>
            </a:lvl1pPr>
          </a:lstStyle>
          <a:p>
            <a:pPr>
              <a:defRPr/>
            </a:pPr>
            <a:fld id="{9D6A477C-63A8-4E02-9362-297C79F0066A}" type="datetime1">
              <a:rPr lang="en-US" smtClean="0"/>
              <a:pPr>
                <a:defRPr/>
              </a:pPr>
              <a:t>5/24/2016</a:t>
            </a:fld>
            <a:endParaRPr lang="en-US" dirty="0"/>
          </a:p>
        </p:txBody>
      </p:sp>
      <p:sp>
        <p:nvSpPr>
          <p:cNvPr id="6" name="Footer Placeholder 6"/>
          <p:cNvSpPr>
            <a:spLocks noGrp="1"/>
          </p:cNvSpPr>
          <p:nvPr>
            <p:ph type="ftr" sz="quarter" idx="11"/>
          </p:nvPr>
        </p:nvSpPr>
        <p:spPr/>
        <p:txBody>
          <a:bodyPr/>
          <a:lstStyle>
            <a:lvl1pPr>
              <a:defRPr/>
            </a:lvl1pPr>
          </a:lstStyle>
          <a:p>
            <a:pPr>
              <a:defRPr/>
            </a:pPr>
            <a:endParaRPr lang="en-US" dirty="0"/>
          </a:p>
        </p:txBody>
      </p:sp>
      <p:sp>
        <p:nvSpPr>
          <p:cNvPr id="7" name="Slide Number Placeholder 7"/>
          <p:cNvSpPr>
            <a:spLocks noGrp="1"/>
          </p:cNvSpPr>
          <p:nvPr>
            <p:ph type="sldNum" sz="quarter" idx="12"/>
          </p:nvPr>
        </p:nvSpPr>
        <p:spPr/>
        <p:txBody>
          <a:bodyPr/>
          <a:lstStyle>
            <a:lvl1pPr>
              <a:defRPr/>
            </a:lvl1pPr>
          </a:lstStyle>
          <a:p>
            <a:pPr>
              <a:defRPr/>
            </a:pPr>
            <a:fld id="{37045E7E-F067-48EA-BA4E-DBB774419E98}" type="slidenum">
              <a:rPr lang="en-US" smtClean="0"/>
              <a:pPr>
                <a:defRPr/>
              </a:pPr>
              <a:t>‹#›</a:t>
            </a:fld>
            <a:endParaRPr lang="en-US" dirty="0"/>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5"/>
          <p:cNvSpPr>
            <a:spLocks noGrp="1"/>
          </p:cNvSpPr>
          <p:nvPr>
            <p:ph type="dt" sz="half" idx="10"/>
          </p:nvPr>
        </p:nvSpPr>
        <p:spPr/>
        <p:txBody>
          <a:bodyPr/>
          <a:lstStyle>
            <a:lvl1pPr>
              <a:defRPr/>
            </a:lvl1pPr>
          </a:lstStyle>
          <a:p>
            <a:pPr>
              <a:defRPr/>
            </a:pPr>
            <a:fld id="{836A3E9C-FB9A-4906-A98F-1B77AD6B6303}" type="datetime1">
              <a:rPr lang="en-US" smtClean="0"/>
              <a:pPr>
                <a:defRPr/>
              </a:pPr>
              <a:t>5/24/2016</a:t>
            </a:fld>
            <a:endParaRPr lang="en-US" dirty="0"/>
          </a:p>
        </p:txBody>
      </p:sp>
      <p:sp>
        <p:nvSpPr>
          <p:cNvPr id="8" name="Footer Placeholder 6"/>
          <p:cNvSpPr>
            <a:spLocks noGrp="1"/>
          </p:cNvSpPr>
          <p:nvPr>
            <p:ph type="ftr" sz="quarter" idx="11"/>
          </p:nvPr>
        </p:nvSpPr>
        <p:spPr/>
        <p:txBody>
          <a:bodyPr/>
          <a:lstStyle>
            <a:lvl1pPr>
              <a:defRPr/>
            </a:lvl1pPr>
          </a:lstStyle>
          <a:p>
            <a:pPr>
              <a:defRPr/>
            </a:pPr>
            <a:endParaRPr lang="en-US" dirty="0"/>
          </a:p>
        </p:txBody>
      </p:sp>
      <p:sp>
        <p:nvSpPr>
          <p:cNvPr id="9" name="Slide Number Placeholder 7"/>
          <p:cNvSpPr>
            <a:spLocks noGrp="1"/>
          </p:cNvSpPr>
          <p:nvPr>
            <p:ph type="sldNum" sz="quarter" idx="12"/>
          </p:nvPr>
        </p:nvSpPr>
        <p:spPr/>
        <p:txBody>
          <a:bodyPr/>
          <a:lstStyle>
            <a:lvl1pPr>
              <a:defRPr/>
            </a:lvl1pPr>
          </a:lstStyle>
          <a:p>
            <a:pPr>
              <a:defRPr/>
            </a:pPr>
            <a:fld id="{06F63642-5C78-4D68-823E-7C56025B8613}" type="slidenum">
              <a:rPr lang="en-US" smtClean="0"/>
              <a:pPr>
                <a:defRPr/>
              </a:pPr>
              <a:t>‹#›</a:t>
            </a:fld>
            <a:endParaRPr lang="en-US" dirty="0"/>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p:cNvSpPr>
            <a:spLocks noGrp="1"/>
          </p:cNvSpPr>
          <p:nvPr>
            <p:ph type="dt" sz="half" idx="10"/>
          </p:nvPr>
        </p:nvSpPr>
        <p:spPr/>
        <p:txBody>
          <a:bodyPr/>
          <a:lstStyle>
            <a:lvl1pPr>
              <a:defRPr/>
            </a:lvl1pPr>
          </a:lstStyle>
          <a:p>
            <a:pPr>
              <a:defRPr/>
            </a:pPr>
            <a:fld id="{A474DDE1-C8A5-4CEE-AD60-7AE86A55E8AA}" type="datetime1">
              <a:rPr lang="en-US" smtClean="0"/>
              <a:pPr>
                <a:defRPr/>
              </a:pPr>
              <a:t>5/24/2016</a:t>
            </a:fld>
            <a:endParaRPr lang="en-US" dirty="0"/>
          </a:p>
        </p:txBody>
      </p:sp>
      <p:sp>
        <p:nvSpPr>
          <p:cNvPr id="4" name="Footer Placeholder 6"/>
          <p:cNvSpPr>
            <a:spLocks noGrp="1"/>
          </p:cNvSpPr>
          <p:nvPr>
            <p:ph type="ftr" sz="quarter" idx="11"/>
          </p:nvPr>
        </p:nvSpPr>
        <p:spPr/>
        <p:txBody>
          <a:bodyPr/>
          <a:lstStyle>
            <a:lvl1pPr>
              <a:defRPr/>
            </a:lvl1pPr>
          </a:lstStyle>
          <a:p>
            <a:pPr>
              <a:defRPr/>
            </a:pPr>
            <a:endParaRPr lang="en-US" dirty="0"/>
          </a:p>
        </p:txBody>
      </p:sp>
      <p:sp>
        <p:nvSpPr>
          <p:cNvPr id="5" name="Slide Number Placeholder 7"/>
          <p:cNvSpPr>
            <a:spLocks noGrp="1"/>
          </p:cNvSpPr>
          <p:nvPr>
            <p:ph type="sldNum" sz="quarter" idx="12"/>
          </p:nvPr>
        </p:nvSpPr>
        <p:spPr/>
        <p:txBody>
          <a:bodyPr/>
          <a:lstStyle>
            <a:lvl1pPr>
              <a:defRPr/>
            </a:lvl1pPr>
          </a:lstStyle>
          <a:p>
            <a:pPr>
              <a:defRPr/>
            </a:pPr>
            <a:fld id="{B2CB2C93-102B-41F3-BDF8-BE5AD36A0DB3}" type="slidenum">
              <a:rPr lang="en-US" smtClean="0"/>
              <a:pPr>
                <a:defRPr/>
              </a:pPr>
              <a:t>‹#›</a:t>
            </a:fld>
            <a:endParaRPr lang="en-US" dirty="0"/>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5"/>
          <p:cNvSpPr>
            <a:spLocks noGrp="1"/>
          </p:cNvSpPr>
          <p:nvPr>
            <p:ph type="dt" sz="half" idx="10"/>
          </p:nvPr>
        </p:nvSpPr>
        <p:spPr/>
        <p:txBody>
          <a:bodyPr/>
          <a:lstStyle>
            <a:lvl1pPr>
              <a:defRPr/>
            </a:lvl1pPr>
          </a:lstStyle>
          <a:p>
            <a:pPr>
              <a:defRPr/>
            </a:pPr>
            <a:fld id="{06CB2668-AF35-42A3-8D2C-EDEE2CDD40B3}" type="datetime1">
              <a:rPr lang="en-US" smtClean="0"/>
              <a:pPr>
                <a:defRPr/>
              </a:pPr>
              <a:t>5/24/2016</a:t>
            </a:fld>
            <a:endParaRPr lang="en-US" dirty="0"/>
          </a:p>
        </p:txBody>
      </p:sp>
      <p:sp>
        <p:nvSpPr>
          <p:cNvPr id="3" name="Footer Placeholder 6"/>
          <p:cNvSpPr>
            <a:spLocks noGrp="1"/>
          </p:cNvSpPr>
          <p:nvPr>
            <p:ph type="ftr" sz="quarter" idx="11"/>
          </p:nvPr>
        </p:nvSpPr>
        <p:spPr/>
        <p:txBody>
          <a:bodyPr/>
          <a:lstStyle>
            <a:lvl1pPr>
              <a:defRPr/>
            </a:lvl1pPr>
          </a:lstStyle>
          <a:p>
            <a:pPr>
              <a:defRPr/>
            </a:pPr>
            <a:endParaRPr lang="en-US" dirty="0"/>
          </a:p>
        </p:txBody>
      </p:sp>
      <p:sp>
        <p:nvSpPr>
          <p:cNvPr id="4" name="Slide Number Placeholder 7"/>
          <p:cNvSpPr>
            <a:spLocks noGrp="1"/>
          </p:cNvSpPr>
          <p:nvPr>
            <p:ph type="sldNum" sz="quarter" idx="12"/>
          </p:nvPr>
        </p:nvSpPr>
        <p:spPr/>
        <p:txBody>
          <a:bodyPr/>
          <a:lstStyle>
            <a:lvl1pPr>
              <a:defRPr/>
            </a:lvl1pPr>
          </a:lstStyle>
          <a:p>
            <a:pPr>
              <a:defRPr/>
            </a:pPr>
            <a:fld id="{A7425068-1FFF-40CA-8CD6-8CB46C91340C}" type="slidenum">
              <a:rPr lang="en-US" smtClean="0"/>
              <a:pPr>
                <a:defRPr/>
              </a:pPr>
              <a:t>‹#›</a:t>
            </a:fld>
            <a:endParaRPr lang="en-US" dirty="0"/>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5"/>
          <p:cNvSpPr>
            <a:spLocks noGrp="1"/>
          </p:cNvSpPr>
          <p:nvPr>
            <p:ph type="dt" sz="half" idx="10"/>
          </p:nvPr>
        </p:nvSpPr>
        <p:spPr/>
        <p:txBody>
          <a:bodyPr/>
          <a:lstStyle>
            <a:lvl1pPr>
              <a:defRPr/>
            </a:lvl1pPr>
          </a:lstStyle>
          <a:p>
            <a:pPr>
              <a:defRPr/>
            </a:pPr>
            <a:fld id="{BF3A3675-93AC-4A04-9B87-9D40F1BC1DF8}" type="datetime1">
              <a:rPr lang="en-US" smtClean="0"/>
              <a:pPr>
                <a:defRPr/>
              </a:pPr>
              <a:t>5/24/2016</a:t>
            </a:fld>
            <a:endParaRPr lang="en-US" dirty="0"/>
          </a:p>
        </p:txBody>
      </p:sp>
      <p:sp>
        <p:nvSpPr>
          <p:cNvPr id="6" name="Footer Placeholder 6"/>
          <p:cNvSpPr>
            <a:spLocks noGrp="1"/>
          </p:cNvSpPr>
          <p:nvPr>
            <p:ph type="ftr" sz="quarter" idx="11"/>
          </p:nvPr>
        </p:nvSpPr>
        <p:spPr/>
        <p:txBody>
          <a:bodyPr/>
          <a:lstStyle>
            <a:lvl1pPr>
              <a:defRPr/>
            </a:lvl1pPr>
          </a:lstStyle>
          <a:p>
            <a:pPr>
              <a:defRPr/>
            </a:pPr>
            <a:endParaRPr lang="en-US" dirty="0"/>
          </a:p>
        </p:txBody>
      </p:sp>
      <p:sp>
        <p:nvSpPr>
          <p:cNvPr id="7" name="Slide Number Placeholder 7"/>
          <p:cNvSpPr>
            <a:spLocks noGrp="1"/>
          </p:cNvSpPr>
          <p:nvPr>
            <p:ph type="sldNum" sz="quarter" idx="12"/>
          </p:nvPr>
        </p:nvSpPr>
        <p:spPr/>
        <p:txBody>
          <a:bodyPr/>
          <a:lstStyle>
            <a:lvl1pPr>
              <a:defRPr/>
            </a:lvl1pPr>
          </a:lstStyle>
          <a:p>
            <a:pPr>
              <a:defRPr/>
            </a:pPr>
            <a:fld id="{46D3917F-B85A-4080-8496-C70F17D9B6D6}" type="slidenum">
              <a:rPr lang="en-US" smtClean="0"/>
              <a:pPr>
                <a:defRPr/>
              </a:pPr>
              <a:t>‹#›</a:t>
            </a:fld>
            <a:endParaRPr lang="en-US" dirty="0"/>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5"/>
          <p:cNvSpPr>
            <a:spLocks noGrp="1"/>
          </p:cNvSpPr>
          <p:nvPr>
            <p:ph type="dt" sz="half" idx="10"/>
          </p:nvPr>
        </p:nvSpPr>
        <p:spPr/>
        <p:txBody>
          <a:bodyPr/>
          <a:lstStyle>
            <a:lvl1pPr>
              <a:defRPr/>
            </a:lvl1pPr>
          </a:lstStyle>
          <a:p>
            <a:pPr>
              <a:defRPr/>
            </a:pPr>
            <a:fld id="{AB1D0769-355C-41F3-8801-8BD4BB2F53C9}" type="datetime1">
              <a:rPr lang="en-US" smtClean="0"/>
              <a:pPr>
                <a:defRPr/>
              </a:pPr>
              <a:t>5/24/2016</a:t>
            </a:fld>
            <a:endParaRPr lang="en-US" dirty="0"/>
          </a:p>
        </p:txBody>
      </p:sp>
      <p:sp>
        <p:nvSpPr>
          <p:cNvPr id="6" name="Footer Placeholder 6"/>
          <p:cNvSpPr>
            <a:spLocks noGrp="1"/>
          </p:cNvSpPr>
          <p:nvPr>
            <p:ph type="ftr" sz="quarter" idx="11"/>
          </p:nvPr>
        </p:nvSpPr>
        <p:spPr/>
        <p:txBody>
          <a:bodyPr/>
          <a:lstStyle>
            <a:lvl1pPr>
              <a:defRPr/>
            </a:lvl1pPr>
          </a:lstStyle>
          <a:p>
            <a:pPr>
              <a:defRPr/>
            </a:pPr>
            <a:endParaRPr lang="en-US" dirty="0"/>
          </a:p>
        </p:txBody>
      </p:sp>
      <p:sp>
        <p:nvSpPr>
          <p:cNvPr id="7" name="Slide Number Placeholder 7"/>
          <p:cNvSpPr>
            <a:spLocks noGrp="1"/>
          </p:cNvSpPr>
          <p:nvPr>
            <p:ph type="sldNum" sz="quarter" idx="12"/>
          </p:nvPr>
        </p:nvSpPr>
        <p:spPr/>
        <p:txBody>
          <a:bodyPr/>
          <a:lstStyle>
            <a:lvl1pPr>
              <a:defRPr/>
            </a:lvl1pPr>
          </a:lstStyle>
          <a:p>
            <a:pPr>
              <a:defRPr/>
            </a:pPr>
            <a:fld id="{68A2AFC3-BD35-4410-AFE5-A8AD4A0EFE2C}" type="slidenum">
              <a:rPr lang="en-US" smtClean="0"/>
              <a:pPr>
                <a:defRPr/>
              </a:pPr>
              <a:t>‹#›</a:t>
            </a:fld>
            <a:endParaRPr lang="en-US" dirty="0"/>
          </a:p>
        </p:txBody>
      </p:sp>
    </p:spTree>
  </p:cSld>
  <p:clrMapOvr>
    <a:masterClrMapping/>
  </p:clrMapOvr>
  <p:transition spd="slow"/>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theme" Target="../theme/theme1.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1" name="Rectangle 17"/>
          <p:cNvSpPr>
            <a:spLocks noChangeArrowheads="1"/>
          </p:cNvSpPr>
          <p:nvPr/>
        </p:nvSpPr>
        <p:spPr bwMode="auto">
          <a:xfrm>
            <a:off x="0" y="6019800"/>
            <a:ext cx="9144000" cy="838200"/>
          </a:xfrm>
          <a:prstGeom prst="rect">
            <a:avLst/>
          </a:prstGeom>
          <a:solidFill>
            <a:srgbClr val="808080"/>
          </a:solidFill>
          <a:ln w="9525">
            <a:noFill/>
            <a:miter lim="800000"/>
            <a:headEnd/>
            <a:tailEnd/>
          </a:ln>
          <a:effectLst/>
        </p:spPr>
        <p:txBody>
          <a:bodyPr wrap="none" anchor="ctr"/>
          <a:lstStyle/>
          <a:p>
            <a:pPr>
              <a:defRPr/>
            </a:pPr>
            <a:endParaRPr lang="en-US" dirty="0">
              <a:solidFill>
                <a:schemeClr val="bg1">
                  <a:lumMod val="20000"/>
                  <a:lumOff val="80000"/>
                </a:schemeClr>
              </a:solidFill>
            </a:endParaRPr>
          </a:p>
        </p:txBody>
      </p:sp>
      <p:sp>
        <p:nvSpPr>
          <p:cNvPr id="1027" name="Rectangle 2"/>
          <p:cNvSpPr>
            <a:spLocks noGrp="1" noChangeArrowheads="1"/>
          </p:cNvSpPr>
          <p:nvPr>
            <p:ph type="title"/>
          </p:nvPr>
        </p:nvSpPr>
        <p:spPr bwMode="auto">
          <a:xfrm>
            <a:off x="228600" y="838200"/>
            <a:ext cx="8686800" cy="762000"/>
          </a:xfrm>
          <a:prstGeom prst="rect">
            <a:avLst/>
          </a:prstGeom>
          <a:solidFill>
            <a:srgbClr val="FFFFFF"/>
          </a:solidFill>
          <a:ln w="9525">
            <a:noFill/>
            <a:miter lim="800000"/>
            <a:headEnd/>
            <a:tailEnd/>
          </a:ln>
        </p:spPr>
        <p:txBody>
          <a:bodyPr vert="horz" wrap="square" lIns="182880" tIns="45720" rIns="18288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228600" y="1752600"/>
            <a:ext cx="8763000" cy="4114800"/>
          </a:xfrm>
          <a:prstGeom prst="rect">
            <a:avLst/>
          </a:prstGeom>
          <a:solidFill>
            <a:srgbClr val="FFFFFF"/>
          </a:solidFill>
          <a:ln w="9525">
            <a:noFill/>
            <a:miter lim="800000"/>
            <a:headEnd/>
            <a:tailEnd/>
          </a:ln>
        </p:spPr>
        <p:txBody>
          <a:bodyPr vert="horz" wrap="square" lIns="182880" tIns="45720" rIns="18288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0" name="Rectangle 16"/>
          <p:cNvSpPr>
            <a:spLocks noChangeArrowheads="1"/>
          </p:cNvSpPr>
          <p:nvPr/>
        </p:nvSpPr>
        <p:spPr bwMode="auto">
          <a:xfrm>
            <a:off x="0" y="0"/>
            <a:ext cx="9144000" cy="685800"/>
          </a:xfrm>
          <a:prstGeom prst="rect">
            <a:avLst/>
          </a:prstGeom>
          <a:solidFill>
            <a:srgbClr val="B2B2B2"/>
          </a:solidFill>
          <a:ln w="9525">
            <a:noFill/>
            <a:miter lim="800000"/>
            <a:headEnd/>
            <a:tailEnd/>
          </a:ln>
          <a:effectLst/>
        </p:spPr>
        <p:txBody>
          <a:bodyPr wrap="none" anchor="ctr"/>
          <a:lstStyle/>
          <a:p>
            <a:pPr>
              <a:defRPr/>
            </a:pPr>
            <a:endParaRPr lang="en-US" dirty="0"/>
          </a:p>
        </p:txBody>
      </p:sp>
      <p:sp>
        <p:nvSpPr>
          <p:cNvPr id="6" name="Date Placeholder 5"/>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bg1">
                    <a:lumMod val="20000"/>
                    <a:lumOff val="80000"/>
                  </a:schemeClr>
                </a:solidFill>
              </a:defRPr>
            </a:lvl1pPr>
          </a:lstStyle>
          <a:p>
            <a:pPr>
              <a:defRPr/>
            </a:pPr>
            <a:fld id="{6CDE655E-5C8B-48E4-899A-0E1C6C017C3F}" type="datetime1">
              <a:rPr lang="en-US" smtClean="0"/>
              <a:pPr>
                <a:defRPr/>
              </a:pPr>
              <a:t/>
            </a:fld>
            <a:endParaRPr lang="en-US" dirty="0"/>
          </a:p>
        </p:txBody>
      </p:sp>
      <p:sp>
        <p:nvSpPr>
          <p:cNvPr id="7" name="Footer Placeholder 6"/>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bg1">
                    <a:lumMod val="20000"/>
                    <a:lumOff val="80000"/>
                  </a:schemeClr>
                </a:solidFill>
              </a:defRPr>
            </a:lvl1pPr>
          </a:lstStyle>
          <a:p>
            <a:pPr>
              <a:defRPr/>
            </a:pPr>
            <a:endParaRPr lang="en-US" dirty="0"/>
          </a:p>
        </p:txBody>
      </p:sp>
      <p:sp>
        <p:nvSpPr>
          <p:cNvPr id="8" name="Slide Number Placeholder 7"/>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bg1">
                    <a:lumMod val="20000"/>
                    <a:lumOff val="80000"/>
                  </a:schemeClr>
                </a:solidFill>
              </a:defRPr>
            </a:lvl1pPr>
          </a:lstStyle>
          <a:p>
            <a:pPr>
              <a:defRPr/>
            </a:pPr>
            <a:fld id="{929755B2-AD0A-43B5-9B10-E1AF6AED53A0}"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slow"/>
  <p:hf hdr="0" dt="0"/>
  <p:txStyles>
    <p:titleStyle>
      <a:lvl1pPr algn="ctr" rtl="0" eaLnBrk="1" fontAlgn="base" hangingPunct="1">
        <a:spcBef>
          <a:spcPct val="0"/>
        </a:spcBef>
        <a:spcAft>
          <a:spcPct val="0"/>
        </a:spcAft>
        <a:defRPr sz="4400">
          <a:solidFill>
            <a:srgbClr val="D4782C"/>
          </a:solidFill>
          <a:latin typeface="+mj-lt"/>
          <a:ea typeface="+mj-ea"/>
          <a:cs typeface="+mj-cs"/>
        </a:defRPr>
      </a:lvl1pPr>
      <a:lvl2pPr algn="ctr" rtl="0" eaLnBrk="1" fontAlgn="base" hangingPunct="1">
        <a:spcBef>
          <a:spcPct val="0"/>
        </a:spcBef>
        <a:spcAft>
          <a:spcPct val="0"/>
        </a:spcAft>
        <a:defRPr sz="4400">
          <a:solidFill>
            <a:srgbClr val="D4782C"/>
          </a:solidFill>
          <a:latin typeface="Trebuchet MS" pitchFamily="34" charset="0"/>
        </a:defRPr>
      </a:lvl2pPr>
      <a:lvl3pPr algn="ctr" rtl="0" eaLnBrk="1" fontAlgn="base" hangingPunct="1">
        <a:spcBef>
          <a:spcPct val="0"/>
        </a:spcBef>
        <a:spcAft>
          <a:spcPct val="0"/>
        </a:spcAft>
        <a:defRPr sz="4400">
          <a:solidFill>
            <a:srgbClr val="D4782C"/>
          </a:solidFill>
          <a:latin typeface="Trebuchet MS" pitchFamily="34" charset="0"/>
        </a:defRPr>
      </a:lvl3pPr>
      <a:lvl4pPr algn="ctr" rtl="0" eaLnBrk="1" fontAlgn="base" hangingPunct="1">
        <a:spcBef>
          <a:spcPct val="0"/>
        </a:spcBef>
        <a:spcAft>
          <a:spcPct val="0"/>
        </a:spcAft>
        <a:defRPr sz="4400">
          <a:solidFill>
            <a:srgbClr val="D4782C"/>
          </a:solidFill>
          <a:latin typeface="Trebuchet MS" pitchFamily="34" charset="0"/>
        </a:defRPr>
      </a:lvl4pPr>
      <a:lvl5pPr algn="ctr" rtl="0" eaLnBrk="1" fontAlgn="base" hangingPunct="1">
        <a:spcBef>
          <a:spcPct val="0"/>
        </a:spcBef>
        <a:spcAft>
          <a:spcPct val="0"/>
        </a:spcAft>
        <a:defRPr sz="4400">
          <a:solidFill>
            <a:srgbClr val="D4782C"/>
          </a:solidFill>
          <a:latin typeface="Trebuchet MS" pitchFamily="34" charset="0"/>
        </a:defRPr>
      </a:lvl5pPr>
      <a:lvl6pPr marL="457200" algn="ctr" rtl="0" eaLnBrk="1" fontAlgn="base" hangingPunct="1">
        <a:spcBef>
          <a:spcPct val="0"/>
        </a:spcBef>
        <a:spcAft>
          <a:spcPct val="0"/>
        </a:spcAft>
        <a:defRPr sz="4400">
          <a:solidFill>
            <a:srgbClr val="D4782C"/>
          </a:solidFill>
          <a:latin typeface="Trebuchet MS" pitchFamily="34" charset="0"/>
        </a:defRPr>
      </a:lvl6pPr>
      <a:lvl7pPr marL="914400" algn="ctr" rtl="0" eaLnBrk="1" fontAlgn="base" hangingPunct="1">
        <a:spcBef>
          <a:spcPct val="0"/>
        </a:spcBef>
        <a:spcAft>
          <a:spcPct val="0"/>
        </a:spcAft>
        <a:defRPr sz="4400">
          <a:solidFill>
            <a:srgbClr val="D4782C"/>
          </a:solidFill>
          <a:latin typeface="Trebuchet MS" pitchFamily="34" charset="0"/>
        </a:defRPr>
      </a:lvl7pPr>
      <a:lvl8pPr marL="1371600" algn="ctr" rtl="0" eaLnBrk="1" fontAlgn="base" hangingPunct="1">
        <a:spcBef>
          <a:spcPct val="0"/>
        </a:spcBef>
        <a:spcAft>
          <a:spcPct val="0"/>
        </a:spcAft>
        <a:defRPr sz="4400">
          <a:solidFill>
            <a:srgbClr val="D4782C"/>
          </a:solidFill>
          <a:latin typeface="Trebuchet MS" pitchFamily="34" charset="0"/>
        </a:defRPr>
      </a:lvl8pPr>
      <a:lvl9pPr marL="1828800" algn="ctr" rtl="0" eaLnBrk="1" fontAlgn="base" hangingPunct="1">
        <a:spcBef>
          <a:spcPct val="0"/>
        </a:spcBef>
        <a:spcAft>
          <a:spcPct val="0"/>
        </a:spcAft>
        <a:defRPr sz="4400">
          <a:solidFill>
            <a:srgbClr val="D4782C"/>
          </a:solidFill>
          <a:latin typeface="Trebuchet MS" pitchFamily="34" charset="0"/>
        </a:defRPr>
      </a:lvl9pPr>
    </p:titleStyle>
    <p:bodyStyle>
      <a:lvl1pPr marL="342900" indent="-342900" algn="l" rtl="0" eaLnBrk="1" fontAlgn="base" hangingPunct="1">
        <a:spcBef>
          <a:spcPct val="5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50000"/>
        </a:spcBef>
        <a:spcAft>
          <a:spcPct val="0"/>
        </a:spcAft>
        <a:buChar char="–"/>
        <a:defRPr sz="2800">
          <a:solidFill>
            <a:schemeClr val="tx1"/>
          </a:solidFill>
          <a:latin typeface="+mn-lt"/>
        </a:defRPr>
      </a:lvl2pPr>
      <a:lvl3pPr marL="1143000" indent="-228600" algn="l" rtl="0" eaLnBrk="1" fontAlgn="base" hangingPunct="1">
        <a:spcBef>
          <a:spcPct val="50000"/>
        </a:spcBef>
        <a:spcAft>
          <a:spcPct val="0"/>
        </a:spcAft>
        <a:buChar char="•"/>
        <a:defRPr sz="2400">
          <a:solidFill>
            <a:schemeClr val="tx1"/>
          </a:solidFill>
          <a:latin typeface="+mn-lt"/>
        </a:defRPr>
      </a:lvl3pPr>
      <a:lvl4pPr marL="1600200" indent="-228600" algn="l" rtl="0" eaLnBrk="1" fontAlgn="base" hangingPunct="1">
        <a:spcBef>
          <a:spcPct val="50000"/>
        </a:spcBef>
        <a:spcAft>
          <a:spcPct val="0"/>
        </a:spcAft>
        <a:buChar char="–"/>
        <a:defRPr sz="2000">
          <a:solidFill>
            <a:schemeClr val="tx1"/>
          </a:solidFill>
          <a:latin typeface="+mn-lt"/>
        </a:defRPr>
      </a:lvl4pPr>
      <a:lvl5pPr marL="2057400" indent="-228600" algn="l" rtl="0" eaLnBrk="1" fontAlgn="base" hangingPunct="1">
        <a:spcBef>
          <a:spcPct val="50000"/>
        </a:spcBef>
        <a:spcAft>
          <a:spcPct val="0"/>
        </a:spcAft>
        <a:buChar char="»"/>
        <a:defRPr sz="2000">
          <a:solidFill>
            <a:schemeClr val="tx1"/>
          </a:solidFill>
          <a:latin typeface="+mn-lt"/>
        </a:defRPr>
      </a:lvl5pPr>
      <a:lvl6pPr marL="2514600" indent="-228600" algn="l" rtl="0" eaLnBrk="1" fontAlgn="base" hangingPunct="1">
        <a:spcBef>
          <a:spcPct val="50000"/>
        </a:spcBef>
        <a:spcAft>
          <a:spcPct val="0"/>
        </a:spcAft>
        <a:buChar char="»"/>
        <a:defRPr sz="2000">
          <a:solidFill>
            <a:schemeClr val="tx1"/>
          </a:solidFill>
          <a:latin typeface="+mn-lt"/>
        </a:defRPr>
      </a:lvl6pPr>
      <a:lvl7pPr marL="2971800" indent="-228600" algn="l" rtl="0" eaLnBrk="1" fontAlgn="base" hangingPunct="1">
        <a:spcBef>
          <a:spcPct val="50000"/>
        </a:spcBef>
        <a:spcAft>
          <a:spcPct val="0"/>
        </a:spcAft>
        <a:buChar char="»"/>
        <a:defRPr sz="2000">
          <a:solidFill>
            <a:schemeClr val="tx1"/>
          </a:solidFill>
          <a:latin typeface="+mn-lt"/>
        </a:defRPr>
      </a:lvl7pPr>
      <a:lvl8pPr marL="3429000" indent="-228600" algn="l" rtl="0" eaLnBrk="1" fontAlgn="base" hangingPunct="1">
        <a:spcBef>
          <a:spcPct val="50000"/>
        </a:spcBef>
        <a:spcAft>
          <a:spcPct val="0"/>
        </a:spcAft>
        <a:buChar char="»"/>
        <a:defRPr sz="2000">
          <a:solidFill>
            <a:schemeClr val="tx1"/>
          </a:solidFill>
          <a:latin typeface="+mn-lt"/>
        </a:defRPr>
      </a:lvl8pPr>
      <a:lvl9pPr marL="3886200" indent="-228600" algn="l" rtl="0" eaLnBrk="1" fontAlgn="base" hangingPunct="1">
        <a:spcBef>
          <a:spcPct val="5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3" Type="http://schemas.openxmlformats.org/officeDocument/2006/relationships/image" Target="../media/image2.png" />
  <Relationship Id="rId2" Type="http://schemas.openxmlformats.org/officeDocument/2006/relationships/notesSlide" Target="../notesSlides/notesSlide1.xml" />
  <Relationship Id="rId1" Type="http://schemas.openxmlformats.org/officeDocument/2006/relationships/slideLayout" Target="../slideLayouts/slideLayout1.xml" />
</Relationships>
</file>

<file path=ppt/slides/_rels/slide10.xml.rels>&#65279;<?xml version="1.0" encoding="UTF-8" standalone="yes"?>
<Relationships xmlns="http://schemas.openxmlformats.org/package/2006/relationships">
  <Relationship Id="rId2" Type="http://schemas.openxmlformats.org/officeDocument/2006/relationships/notesSlide" Target="../notesSlides/notesSlide10.xml" />
  <Relationship Id="rId1" Type="http://schemas.openxmlformats.org/officeDocument/2006/relationships/slideLayout" Target="../slideLayouts/slideLayout2.xml" />
</Relationships>
</file>

<file path=ppt/slides/_rels/slide11.xml.rels>&#65279;<?xml version="1.0" encoding="UTF-8" standalone="yes"?>
<Relationships xmlns="http://schemas.openxmlformats.org/package/2006/relationships">
  <Relationship Id="rId2" Type="http://schemas.openxmlformats.org/officeDocument/2006/relationships/notesSlide" Target="../notesSlides/notesSlide11.xml" />
  <Relationship Id="rId1" Type="http://schemas.openxmlformats.org/officeDocument/2006/relationships/slideLayout" Target="../slideLayouts/slideLayout2.xml" />
</Relationships>
</file>

<file path=ppt/slides/_rels/slide12.xml.rels>&#65279;<?xml version="1.0" encoding="UTF-8" standalone="yes"?>
<Relationships xmlns="http://schemas.openxmlformats.org/package/2006/relationships">
  <Relationship Id="rId2" Type="http://schemas.openxmlformats.org/officeDocument/2006/relationships/notesSlide" Target="../notesSlides/notesSlide12.xml" />
  <Relationship Id="rId1" Type="http://schemas.openxmlformats.org/officeDocument/2006/relationships/slideLayout" Target="../slideLayouts/slideLayout2.xml" />
</Relationships>
</file>

<file path=ppt/slides/_rels/slide13.xml.rels>&#65279;<?xml version="1.0" encoding="UTF-8" standalone="yes"?>
<Relationships xmlns="http://schemas.openxmlformats.org/package/2006/relationships">
  <Relationship Id="rId2" Type="http://schemas.openxmlformats.org/officeDocument/2006/relationships/notesSlide" Target="../notesSlides/notesSlide13.xml" />
  <Relationship Id="rId1" Type="http://schemas.openxmlformats.org/officeDocument/2006/relationships/slideLayout" Target="../slideLayouts/slideLayout2.xml" />
</Relationships>
</file>

<file path=ppt/slides/_rels/slide14.xml.rels>&#65279;<?xml version="1.0" encoding="UTF-8" standalone="yes"?>
<Relationships xmlns="http://schemas.openxmlformats.org/package/2006/relationships">
  <Relationship Id="rId2" Type="http://schemas.openxmlformats.org/officeDocument/2006/relationships/notesSlide" Target="../notesSlides/notesSlide14.xml" />
  <Relationship Id="rId1" Type="http://schemas.openxmlformats.org/officeDocument/2006/relationships/slideLayout" Target="../slideLayouts/slideLayout2.xml" />
</Relationships>
</file>

<file path=ppt/slides/_rels/slide15.xml.rels>&#65279;<?xml version="1.0" encoding="UTF-8" standalone="yes"?>
<Relationships xmlns="http://schemas.openxmlformats.org/package/2006/relationships">
  <Relationship Id="rId2" Type="http://schemas.openxmlformats.org/officeDocument/2006/relationships/notesSlide" Target="../notesSlides/notesSlide15.xml" />
  <Relationship Id="rId1" Type="http://schemas.openxmlformats.org/officeDocument/2006/relationships/slideLayout" Target="../slideLayouts/slideLayout2.xml" />
</Relationships>
</file>

<file path=ppt/slides/_rels/slide16.xml.rels>&#65279;<?xml version="1.0" encoding="UTF-8" standalone="yes"?>
<Relationships xmlns="http://schemas.openxmlformats.org/package/2006/relationships">
  <Relationship Id="rId2" Type="http://schemas.openxmlformats.org/officeDocument/2006/relationships/notesSlide" Target="../notesSlides/notesSlide16.xml" />
  <Relationship Id="rId1" Type="http://schemas.openxmlformats.org/officeDocument/2006/relationships/slideLayout" Target="../slideLayouts/slideLayout2.xml" />
</Relationships>
</file>

<file path=ppt/slides/_rels/slide17.xml.rels>&#65279;<?xml version="1.0" encoding="UTF-8" standalone="yes"?>
<Relationships xmlns="http://schemas.openxmlformats.org/package/2006/relationships">
  <Relationship Id="rId2" Type="http://schemas.openxmlformats.org/officeDocument/2006/relationships/notesSlide" Target="../notesSlides/notesSlide17.xml" />
  <Relationship Id="rId1" Type="http://schemas.openxmlformats.org/officeDocument/2006/relationships/slideLayout" Target="../slideLayouts/slideLayout2.xml" />
</Relationships>
</file>

<file path=ppt/slides/_rels/slide18.xml.rels>&#65279;<?xml version="1.0" encoding="UTF-8" standalone="yes"?>
<Relationships xmlns="http://schemas.openxmlformats.org/package/2006/relationships">
  <Relationship Id="rId3" Type="http://schemas.openxmlformats.org/officeDocument/2006/relationships/image" Target="../media/image6.jpeg" />
  <Relationship Id="rId2" Type="http://schemas.openxmlformats.org/officeDocument/2006/relationships/notesSlide" Target="../notesSlides/notesSlide18.xml" />
  <Relationship Id="rId1" Type="http://schemas.openxmlformats.org/officeDocument/2006/relationships/slideLayout" Target="../slideLayouts/slideLayout2.xml" />
</Relationships>
</file>

<file path=ppt/slides/_rels/slide19.xml.rels>&#65279;<?xml version="1.0" encoding="UTF-8" standalone="yes"?>
<Relationships xmlns="http://schemas.openxmlformats.org/package/2006/relationships">
  <Relationship Id="rId3" Type="http://schemas.openxmlformats.org/officeDocument/2006/relationships/image" Target="../media/image7.jpeg" />
  <Relationship Id="rId2" Type="http://schemas.openxmlformats.org/officeDocument/2006/relationships/notesSlide" Target="../notesSlides/notesSlide19.xml" />
  <Relationship Id="rId1" Type="http://schemas.openxmlformats.org/officeDocument/2006/relationships/slideLayout" Target="../slideLayouts/slideLayout2.xml" />
</Relationships>
</file>

<file path=ppt/slides/_rels/slide2.xml.rels>&#65279;<?xml version="1.0" encoding="UTF-8" standalone="yes"?>
<Relationships xmlns="http://schemas.openxmlformats.org/package/2006/relationships">
  <Relationship Id="rId2" Type="http://schemas.openxmlformats.org/officeDocument/2006/relationships/notesSlide" Target="../notesSlides/notesSlide2.xml" />
  <Relationship Id="rId1" Type="http://schemas.openxmlformats.org/officeDocument/2006/relationships/slideLayout" Target="../slideLayouts/slideLayout7.xml" />
</Relationships>
</file>

<file path=ppt/slides/_rels/slide20.xml.rels>&#65279;<?xml version="1.0" encoding="UTF-8" standalone="yes"?>
<Relationships xmlns="http://schemas.openxmlformats.org/package/2006/relationships">
  <Relationship Id="rId3" Type="http://schemas.openxmlformats.org/officeDocument/2006/relationships/image" Target="../media/image8.jpeg" />
  <Relationship Id="rId2" Type="http://schemas.openxmlformats.org/officeDocument/2006/relationships/notesSlide" Target="../notesSlides/notesSlide20.xml" />
  <Relationship Id="rId1" Type="http://schemas.openxmlformats.org/officeDocument/2006/relationships/slideLayout" Target="../slideLayouts/slideLayout2.xml" />
</Relationships>
</file>

<file path=ppt/slides/_rels/slide21.xml.rels>&#65279;<?xml version="1.0" encoding="UTF-8" standalone="yes"?>
<Relationships xmlns="http://schemas.openxmlformats.org/package/2006/relationships">
  <Relationship Id="rId2" Type="http://schemas.openxmlformats.org/officeDocument/2006/relationships/notesSlide" Target="../notesSlides/notesSlide21.xml" />
  <Relationship Id="rId1" Type="http://schemas.openxmlformats.org/officeDocument/2006/relationships/slideLayout" Target="../slideLayouts/slideLayout2.xml" />
</Relationships>
</file>

<file path=ppt/slides/_rels/slide22.xml.rels>&#65279;<?xml version="1.0" encoding="UTF-8" standalone="yes"?>
<Relationships xmlns="http://schemas.openxmlformats.org/package/2006/relationships">
  <Relationship Id="rId2" Type="http://schemas.openxmlformats.org/officeDocument/2006/relationships/notesSlide" Target="../notesSlides/notesSlide22.xml" />
  <Relationship Id="rId1" Type="http://schemas.openxmlformats.org/officeDocument/2006/relationships/slideLayout" Target="../slideLayouts/slideLayout2.xml" />
</Relationships>
</file>

<file path=ppt/slides/_rels/slide23.xml.rels>&#65279;<?xml version="1.0" encoding="UTF-8" standalone="yes"?>
<Relationships xmlns="http://schemas.openxmlformats.org/package/2006/relationships">
  <Relationship Id="rId3" Type="http://schemas.openxmlformats.org/officeDocument/2006/relationships/image" Target="../media/image9.png" />
  <Relationship Id="rId2" Type="http://schemas.openxmlformats.org/officeDocument/2006/relationships/notesSlide" Target="../notesSlides/notesSlide23.xml" />
  <Relationship Id="rId1" Type="http://schemas.openxmlformats.org/officeDocument/2006/relationships/slideLayout" Target="../slideLayouts/slideLayout2.xml" />
</Relationships>
</file>

<file path=ppt/slides/_rels/slide24.xml.rels>&#65279;<?xml version="1.0" encoding="UTF-8" standalone="yes"?>
<Relationships xmlns="http://schemas.openxmlformats.org/package/2006/relationships">
  <Relationship Id="rId2" Type="http://schemas.openxmlformats.org/officeDocument/2006/relationships/notesSlide" Target="../notesSlides/notesSlide24.xml" />
  <Relationship Id="rId1" Type="http://schemas.openxmlformats.org/officeDocument/2006/relationships/slideLayout" Target="../slideLayouts/slideLayout2.xml" />
</Relationships>
</file>

<file path=ppt/slides/_rels/slide25.xml.rels>&#65279;<?xml version="1.0" encoding="UTF-8" standalone="yes"?>
<Relationships xmlns="http://schemas.openxmlformats.org/package/2006/relationships">
  <Relationship Id="rId2" Type="http://schemas.openxmlformats.org/officeDocument/2006/relationships/notesSlide" Target="../notesSlides/notesSlide25.xml" />
  <Relationship Id="rId1" Type="http://schemas.openxmlformats.org/officeDocument/2006/relationships/slideLayout" Target="../slideLayouts/slideLayout2.xml" />
</Relationships>
</file>

<file path=ppt/slides/_rels/slide26.xml.rels>&#65279;<?xml version="1.0" encoding="UTF-8" standalone="yes"?>
<Relationships xmlns="http://schemas.openxmlformats.org/package/2006/relationships">
  <Relationship Id="rId3" Type="http://schemas.openxmlformats.org/officeDocument/2006/relationships/image" Target="../media/image10.jpeg" />
  <Relationship Id="rId2" Type="http://schemas.openxmlformats.org/officeDocument/2006/relationships/notesSlide" Target="../notesSlides/notesSlide26.xml" />
  <Relationship Id="rId1" Type="http://schemas.openxmlformats.org/officeDocument/2006/relationships/slideLayout" Target="../slideLayouts/slideLayout2.xml" />
</Relationships>
</file>

<file path=ppt/slides/_rels/slide27.xml.rels>&#65279;<?xml version="1.0" encoding="UTF-8" standalone="yes"?>
<Relationships xmlns="http://schemas.openxmlformats.org/package/2006/relationships">
  <Relationship Id="rId2" Type="http://schemas.openxmlformats.org/officeDocument/2006/relationships/notesSlide" Target="../notesSlides/notesSlide27.xml" />
  <Relationship Id="rId1" Type="http://schemas.openxmlformats.org/officeDocument/2006/relationships/slideLayout" Target="../slideLayouts/slideLayout2.xml" />
</Relationships>
</file>

<file path=ppt/slides/_rels/slide28.xml.rels>&#65279;<?xml version="1.0" encoding="UTF-8" standalone="yes"?>
<Relationships xmlns="http://schemas.openxmlformats.org/package/2006/relationships">
  <Relationship Id="rId2" Type="http://schemas.openxmlformats.org/officeDocument/2006/relationships/notesSlide" Target="../notesSlides/notesSlide28.xml" />
  <Relationship Id="rId1" Type="http://schemas.openxmlformats.org/officeDocument/2006/relationships/slideLayout" Target="../slideLayouts/slideLayout2.xml" />
</Relationships>
</file>

<file path=ppt/slides/_rels/slide29.xml.rels>&#65279;<?xml version="1.0" encoding="UTF-8" standalone="yes"?>
<Relationships xmlns="http://schemas.openxmlformats.org/package/2006/relationships">
  <Relationship Id="rId3" Type="http://schemas.openxmlformats.org/officeDocument/2006/relationships/image" Target="../media/image11.jpeg" />
  <Relationship Id="rId2" Type="http://schemas.openxmlformats.org/officeDocument/2006/relationships/notesSlide" Target="../notesSlides/notesSlide29.xml" />
  <Relationship Id="rId1" Type="http://schemas.openxmlformats.org/officeDocument/2006/relationships/slideLayout" Target="../slideLayouts/slideLayout2.xml" />
</Relationships>
</file>

<file path=ppt/slides/_rels/slide3.xml.rels>&#65279;<?xml version="1.0" encoding="UTF-8" standalone="yes"?>
<Relationships xmlns="http://schemas.openxmlformats.org/package/2006/relationships">
  <Relationship Id="rId2" Type="http://schemas.openxmlformats.org/officeDocument/2006/relationships/notesSlide" Target="../notesSlides/notesSlide3.xml" />
  <Relationship Id="rId1" Type="http://schemas.openxmlformats.org/officeDocument/2006/relationships/slideLayout" Target="../slideLayouts/slideLayout7.xml" />
</Relationships>
</file>

<file path=ppt/slides/_rels/slide30.xml.rels>&#65279;<?xml version="1.0" encoding="UTF-8" standalone="yes"?>
<Relationships xmlns="http://schemas.openxmlformats.org/package/2006/relationships">
  <Relationship Id="rId2" Type="http://schemas.openxmlformats.org/officeDocument/2006/relationships/notesSlide" Target="../notesSlides/notesSlide30.xml" />
  <Relationship Id="rId1" Type="http://schemas.openxmlformats.org/officeDocument/2006/relationships/slideLayout" Target="../slideLayouts/slideLayout2.xml" />
</Relationships>
</file>

<file path=ppt/slides/_rels/slide31.xml.rels>&#65279;<?xml version="1.0" encoding="UTF-8" standalone="yes"?>
<Relationships xmlns="http://schemas.openxmlformats.org/package/2006/relationships">
  <Relationship Id="rId2" Type="http://schemas.openxmlformats.org/officeDocument/2006/relationships/notesSlide" Target="../notesSlides/notesSlide31.xml" />
  <Relationship Id="rId1" Type="http://schemas.openxmlformats.org/officeDocument/2006/relationships/slideLayout" Target="../slideLayouts/slideLayout2.xml" />
</Relationships>
</file>

<file path=ppt/slides/_rels/slide32.xml.rels>&#65279;<?xml version="1.0" encoding="UTF-8" standalone="yes"?>
<Relationships xmlns="http://schemas.openxmlformats.org/package/2006/relationships">
  <Relationship Id="rId2" Type="http://schemas.openxmlformats.org/officeDocument/2006/relationships/notesSlide" Target="../notesSlides/notesSlide32.xml" />
  <Relationship Id="rId1" Type="http://schemas.openxmlformats.org/officeDocument/2006/relationships/slideLayout" Target="../slideLayouts/slideLayout2.xml" />
</Relationships>
</file>

<file path=ppt/slides/_rels/slide33.xml.rels>&#65279;<?xml version="1.0" encoding="UTF-8" standalone="yes"?>
<Relationships xmlns="http://schemas.openxmlformats.org/package/2006/relationships">
  <Relationship Id="rId3" Type="http://schemas.openxmlformats.org/officeDocument/2006/relationships/image" Target="../media/image11.jpeg" />
  <Relationship Id="rId2" Type="http://schemas.openxmlformats.org/officeDocument/2006/relationships/notesSlide" Target="../notesSlides/notesSlide33.xml" />
  <Relationship Id="rId1" Type="http://schemas.openxmlformats.org/officeDocument/2006/relationships/slideLayout" Target="../slideLayouts/slideLayout2.xml" />
</Relationships>
</file>

<file path=ppt/slides/_rels/slide34.xml.rels>&#65279;<?xml version="1.0" encoding="UTF-8" standalone="yes"?>
<Relationships xmlns="http://schemas.openxmlformats.org/package/2006/relationships">
  <Relationship Id="rId2" Type="http://schemas.openxmlformats.org/officeDocument/2006/relationships/notesSlide" Target="../notesSlides/notesSlide34.xml" />
  <Relationship Id="rId1" Type="http://schemas.openxmlformats.org/officeDocument/2006/relationships/slideLayout" Target="../slideLayouts/slideLayout2.xml" />
</Relationships>
</file>

<file path=ppt/slides/_rels/slide35.xml.rels>&#65279;<?xml version="1.0" encoding="UTF-8" standalone="yes"?>
<Relationships xmlns="http://schemas.openxmlformats.org/package/2006/relationships">
  <Relationship Id="rId2" Type="http://schemas.openxmlformats.org/officeDocument/2006/relationships/notesSlide" Target="../notesSlides/notesSlide35.xml" />
  <Relationship Id="rId1" Type="http://schemas.openxmlformats.org/officeDocument/2006/relationships/slideLayout" Target="../slideLayouts/slideLayout2.xml" />
</Relationships>
</file>

<file path=ppt/slides/_rels/slide36.xml.rels>&#65279;<?xml version="1.0" encoding="UTF-8" standalone="yes"?>
<Relationships xmlns="http://schemas.openxmlformats.org/package/2006/relationships">
  <Relationship Id="rId2" Type="http://schemas.openxmlformats.org/officeDocument/2006/relationships/notesSlide" Target="../notesSlides/notesSlide36.xml" />
  <Relationship Id="rId1" Type="http://schemas.openxmlformats.org/officeDocument/2006/relationships/slideLayout" Target="../slideLayouts/slideLayout2.xml" />
</Relationships>
</file>

<file path=ppt/slides/_rels/slide37.xml.rels>&#65279;<?xml version="1.0" encoding="UTF-8" standalone="yes"?>
<Relationships xmlns="http://schemas.openxmlformats.org/package/2006/relationships">
  <Relationship Id="rId2" Type="http://schemas.openxmlformats.org/officeDocument/2006/relationships/notesSlide" Target="../notesSlides/notesSlide37.xml" />
  <Relationship Id="rId1" Type="http://schemas.openxmlformats.org/officeDocument/2006/relationships/slideLayout" Target="../slideLayouts/slideLayout2.xml" />
</Relationships>
</file>

<file path=ppt/slides/_rels/slide38.xml.rels>&#65279;<?xml version="1.0" encoding="UTF-8" standalone="yes"?>
<Relationships xmlns="http://schemas.openxmlformats.org/package/2006/relationships">
  <Relationship Id="rId2" Type="http://schemas.openxmlformats.org/officeDocument/2006/relationships/notesSlide" Target="../notesSlides/notesSlide38.xml" />
  <Relationship Id="rId1" Type="http://schemas.openxmlformats.org/officeDocument/2006/relationships/slideLayout" Target="../slideLayouts/slideLayout2.xml" />
</Relationships>
</file>

<file path=ppt/slides/_rels/slide39.xml.rels>&#65279;<?xml version="1.0" encoding="UTF-8" standalone="yes"?>
<Relationships xmlns="http://schemas.openxmlformats.org/package/2006/relationships">
  <Relationship Id="rId2" Type="http://schemas.openxmlformats.org/officeDocument/2006/relationships/notesSlide" Target="../notesSlides/notesSlide39.xml" />
  <Relationship Id="rId1" Type="http://schemas.openxmlformats.org/officeDocument/2006/relationships/slideLayout" Target="../slideLayouts/slideLayout2.xml" />
</Relationships>
</file>

<file path=ppt/slides/_rels/slide4.xml.rels>&#65279;<?xml version="1.0" encoding="UTF-8" standalone="yes"?>
<Relationships xmlns="http://schemas.openxmlformats.org/package/2006/relationships">
  <Relationship Id="rId2" Type="http://schemas.openxmlformats.org/officeDocument/2006/relationships/notesSlide" Target="../notesSlides/notesSlide4.xml" />
  <Relationship Id="rId1" Type="http://schemas.openxmlformats.org/officeDocument/2006/relationships/slideLayout" Target="../slideLayouts/slideLayout2.xml" />
</Relationships>
</file>

<file path=ppt/slides/_rels/slide40.xml.rels>&#65279;<?xml version="1.0" encoding="UTF-8" standalone="yes"?>
<Relationships xmlns="http://schemas.openxmlformats.org/package/2006/relationships">
  <Relationship Id="rId3" Type="http://schemas.openxmlformats.org/officeDocument/2006/relationships/image" Target="../media/image12.jpeg" />
  <Relationship Id="rId2" Type="http://schemas.openxmlformats.org/officeDocument/2006/relationships/notesSlide" Target="../notesSlides/notesSlide40.xml" />
  <Relationship Id="rId1" Type="http://schemas.openxmlformats.org/officeDocument/2006/relationships/slideLayout" Target="../slideLayouts/slideLayout2.xml" />
</Relationships>
</file>

<file path=ppt/slides/_rels/slide41.xml.rels>&#65279;<?xml version="1.0" encoding="UTF-8" standalone="yes"?>
<Relationships xmlns="http://schemas.openxmlformats.org/package/2006/relationships">
  <Relationship Id="rId2" Type="http://schemas.openxmlformats.org/officeDocument/2006/relationships/notesSlide" Target="../notesSlides/notesSlide41.xml" />
  <Relationship Id="rId1" Type="http://schemas.openxmlformats.org/officeDocument/2006/relationships/slideLayout" Target="../slideLayouts/slideLayout2.xml" />
</Relationships>
</file>

<file path=ppt/slides/_rels/slide42.xml.rels>&#65279;<?xml version="1.0" encoding="UTF-8" standalone="yes"?>
<Relationships xmlns="http://schemas.openxmlformats.org/package/2006/relationships">
  <Relationship Id="rId3" Type="http://schemas.openxmlformats.org/officeDocument/2006/relationships/image" Target="../media/image3.jpeg" />
  <Relationship Id="rId2" Type="http://schemas.openxmlformats.org/officeDocument/2006/relationships/notesSlide" Target="../notesSlides/notesSlide42.xml" />
  <Relationship Id="rId1" Type="http://schemas.openxmlformats.org/officeDocument/2006/relationships/slideLayout" Target="../slideLayouts/slideLayout2.xml" />
</Relationships>
</file>

<file path=ppt/slides/_rels/slide43.xml.rels>&#65279;<?xml version="1.0" encoding="UTF-8" standalone="yes"?>
<Relationships xmlns="http://schemas.openxmlformats.org/package/2006/relationships">
  <Relationship Id="rId3" Type="http://schemas.openxmlformats.org/officeDocument/2006/relationships/image" Target="../media/image4.jpeg" />
  <Relationship Id="rId2" Type="http://schemas.openxmlformats.org/officeDocument/2006/relationships/notesSlide" Target="../notesSlides/notesSlide43.xml" />
  <Relationship Id="rId1" Type="http://schemas.openxmlformats.org/officeDocument/2006/relationships/slideLayout" Target="../slideLayouts/slideLayout2.xml" />
</Relationships>
</file>

<file path=ppt/slides/_rels/slide44.xml.rels>&#65279;<?xml version="1.0" encoding="UTF-8" standalone="yes"?>
<Relationships xmlns="http://schemas.openxmlformats.org/package/2006/relationships">
  <Relationship Id="rId2" Type="http://schemas.openxmlformats.org/officeDocument/2006/relationships/notesSlide" Target="../notesSlides/notesSlide44.xml" />
  <Relationship Id="rId1" Type="http://schemas.openxmlformats.org/officeDocument/2006/relationships/slideLayout" Target="../slideLayouts/slideLayout2.xml" />
</Relationships>
</file>

<file path=ppt/slides/_rels/slide45.xml.rels>&#65279;<?xml version="1.0" encoding="UTF-8" standalone="yes"?>
<Relationships xmlns="http://schemas.openxmlformats.org/package/2006/relationships">
  <Relationship Id="rId2" Type="http://schemas.openxmlformats.org/officeDocument/2006/relationships/notesSlide" Target="../notesSlides/notesSlide45.xml" />
  <Relationship Id="rId1" Type="http://schemas.openxmlformats.org/officeDocument/2006/relationships/slideLayout" Target="../slideLayouts/slideLayout2.xml" />
</Relationships>
</file>

<file path=ppt/slides/_rels/slide46.xml.rels>&#65279;<?xml version="1.0" encoding="UTF-8" standalone="yes"?>
<Relationships xmlns="http://schemas.openxmlformats.org/package/2006/relationships">
  <Relationship Id="rId3" Type="http://schemas.openxmlformats.org/officeDocument/2006/relationships/image" Target="../media/image13.jpeg" />
  <Relationship Id="rId2" Type="http://schemas.openxmlformats.org/officeDocument/2006/relationships/notesSlide" Target="../notesSlides/notesSlide46.xml" />
  <Relationship Id="rId1" Type="http://schemas.openxmlformats.org/officeDocument/2006/relationships/slideLayout" Target="../slideLayouts/slideLayout2.xml" />
</Relationships>
</file>

<file path=ppt/slides/_rels/slide47.xml.rels>&#65279;<?xml version="1.0" encoding="UTF-8" standalone="yes"?>
<Relationships xmlns="http://schemas.openxmlformats.org/package/2006/relationships">
  <Relationship Id="rId2" Type="http://schemas.openxmlformats.org/officeDocument/2006/relationships/notesSlide" Target="../notesSlides/notesSlide47.xml" />
  <Relationship Id="rId1" Type="http://schemas.openxmlformats.org/officeDocument/2006/relationships/slideLayout" Target="../slideLayouts/slideLayout2.xml" />
</Relationships>
</file>

<file path=ppt/slides/_rels/slide48.xml.rels>&#65279;<?xml version="1.0" encoding="UTF-8" standalone="yes"?>
<Relationships xmlns="http://schemas.openxmlformats.org/package/2006/relationships">
  <Relationship Id="rId3" Type="http://schemas.openxmlformats.org/officeDocument/2006/relationships/image" Target="../media/image14.jpeg" />
  <Relationship Id="rId2" Type="http://schemas.openxmlformats.org/officeDocument/2006/relationships/notesSlide" Target="../notesSlides/notesSlide48.xml" />
  <Relationship Id="rId1" Type="http://schemas.openxmlformats.org/officeDocument/2006/relationships/slideLayout" Target="../slideLayouts/slideLayout2.xml" />
</Relationships>
</file>

<file path=ppt/slides/_rels/slide49.xml.rels>&#65279;<?xml version="1.0" encoding="UTF-8" standalone="yes"?>
<Relationships xmlns="http://schemas.openxmlformats.org/package/2006/relationships">
  <Relationship Id="rId2" Type="http://schemas.openxmlformats.org/officeDocument/2006/relationships/notesSlide" Target="../notesSlides/notesSlide49.xml" />
  <Relationship Id="rId1" Type="http://schemas.openxmlformats.org/officeDocument/2006/relationships/slideLayout" Target="../slideLayouts/slideLayout2.xml" />
</Relationships>
</file>

<file path=ppt/slides/_rels/slide5.xml.rels>&#65279;<?xml version="1.0" encoding="UTF-8" standalone="yes"?>
<Relationships xmlns="http://schemas.openxmlformats.org/package/2006/relationships">
  <Relationship Id="rId2" Type="http://schemas.openxmlformats.org/officeDocument/2006/relationships/notesSlide" Target="../notesSlides/notesSlide5.xml" />
  <Relationship Id="rId1" Type="http://schemas.openxmlformats.org/officeDocument/2006/relationships/slideLayout" Target="../slideLayouts/slideLayout2.xml" />
</Relationships>
</file>

<file path=ppt/slides/_rels/slide50.xml.rels>&#65279;<?xml version="1.0" encoding="UTF-8" standalone="yes"?>
<Relationships xmlns="http://schemas.openxmlformats.org/package/2006/relationships">
  <Relationship Id="rId2" Type="http://schemas.openxmlformats.org/officeDocument/2006/relationships/notesSlide" Target="../notesSlides/notesSlide50.xml" />
  <Relationship Id="rId1" Type="http://schemas.openxmlformats.org/officeDocument/2006/relationships/slideLayout" Target="../slideLayouts/slideLayout2.xml" />
</Relationships>
</file>

<file path=ppt/slides/_rels/slide51.xml.rels>&#65279;<?xml version="1.0" encoding="UTF-8" standalone="yes"?>
<Relationships xmlns="http://schemas.openxmlformats.org/package/2006/relationships">
  <Relationship Id="rId3" Type="http://schemas.openxmlformats.org/officeDocument/2006/relationships/image" Target="../media/image2.png" />
  <Relationship Id="rId2" Type="http://schemas.openxmlformats.org/officeDocument/2006/relationships/notesSlide" Target="../notesSlides/notesSlide51.xml" />
  <Relationship Id="rId1" Type="http://schemas.openxmlformats.org/officeDocument/2006/relationships/slideLayout" Target="../slideLayouts/slideLayout1.xml" />
</Relationships>
</file>

<file path=ppt/slides/_rels/slide6.xml.rels>&#65279;<?xml version="1.0" encoding="UTF-8" standalone="yes"?>
<Relationships xmlns="http://schemas.openxmlformats.org/package/2006/relationships">
  <Relationship Id="rId2" Type="http://schemas.openxmlformats.org/officeDocument/2006/relationships/notesSlide" Target="../notesSlides/notesSlide6.xml" />
  <Relationship Id="rId1" Type="http://schemas.openxmlformats.org/officeDocument/2006/relationships/slideLayout" Target="../slideLayouts/slideLayout2.xml" />
</Relationships>
</file>

<file path=ppt/slides/_rels/slide7.xml.rels>&#65279;<?xml version="1.0" encoding="UTF-8" standalone="yes"?>
<Relationships xmlns="http://schemas.openxmlformats.org/package/2006/relationships">
  <Relationship Id="rId3" Type="http://schemas.openxmlformats.org/officeDocument/2006/relationships/image" Target="../media/image3.jpeg" />
  <Relationship Id="rId2" Type="http://schemas.openxmlformats.org/officeDocument/2006/relationships/notesSlide" Target="../notesSlides/notesSlide7.xml" />
  <Relationship Id="rId1" Type="http://schemas.openxmlformats.org/officeDocument/2006/relationships/slideLayout" Target="../slideLayouts/slideLayout2.xml" />
</Relationships>
</file>

<file path=ppt/slides/_rels/slide8.xml.rels>&#65279;<?xml version="1.0" encoding="UTF-8" standalone="yes"?>
<Relationships xmlns="http://schemas.openxmlformats.org/package/2006/relationships">
  <Relationship Id="rId3" Type="http://schemas.openxmlformats.org/officeDocument/2006/relationships/image" Target="../media/image4.jpeg" />
  <Relationship Id="rId2" Type="http://schemas.openxmlformats.org/officeDocument/2006/relationships/notesSlide" Target="../notesSlides/notesSlide8.xml" />
  <Relationship Id="rId1" Type="http://schemas.openxmlformats.org/officeDocument/2006/relationships/slideLayout" Target="../slideLayouts/slideLayout2.xml" />
</Relationships>
</file>

<file path=ppt/slides/_rels/slide9.xml.rels>&#65279;<?xml version="1.0" encoding="UTF-8" standalone="yes"?>
<Relationships xmlns="http://schemas.openxmlformats.org/package/2006/relationships">
  <Relationship Id="rId3" Type="http://schemas.openxmlformats.org/officeDocument/2006/relationships/image" Target="../media/image5.jpeg" />
  <Relationship Id="rId2" Type="http://schemas.openxmlformats.org/officeDocument/2006/relationships/notesSlide" Target="../notesSlides/notesSlide9.xml" />
  <Relationship Id="rId1" Type="http://schemas.openxmlformats.org/officeDocument/2006/relationships/slideLayout" Target="../slideLayouts/slideLayout2.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371600"/>
            <a:ext cx="7620000" cy="4114800"/>
          </a:xfrm>
        </p:spPr>
        <p:txBody>
          <a:bodyPr>
            <a:normAutofit/>
          </a:bodyPr>
          <a:lstStyle/>
          <a:p>
            <a:r>
              <a:rPr lang="en-US" sz="4000" b="1" dirty="0">
                <a:latin typeface="Times New Roman" pitchFamily="18" charset="0"/>
                <a:cs typeface="Times New Roman" pitchFamily="18" charset="0"/>
              </a:rPr>
              <a:t>Reasonably Probable Highest &amp; Best Use: Cost to Cure Issues</a:t>
            </a:r>
            <a:br>
              <a:rPr lang="en-US" sz="4000" b="1" dirty="0">
                <a:latin typeface="Times New Roman" pitchFamily="18" charset="0"/>
                <a:cs typeface="Times New Roman" pitchFamily="18" charset="0"/>
              </a:rPr>
            </a:br>
            <a:r>
              <a:rPr lang="en-US" sz="4000" b="1" dirty="0">
                <a:latin typeface="Times New Roman" pitchFamily="18" charset="0"/>
                <a:cs typeface="Times New Roman" pitchFamily="18" charset="0"/>
              </a:rPr>
              <a:t/>
            </a:r>
            <a:br>
              <a:rPr lang="en-US" sz="4000" b="1" dirty="0">
                <a:latin typeface="Times New Roman" pitchFamily="18" charset="0"/>
                <a:cs typeface="Times New Roman" pitchFamily="18" charset="0"/>
              </a:rPr>
            </a:br>
            <a:r>
              <a:rPr lang="en-US" sz="2000" dirty="0">
                <a:latin typeface="Times New Roman" pitchFamily="18" charset="0"/>
                <a:cs typeface="Times New Roman" pitchFamily="18" charset="0"/>
              </a:rPr>
              <a:t>Attorney Smitha Chintamaneni and Art Sullivan MAI, SR/WA</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13</a:t>
            </a:r>
            <a:r>
              <a:rPr lang="en-US" sz="2000" baseline="30000" dirty="0">
                <a:latin typeface="Times New Roman" pitchFamily="18" charset="0"/>
                <a:cs typeface="Times New Roman" pitchFamily="18" charset="0"/>
              </a:rPr>
              <a:t>th</a:t>
            </a:r>
            <a:r>
              <a:rPr lang="en-US" sz="2000" dirty="0">
                <a:latin typeface="Times New Roman" pitchFamily="18" charset="0"/>
                <a:cs typeface="Times New Roman" pitchFamily="18" charset="0"/>
              </a:rPr>
              <a:t> Annual Condemnation Appraisal Symposium</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May 25, 2016</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76200"/>
            <a:ext cx="1819648" cy="11091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Highest and Best Use- Appraisal Applications</a:t>
            </a:r>
          </a:p>
        </p:txBody>
      </p:sp>
      <p:sp>
        <p:nvSpPr>
          <p:cNvPr id="3" name="Content Placeholder 2"/>
          <p:cNvSpPr>
            <a:spLocks noGrp="1"/>
          </p:cNvSpPr>
          <p:nvPr>
            <p:ph idx="1"/>
          </p:nvPr>
        </p:nvSpPr>
        <p:spPr/>
        <p:txBody>
          <a:bodyPr/>
          <a:lstStyle/>
          <a:p>
            <a:r>
              <a:rPr lang="en-US" dirty="0"/>
              <a:t>H/B Use at core of every appraisal assignment</a:t>
            </a:r>
          </a:p>
          <a:p>
            <a:r>
              <a:rPr lang="en-US" dirty="0"/>
              <a:t>Guides comparable selection, market area, type of analysis</a:t>
            </a:r>
          </a:p>
          <a:p>
            <a:r>
              <a:rPr lang="en-US" dirty="0"/>
              <a:t>Primary source of litigation, combined with cost to cure issues, in eminent domain</a:t>
            </a: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1277B72-92A5-4EFE-B7B1-691EC02D92B0}" type="slidenum">
              <a:rPr lang="en-US" smtClean="0"/>
              <a:pPr>
                <a:defRPr/>
              </a:pPr>
              <a:t>10</a:t>
            </a:fld>
            <a:endParaRPr lang="en-US" dirty="0"/>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Highest and Best Use</a:t>
            </a:r>
          </a:p>
        </p:txBody>
      </p:sp>
      <p:sp>
        <p:nvSpPr>
          <p:cNvPr id="3" name="Content Placeholder 2"/>
          <p:cNvSpPr>
            <a:spLocks noGrp="1"/>
          </p:cNvSpPr>
          <p:nvPr>
            <p:ph idx="1"/>
          </p:nvPr>
        </p:nvSpPr>
        <p:spPr/>
        <p:txBody>
          <a:bodyPr/>
          <a:lstStyle/>
          <a:p>
            <a:pPr marL="514350" indent="-514350" algn="ctr">
              <a:buFont typeface="+mj-lt"/>
              <a:buAutoNum type="arabicPeriod"/>
            </a:pPr>
            <a:endParaRPr lang="en-US" sz="2800" dirty="0"/>
          </a:p>
          <a:p>
            <a:pPr marL="514350" indent="-514350" algn="ctr">
              <a:buFont typeface="+mj-lt"/>
              <a:buAutoNum type="arabicPeriod"/>
            </a:pPr>
            <a:r>
              <a:rPr lang="en-US" sz="2800" dirty="0"/>
              <a:t>Legal Permissibility</a:t>
            </a:r>
            <a:endParaRPr lang="en-US" sz="1400" dirty="0"/>
          </a:p>
          <a:p>
            <a:pPr marL="514350" indent="-514350" algn="ctr">
              <a:buFont typeface="+mj-lt"/>
              <a:buAutoNum type="arabicPeriod"/>
            </a:pPr>
            <a:r>
              <a:rPr lang="en-US" sz="2800" dirty="0"/>
              <a:t>Physical Possibility</a:t>
            </a:r>
          </a:p>
          <a:p>
            <a:pPr marL="514350" indent="-514350" algn="ctr">
              <a:buFont typeface="+mj-lt"/>
              <a:buAutoNum type="arabicPeriod"/>
            </a:pPr>
            <a:r>
              <a:rPr lang="en-US" sz="2800" dirty="0"/>
              <a:t>Financial Feasibility</a:t>
            </a:r>
          </a:p>
          <a:p>
            <a:pPr marL="514350" indent="-514350" algn="ctr">
              <a:buFont typeface="+mj-lt"/>
              <a:buAutoNum type="arabicPeriod"/>
            </a:pPr>
            <a:r>
              <a:rPr lang="en-US" sz="2800" dirty="0"/>
              <a:t>Maximum Productivity</a:t>
            </a: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1277B72-92A5-4EFE-B7B1-691EC02D92B0}" type="slidenum">
              <a:rPr lang="en-US" smtClean="0"/>
              <a:pPr>
                <a:defRPr/>
              </a:pPr>
              <a:t>11</a:t>
            </a:fld>
            <a:endParaRPr lang="en-US" dirty="0"/>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	Bembinster v. State of Wisconsin, 57 Wis. 2d 277 (1973)</a:t>
            </a:r>
          </a:p>
        </p:txBody>
      </p:sp>
      <p:sp>
        <p:nvSpPr>
          <p:cNvPr id="4" name="Content Placeholder 3"/>
          <p:cNvSpPr>
            <a:spLocks noGrp="1"/>
          </p:cNvSpPr>
          <p:nvPr>
            <p:ph idx="1"/>
          </p:nvPr>
        </p:nvSpPr>
        <p:spPr>
          <a:xfrm>
            <a:off x="228600" y="1676400"/>
            <a:ext cx="8763000" cy="4114800"/>
          </a:xfrm>
        </p:spPr>
        <p:txBody>
          <a:bodyPr/>
          <a:lstStyle/>
          <a:p>
            <a:r>
              <a:rPr lang="en-US" sz="1400" dirty="0"/>
              <a:t>Seminal Wisconsin case on “highest and best use” and legal permissibility issues</a:t>
            </a:r>
          </a:p>
          <a:p>
            <a:pPr lvl="0"/>
            <a:r>
              <a:rPr lang="en-US" sz="1400" dirty="0"/>
              <a:t>Dispute centered around State’s taking of 32 acres of property previously leased by Bembinster to Aero for auto salvage.  </a:t>
            </a:r>
          </a:p>
          <a:p>
            <a:pPr lvl="0"/>
            <a:r>
              <a:rPr lang="en-US" sz="1400" dirty="0"/>
              <a:t>Bembinster argued that the cost of Aero to remove its salvage yard at the end of the lease were just compensation damages.  </a:t>
            </a:r>
          </a:p>
          <a:p>
            <a:pPr lvl="0"/>
            <a:r>
              <a:rPr lang="en-US" sz="1400" dirty="0"/>
              <a:t>The court held that since Aero, as lessee, would have had an obligation to return the property to the landowners on the condition it received it, the costs of moving were not damages.  </a:t>
            </a:r>
          </a:p>
          <a:p>
            <a:r>
              <a:rPr lang="en-US" sz="1400" dirty="0"/>
              <a:t>Notably, there were four widely differing appraisals (two from the landowner and two from the state). What would cause such wide discrepancies?  And how would you reconcile them?  The court also said that opinion testimony from zoning board and sanitary district saying they would have granted applications for zoning changes was insufficient.  Again, what factual evidence would help for “reasonable probability”?</a:t>
            </a:r>
          </a:p>
          <a:p>
            <a:pPr lvl="0"/>
            <a:r>
              <a:rPr lang="en-US" sz="1400" u="sng" dirty="0"/>
              <a:t>Access</a:t>
            </a:r>
            <a:r>
              <a:rPr lang="en-US" sz="1400" dirty="0"/>
              <a:t>: the probability of town laying a new road to provide access to the north parcel, which would have required a zoning change</a:t>
            </a:r>
          </a:p>
          <a:p>
            <a:endParaRPr lang="en-US" sz="1400" dirty="0"/>
          </a:p>
        </p:txBody>
      </p:sp>
      <p:sp>
        <p:nvSpPr>
          <p:cNvPr id="3" name="Footer Placeholder 2"/>
          <p:cNvSpPr>
            <a:spLocks noGrp="1"/>
          </p:cNvSpPr>
          <p:nvPr>
            <p:ph type="ftr" sz="quarter" idx="11"/>
          </p:nvPr>
        </p:nvSpPr>
        <p:spPr/>
        <p:txBody>
          <a:bodyPr/>
          <a:lstStyle/>
          <a:p>
            <a:pPr>
              <a:defRPr/>
            </a:pPr>
            <a:endParaRPr lang="en-US"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Bembinster cont’d</a:t>
            </a:r>
          </a:p>
        </p:txBody>
      </p:sp>
      <p:sp>
        <p:nvSpPr>
          <p:cNvPr id="5" name="Content Placeholder 4"/>
          <p:cNvSpPr>
            <a:spLocks noGrp="1"/>
          </p:cNvSpPr>
          <p:nvPr>
            <p:ph idx="1"/>
          </p:nvPr>
        </p:nvSpPr>
        <p:spPr/>
        <p:txBody>
          <a:bodyPr/>
          <a:lstStyle/>
          <a:p>
            <a:pPr marL="342900" lvl="1" indent="-342900">
              <a:buFontTx/>
              <a:buChar char="•"/>
            </a:pPr>
            <a:r>
              <a:rPr lang="en-US" sz="1600" dirty="0"/>
              <a:t>Lower court refused to allow </a:t>
            </a:r>
          </a:p>
          <a:p>
            <a:pPr marL="742950" lvl="2" indent="-342900"/>
            <a:r>
              <a:rPr lang="en-US" sz="1600" dirty="0"/>
              <a:t>Testimony by chairman of town’s zoning board and a member of the town board that had a zoning application been made, it “probably would have been granted.”</a:t>
            </a:r>
          </a:p>
          <a:p>
            <a:pPr marL="742950" lvl="2" indent="-342900"/>
            <a:r>
              <a:rPr lang="en-US" sz="1600" dirty="0"/>
              <a:t>Testimony by member of sanitary district was also excluded on the grounds that such a zoning application could not be proved by opinion testimony.</a:t>
            </a:r>
          </a:p>
          <a:p>
            <a:pPr marL="742950" lvl="2" indent="-342900"/>
            <a:r>
              <a:rPr lang="en-US" sz="1600" dirty="0"/>
              <a:t>Court held that the type of evidence to show “reasonable probability of change” includes</a:t>
            </a:r>
          </a:p>
          <a:p>
            <a:pPr marL="1200150" lvl="3" indent="-342900"/>
            <a:r>
              <a:rPr lang="en-US" sz="1600" dirty="0"/>
              <a:t>Granting of other variances which show a continuing trend towards rezoning;</a:t>
            </a:r>
          </a:p>
          <a:p>
            <a:pPr marL="1200150" lvl="3" indent="-342900"/>
            <a:r>
              <a:rPr lang="en-US" sz="1600" dirty="0"/>
              <a:t>An actual amendment of an ordinance subsequent to the taking;</a:t>
            </a:r>
          </a:p>
          <a:p>
            <a:pPr marL="1200150" lvl="3" indent="-342900"/>
            <a:r>
              <a:rPr lang="en-US" sz="1600" dirty="0"/>
              <a:t>Or an ordinance rezoning neighboring property.</a:t>
            </a:r>
          </a:p>
          <a:p>
            <a:pPr lvl="0"/>
            <a:endParaRPr lang="en-US" sz="1200" dirty="0">
              <a:solidFill>
                <a:srgbClr val="FF0000"/>
              </a:solidFill>
            </a:endParaRPr>
          </a:p>
          <a:p>
            <a:endParaRPr lang="en-US" sz="1200" dirty="0">
              <a:solidFill>
                <a:srgbClr val="FF0000"/>
              </a:solidFill>
            </a:endParaRPr>
          </a:p>
        </p:txBody>
      </p:sp>
      <p:sp>
        <p:nvSpPr>
          <p:cNvPr id="2" name="Footer Placeholder 1"/>
          <p:cNvSpPr>
            <a:spLocks noGrp="1"/>
          </p:cNvSpPr>
          <p:nvPr>
            <p:ph type="ftr" sz="quarter" idx="11"/>
          </p:nvPr>
        </p:nvSpPr>
        <p:spPr/>
        <p:txBody>
          <a:bodyPr/>
          <a:lstStyle/>
          <a:p>
            <a:pPr>
              <a:defRPr/>
            </a:pPr>
            <a:endParaRPr lang="en-US"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Permissibility</a:t>
            </a:r>
          </a:p>
        </p:txBody>
      </p:sp>
      <p:sp>
        <p:nvSpPr>
          <p:cNvPr id="3" name="Content Placeholder 2"/>
          <p:cNvSpPr>
            <a:spLocks noGrp="1"/>
          </p:cNvSpPr>
          <p:nvPr>
            <p:ph idx="1"/>
          </p:nvPr>
        </p:nvSpPr>
        <p:spPr/>
        <p:txBody>
          <a:bodyPr/>
          <a:lstStyle/>
          <a:p>
            <a:pPr algn="ctr"/>
            <a:r>
              <a:rPr lang="en-US" dirty="0"/>
              <a:t>Zoning </a:t>
            </a:r>
          </a:p>
          <a:p>
            <a:pPr algn="ctr"/>
            <a:r>
              <a:rPr lang="en-US" dirty="0"/>
              <a:t>Restrictions</a:t>
            </a:r>
          </a:p>
          <a:p>
            <a:pPr algn="ctr"/>
            <a:r>
              <a:rPr lang="en-US" dirty="0"/>
              <a:t>Easements</a:t>
            </a:r>
          </a:p>
          <a:p>
            <a:pPr algn="ctr"/>
            <a:r>
              <a:rPr lang="en-US" dirty="0"/>
              <a:t>Environmental Regulations</a:t>
            </a:r>
          </a:p>
          <a:p>
            <a:pPr algn="ctr"/>
            <a:r>
              <a:rPr lang="en-US" dirty="0"/>
              <a:t>Comprehensive Plans</a:t>
            </a:r>
          </a:p>
          <a:p>
            <a:pPr algn="ct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1277B72-92A5-4EFE-B7B1-691EC02D92B0}" type="slidenum">
              <a:rPr lang="en-US" smtClean="0"/>
              <a:pPr>
                <a:defRPr/>
              </a:pPr>
              <a:t>14</a:t>
            </a:fld>
            <a:endParaRPr lang="en-US" dirty="0"/>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Comprehensive Plans</a:t>
            </a:r>
          </a:p>
        </p:txBody>
      </p:sp>
      <p:sp>
        <p:nvSpPr>
          <p:cNvPr id="3" name="Content Placeholder 2"/>
          <p:cNvSpPr>
            <a:spLocks noGrp="1"/>
          </p:cNvSpPr>
          <p:nvPr>
            <p:ph idx="1"/>
          </p:nvPr>
        </p:nvSpPr>
        <p:spPr/>
        <p:txBody>
          <a:bodyPr/>
          <a:lstStyle/>
          <a:p>
            <a:r>
              <a:rPr lang="en-US" sz="2400" dirty="0"/>
              <a:t>Chapter 66.1001 Comprehensive Planning</a:t>
            </a:r>
          </a:p>
          <a:p>
            <a:r>
              <a:rPr lang="en-US" sz="2400" dirty="0"/>
              <a:t>Requires every political subdivision – county, city, village, town, regional planning commission to develop a comprehensive plan</a:t>
            </a:r>
          </a:p>
          <a:p>
            <a:r>
              <a:rPr lang="en-US" sz="2400" dirty="0"/>
              <a:t>Unlike the opinions of town board members or staff, these plans reflect a well thought and purposefully planned development direction for the community, which landowners can anticipate to remain the same despite changing boards. </a:t>
            </a: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1277B72-92A5-4EFE-B7B1-691EC02D92B0}" type="slidenum">
              <a:rPr lang="en-US" smtClean="0"/>
              <a:pPr>
                <a:defRPr/>
              </a:pPr>
              <a:t>15</a:t>
            </a:fld>
            <a:endParaRPr lang="en-US" dirty="0"/>
          </a:p>
        </p:txBody>
      </p:sp>
    </p:spTree>
    <p:extLst>
      <p:ext uri="{BB962C8B-B14F-4D97-AF65-F5344CB8AC3E}">
        <p14:creationId xmlns:p14="http://schemas.microsoft.com/office/powerpoint/2010/main" val="3129610850"/>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Comprehensive Plans</a:t>
            </a:r>
          </a:p>
        </p:txBody>
      </p:sp>
      <p:sp>
        <p:nvSpPr>
          <p:cNvPr id="3" name="Content Placeholder 2"/>
          <p:cNvSpPr>
            <a:spLocks noGrp="1"/>
          </p:cNvSpPr>
          <p:nvPr>
            <p:ph idx="1"/>
          </p:nvPr>
        </p:nvSpPr>
        <p:spPr/>
        <p:txBody>
          <a:bodyPr/>
          <a:lstStyle/>
          <a:p>
            <a:r>
              <a:rPr lang="en-US" dirty="0"/>
              <a:t>Procedures for Adopting the plan</a:t>
            </a:r>
          </a:p>
          <a:p>
            <a:pPr lvl="1"/>
            <a:r>
              <a:rPr lang="en-US" dirty="0"/>
              <a:t>Public participation</a:t>
            </a:r>
          </a:p>
          <a:p>
            <a:pPr lvl="1"/>
            <a:r>
              <a:rPr lang="en-US" dirty="0"/>
              <a:t>Plan commission adopts a resolution by majority vote</a:t>
            </a:r>
          </a:p>
          <a:p>
            <a:pPr lvl="1"/>
            <a:r>
              <a:rPr lang="en-US" dirty="0"/>
              <a:t>Takes effect when municipality enacts an ordinance or regional planning adopts a resolution</a:t>
            </a: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1277B72-92A5-4EFE-B7B1-691EC02D92B0}" type="slidenum">
              <a:rPr lang="en-US" smtClean="0"/>
              <a:pPr>
                <a:defRPr/>
              </a:pPr>
              <a:t>16</a:t>
            </a:fld>
            <a:endParaRPr lang="en-US" dirty="0"/>
          </a:p>
        </p:txBody>
      </p:sp>
    </p:spTree>
    <p:extLst>
      <p:ext uri="{BB962C8B-B14F-4D97-AF65-F5344CB8AC3E}">
        <p14:creationId xmlns:p14="http://schemas.microsoft.com/office/powerpoint/2010/main" val="2112303016"/>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Comprehensive Plans</a:t>
            </a:r>
          </a:p>
        </p:txBody>
      </p:sp>
      <p:sp>
        <p:nvSpPr>
          <p:cNvPr id="3" name="Content Placeholder 2"/>
          <p:cNvSpPr>
            <a:spLocks noGrp="1"/>
          </p:cNvSpPr>
          <p:nvPr>
            <p:ph idx="1"/>
          </p:nvPr>
        </p:nvSpPr>
        <p:spPr/>
        <p:txBody>
          <a:bodyPr/>
          <a:lstStyle/>
          <a:p>
            <a:r>
              <a:rPr lang="en-US" dirty="0"/>
              <a:t>Procedures for Adopting the plan</a:t>
            </a:r>
          </a:p>
          <a:p>
            <a:pPr lvl="1"/>
            <a:r>
              <a:rPr lang="en-US" dirty="0"/>
              <a:t>Municipality or regional planning cannot enact the ordinance or resolution until at least one public hearing is held</a:t>
            </a: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1277B72-92A5-4EFE-B7B1-691EC02D92B0}" type="slidenum">
              <a:rPr lang="en-US" smtClean="0"/>
              <a:pPr>
                <a:defRPr/>
              </a:pPr>
              <a:t>17</a:t>
            </a:fld>
            <a:endParaRPr lang="en-US" dirty="0"/>
          </a:p>
        </p:txBody>
      </p:sp>
    </p:spTree>
    <p:extLst>
      <p:ext uri="{BB962C8B-B14F-4D97-AF65-F5344CB8AC3E}">
        <p14:creationId xmlns:p14="http://schemas.microsoft.com/office/powerpoint/2010/main" val="514225176"/>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Comprehensive Plan</a:t>
            </a: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1277B72-92A5-4EFE-B7B1-691EC02D92B0}" type="slidenum">
              <a:rPr lang="en-US" smtClean="0"/>
              <a:pPr>
                <a:defRPr/>
              </a:pPr>
              <a:t>18</a:t>
            </a:fld>
            <a:endParaRPr lang="en-US" dirty="0"/>
          </a:p>
        </p:txBody>
      </p:sp>
      <p:pic>
        <p:nvPicPr>
          <p:cNvPr id="8" name="Content Placeholder 7" descr="Comp Plan example.jpg"/>
          <p:cNvPicPr>
            <a:picLocks noGrp="1" noChangeAspect="1"/>
          </p:cNvPicPr>
          <p:nvPr>
            <p:ph idx="1"/>
          </p:nvPr>
        </p:nvPicPr>
        <p:blipFill>
          <a:blip r:embed="rId3" cstate="print"/>
          <a:stretch>
            <a:fillRect/>
          </a:stretch>
        </p:blipFill>
        <p:spPr>
          <a:xfrm>
            <a:off x="448327" y="1752600"/>
            <a:ext cx="8323545" cy="4114800"/>
          </a:xfrm>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Street View</a:t>
            </a: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1277B72-92A5-4EFE-B7B1-691EC02D92B0}" type="slidenum">
              <a:rPr lang="en-US" smtClean="0"/>
              <a:pPr>
                <a:defRPr/>
              </a:pPr>
              <a:t>19</a:t>
            </a:fld>
            <a:endParaRPr lang="en-US" dirty="0"/>
          </a:p>
        </p:txBody>
      </p:sp>
      <p:pic>
        <p:nvPicPr>
          <p:cNvPr id="10" name="Content Placeholder 9" descr="IMG_4804.JPG"/>
          <p:cNvPicPr>
            <a:picLocks noGrp="1" noChangeAspect="1"/>
          </p:cNvPicPr>
          <p:nvPr>
            <p:ph idx="1"/>
          </p:nvPr>
        </p:nvPicPr>
        <p:blipFill>
          <a:blip r:embed="rId3" cstate="print"/>
          <a:stretch>
            <a:fillRect/>
          </a:stretch>
        </p:blipFill>
        <p:spPr>
          <a:xfrm>
            <a:off x="2057400" y="1752600"/>
            <a:ext cx="5118100" cy="3838575"/>
          </a:xfrm>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838200"/>
            <a:ext cx="8686800" cy="762000"/>
          </a:xfrm>
        </p:spPr>
        <p:txBody>
          <a:bodyPr/>
          <a:lstStyle/>
          <a:p>
            <a:r>
              <a:rPr lang="en-US" sz="3600" dirty="0"/>
              <a:t>Statutory Authority on Highest and Best Use</a:t>
            </a:r>
          </a:p>
        </p:txBody>
      </p:sp>
      <p:sp>
        <p:nvSpPr>
          <p:cNvPr id="3" name="Content Placeholder 2"/>
          <p:cNvSpPr>
            <a:spLocks noGrp="1"/>
          </p:cNvSpPr>
          <p:nvPr>
            <p:ph idx="4294967295"/>
          </p:nvPr>
        </p:nvSpPr>
        <p:spPr>
          <a:xfrm>
            <a:off x="381000" y="1752600"/>
            <a:ext cx="8763000" cy="4114800"/>
          </a:xfrm>
        </p:spPr>
        <p:txBody>
          <a:bodyPr>
            <a:normAutofit fontScale="92500" lnSpcReduction="20000"/>
          </a:bodyPr>
          <a:lstStyle/>
          <a:p>
            <a:pPr marL="0" indent="0">
              <a:buNone/>
            </a:pPr>
            <a:endParaRPr lang="en-US" sz="2400" dirty="0"/>
          </a:p>
          <a:p>
            <a:pPr>
              <a:buFont typeface="Wingdings" pitchFamily="2" charset="2"/>
              <a:buChar char="v"/>
            </a:pPr>
            <a:r>
              <a:rPr lang="en-US" sz="2400" dirty="0"/>
              <a:t>U.S. Constitution</a:t>
            </a:r>
          </a:p>
          <a:p>
            <a:pPr lvl="1">
              <a:buFont typeface="Wingdings" pitchFamily="2" charset="2"/>
              <a:buChar char="v"/>
            </a:pPr>
            <a:r>
              <a:rPr lang="en-US" sz="2000" dirty="0"/>
              <a:t>Fifth Amendment: Prohibits taking of private property for public use without just compensation</a:t>
            </a:r>
          </a:p>
          <a:p>
            <a:pPr lvl="1">
              <a:buFont typeface="Wingdings" pitchFamily="2" charset="2"/>
              <a:buChar char="v"/>
            </a:pPr>
            <a:r>
              <a:rPr lang="en-US" sz="2000" dirty="0"/>
              <a:t>Fourteenth Amendment: State cannot deprive any person “of property” without due process of law</a:t>
            </a:r>
            <a:endParaRPr lang="en-US" sz="1600" dirty="0"/>
          </a:p>
          <a:p>
            <a:pPr>
              <a:buFont typeface="Wingdings" pitchFamily="2" charset="2"/>
              <a:buChar char="v"/>
            </a:pPr>
            <a:r>
              <a:rPr lang="en-US" sz="2400" dirty="0"/>
              <a:t>Wisconsin </a:t>
            </a:r>
          </a:p>
          <a:p>
            <a:pPr lvl="1">
              <a:buFont typeface="Wingdings" pitchFamily="2" charset="2"/>
              <a:buChar char="v"/>
            </a:pPr>
            <a:r>
              <a:rPr lang="en-US" sz="2000" dirty="0"/>
              <a:t>Wis. Stat. § 32.09 “Just Compensation”</a:t>
            </a:r>
          </a:p>
          <a:p>
            <a:pPr lvl="2">
              <a:buFont typeface="Wingdings" pitchFamily="2" charset="2"/>
              <a:buChar char="v"/>
            </a:pPr>
            <a:r>
              <a:rPr lang="en-US" sz="1600" dirty="0"/>
              <a:t>Provides framework of determining compensation due to landowners</a:t>
            </a:r>
          </a:p>
          <a:p>
            <a:pPr lvl="2">
              <a:buFont typeface="Wingdings" pitchFamily="2" charset="2"/>
              <a:buChar char="v"/>
            </a:pPr>
            <a:r>
              <a:rPr lang="en-US" sz="1600" dirty="0"/>
              <a:t>Sub (2) – “In determining just compensation the property sought to be condemned shall be considered on the basis of its most advantageous use but only such use as actually affects the present market value.”</a:t>
            </a:r>
          </a:p>
        </p:txBody>
      </p:sp>
      <p:sp>
        <p:nvSpPr>
          <p:cNvPr id="4" name="Footer Placeholder 3"/>
          <p:cNvSpPr>
            <a:spLocks noGrp="1"/>
          </p:cNvSpPr>
          <p:nvPr>
            <p:ph type="ftr" sz="quarter" idx="11"/>
          </p:nvPr>
        </p:nvSpPr>
        <p:spPr/>
        <p:txBody>
          <a:bodyPr/>
          <a:lstStyle/>
          <a:p>
            <a:pPr>
              <a:defRPr/>
            </a:pPr>
            <a:endParaRPr lang="en-US" dirty="0"/>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Park</a:t>
            </a:r>
          </a:p>
        </p:txBody>
      </p:sp>
      <p:pic>
        <p:nvPicPr>
          <p:cNvPr id="6" name="Content Placeholder 5" descr="Place aerial of business park.jpg"/>
          <p:cNvPicPr>
            <a:picLocks noGrp="1" noChangeAspect="1"/>
          </p:cNvPicPr>
          <p:nvPr>
            <p:ph idx="1"/>
          </p:nvPr>
        </p:nvPicPr>
        <p:blipFill>
          <a:blip r:embed="rId3" cstate="print"/>
          <a:stretch>
            <a:fillRect/>
          </a:stretch>
        </p:blipFill>
        <p:spPr>
          <a:xfrm>
            <a:off x="1872010" y="1752600"/>
            <a:ext cx="5476179" cy="4114800"/>
          </a:xfrm>
        </p:spPr>
      </p:pic>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1277B72-92A5-4EFE-B7B1-691EC02D92B0}" type="slidenum">
              <a:rPr lang="en-US" smtClean="0"/>
              <a:pPr>
                <a:defRPr/>
              </a:pPr>
              <a:t>20</a:t>
            </a:fld>
            <a:endParaRPr lang="en-US" dirty="0"/>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Advantageous Use - Legal</a:t>
            </a:r>
          </a:p>
        </p:txBody>
      </p:sp>
      <p:sp>
        <p:nvSpPr>
          <p:cNvPr id="3" name="Content Placeholder 2"/>
          <p:cNvSpPr>
            <a:spLocks noGrp="1"/>
          </p:cNvSpPr>
          <p:nvPr>
            <p:ph idx="1"/>
          </p:nvPr>
        </p:nvSpPr>
        <p:spPr>
          <a:xfrm>
            <a:off x="228600" y="1752600"/>
            <a:ext cx="8763000" cy="4191000"/>
          </a:xfrm>
        </p:spPr>
        <p:txBody>
          <a:bodyPr/>
          <a:lstStyle/>
          <a:p>
            <a:endParaRPr lang="en-US" sz="2800" dirty="0"/>
          </a:p>
          <a:p>
            <a:r>
              <a:rPr lang="en-US" sz="2800" dirty="0"/>
              <a:t>Is the current use (as vacant or improved) conforming or non-conforming to the property’s planned use or most advantageous use?  Is a buyer more likely to consider this property for its current use or planned use?</a:t>
            </a:r>
          </a:p>
          <a:p>
            <a:endParaRPr lang="en-US" sz="2800" dirty="0"/>
          </a:p>
        </p:txBody>
      </p:sp>
      <p:sp>
        <p:nvSpPr>
          <p:cNvPr id="4" name="Footer Placeholder 3"/>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1277B72-92A5-4EFE-B7B1-691EC02D92B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349776987"/>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600" dirty="0"/>
              <a:t>Spiegelberg v. State of Wisconsin, 291 Wis. 2d 601 (2006)</a:t>
            </a:r>
          </a:p>
        </p:txBody>
      </p:sp>
      <p:sp>
        <p:nvSpPr>
          <p:cNvPr id="5" name="Content Placeholder 4"/>
          <p:cNvSpPr>
            <a:spLocks noGrp="1"/>
          </p:cNvSpPr>
          <p:nvPr>
            <p:ph idx="1"/>
          </p:nvPr>
        </p:nvSpPr>
        <p:spPr/>
        <p:txBody>
          <a:bodyPr/>
          <a:lstStyle/>
          <a:p>
            <a:r>
              <a:rPr lang="en-US" sz="1600" dirty="0"/>
              <a:t>Court addressed the “physical possibilities” of “highest and best use”.</a:t>
            </a:r>
          </a:p>
          <a:p>
            <a:r>
              <a:rPr lang="en-US" sz="1600" dirty="0"/>
              <a:t>DOT partially acquired portions of multiple contiguous tax parcels owned by same landowner.  In motions in limine, DOT sought to exclude landowner’s appraisals which valued each parcel separately.  DOT valued all five parcels together for a FMV taking of $18,900 while Spiegelberg’s FMV was $84,200.</a:t>
            </a:r>
          </a:p>
          <a:p>
            <a:r>
              <a:rPr lang="en-US" sz="1600" dirty="0"/>
              <a:t>The Supreme Court allowed separate valuations for just compensation purposes because such valuation was the “most advantageous”.</a:t>
            </a:r>
          </a:p>
          <a:p>
            <a:pPr lvl="1"/>
            <a:r>
              <a:rPr lang="en-US" sz="1200" dirty="0"/>
              <a:t>Wis. Stat. § 32.09(6) does not specify whether contiguous, commonly-owned tax parcels should be appraised separately or collectively, the landowner is entitled to rely on separate appraisals to obtain “highest and best use”.</a:t>
            </a:r>
          </a:p>
          <a:p>
            <a:pPr lvl="1"/>
            <a:r>
              <a:rPr lang="en-US" sz="1200" dirty="0"/>
              <a:t>Court gave great consideration to Spiegelberg’s argument that each tax parcel had separate legal descriptions, could have been sold freely from each other, and could be distinctly developed according to their zoning.</a:t>
            </a:r>
          </a:p>
          <a:p>
            <a:pPr lvl="1"/>
            <a:r>
              <a:rPr lang="en-US" sz="1200" dirty="0"/>
              <a:t>Court, citing </a:t>
            </a:r>
            <a:r>
              <a:rPr lang="en-US" sz="1200" u="sng" dirty="0"/>
              <a:t>Pinkowski</a:t>
            </a:r>
            <a:r>
              <a:rPr lang="en-US" sz="1200" dirty="0"/>
              <a:t>, stated FMV is “the amount for which the property could be sold in the market on a sale by an owner willing, but not compelled, to sell, and to a purchaser willing and able, but not obligated, to buy.”</a:t>
            </a:r>
          </a:p>
        </p:txBody>
      </p:sp>
      <p:sp>
        <p:nvSpPr>
          <p:cNvPr id="2" name="Footer Placeholder 1"/>
          <p:cNvSpPr>
            <a:spLocks noGrp="1"/>
          </p:cNvSpPr>
          <p:nvPr>
            <p:ph type="ftr" sz="quarter" idx="11"/>
          </p:nvPr>
        </p:nvSpPr>
        <p:spPr/>
        <p:txBody>
          <a:bodyPr/>
          <a:lstStyle/>
          <a:p>
            <a:pPr>
              <a:defRPr/>
            </a:pPr>
            <a:endParaRPr lang="en-US"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Rasmussen &amp; Brat Stop v. DOT, 09CV2391</a:t>
            </a:r>
          </a:p>
        </p:txBody>
      </p:sp>
      <p:sp>
        <p:nvSpPr>
          <p:cNvPr id="3" name="Content Placeholder 2"/>
          <p:cNvSpPr>
            <a:spLocks noGrp="1"/>
          </p:cNvSpPr>
          <p:nvPr>
            <p:ph idx="1"/>
          </p:nvPr>
        </p:nvSpPr>
        <p:spPr>
          <a:xfrm>
            <a:off x="152400" y="1600200"/>
            <a:ext cx="8763000" cy="4114800"/>
          </a:xfrm>
        </p:spPr>
        <p:txBody>
          <a:bodyPr/>
          <a:lstStyle/>
          <a:p>
            <a:r>
              <a:rPr lang="en-US" sz="1800" dirty="0"/>
              <a:t>2009 Kenosha County Circuit Court</a:t>
            </a:r>
          </a:p>
          <a:p>
            <a:pPr lvl="1"/>
            <a:r>
              <a:rPr lang="en-US" sz="1800" dirty="0"/>
              <a:t>DOT’s rerouting of traffic required restaurant patrons to enter from its “least attractive point” and park near loading docks and dumpsters.</a:t>
            </a:r>
          </a:p>
          <a:p>
            <a:pPr marL="914400" lvl="2" indent="0">
              <a:buNone/>
            </a:pPr>
            <a:endParaRPr lang="en-US" sz="1600"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1277B72-92A5-4EFE-B7B1-691EC02D92B0}" type="slidenum">
              <a:rPr lang="en-US" smtClean="0"/>
              <a:pPr>
                <a:defRPr/>
              </a:pPr>
              <a:t>23</a:t>
            </a:fld>
            <a:endParaRPr lang="en-US"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304800"/>
            <a:ext cx="4724400" cy="7333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193772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Brat Stop cont’d	</a:t>
            </a:r>
          </a:p>
        </p:txBody>
      </p:sp>
      <p:sp>
        <p:nvSpPr>
          <p:cNvPr id="5" name="Content Placeholder 4"/>
          <p:cNvSpPr>
            <a:spLocks noGrp="1"/>
          </p:cNvSpPr>
          <p:nvPr>
            <p:ph idx="1"/>
          </p:nvPr>
        </p:nvSpPr>
        <p:spPr>
          <a:xfrm>
            <a:off x="76200" y="1676400"/>
            <a:ext cx="8610600" cy="4038600"/>
          </a:xfrm>
        </p:spPr>
        <p:txBody>
          <a:bodyPr/>
          <a:lstStyle/>
          <a:p>
            <a:r>
              <a:rPr lang="en-US" sz="1800" dirty="0"/>
              <a:t>Court ruled in favor of landowner for “curb appeal” damages on the grounds that</a:t>
            </a:r>
          </a:p>
          <a:p>
            <a:pPr lvl="1"/>
            <a:r>
              <a:rPr lang="en-US" sz="1800" dirty="0"/>
              <a:t>Owner’s testimony that most customers were first-time customers and “their visual senses” largely control their decisions about where to dine.</a:t>
            </a:r>
          </a:p>
          <a:p>
            <a:pPr lvl="1"/>
            <a:r>
              <a:rPr lang="en-US" sz="1800" dirty="0"/>
              <a:t>McDonald’s across the street has an advantage of luring first-time customers who did not have a “taste-memory” of Brat Stop and were put off by the “dumpy appearance”.	</a:t>
            </a:r>
          </a:p>
          <a:p>
            <a:r>
              <a:rPr lang="en-US" sz="1800" dirty="0"/>
              <a:t>“The evidence in this case clearly and convincingly demonstrates that new access to the Brat Stop is a completely unreasonable replacement of that which existed before” and Brat Stop did not have any “reasonable business alternative.”</a:t>
            </a:r>
          </a:p>
          <a:p>
            <a:r>
              <a:rPr lang="en-US" sz="1800" dirty="0"/>
              <a:t>Court awarded $1,324,900 in damages to the landowners.</a:t>
            </a:r>
          </a:p>
        </p:txBody>
      </p:sp>
      <p:sp>
        <p:nvSpPr>
          <p:cNvPr id="2" name="Footer Placeholder 1"/>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77607850"/>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
            </a:r>
            <a:br>
              <a:rPr lang="en-US" sz="3600" dirty="0"/>
            </a:br>
            <a:r>
              <a:rPr lang="en-US" sz="3600" dirty="0"/>
              <a:t>Spiegelberg/Brat Stop Conclusions</a:t>
            </a:r>
            <a:r>
              <a:rPr lang="en-US" dirty="0"/>
              <a:t/>
            </a:r>
            <a:br>
              <a:rPr lang="en-US" dirty="0"/>
            </a:br>
            <a:endParaRPr lang="en-US" dirty="0"/>
          </a:p>
        </p:txBody>
      </p:sp>
      <p:sp>
        <p:nvSpPr>
          <p:cNvPr id="3" name="Subtitle 2"/>
          <p:cNvSpPr>
            <a:spLocks noGrp="1"/>
          </p:cNvSpPr>
          <p:nvPr>
            <p:ph idx="1"/>
          </p:nvPr>
        </p:nvSpPr>
        <p:spPr>
          <a:xfrm>
            <a:off x="76200" y="1600200"/>
            <a:ext cx="8763000" cy="4114800"/>
          </a:xfrm>
        </p:spPr>
        <p:txBody>
          <a:bodyPr>
            <a:normAutofit/>
          </a:bodyPr>
          <a:lstStyle/>
          <a:p>
            <a:pPr>
              <a:buFont typeface="+mj-lt"/>
              <a:buAutoNum type="arabicPeriod"/>
            </a:pPr>
            <a:r>
              <a:rPr lang="en-US" sz="1600" dirty="0"/>
              <a:t>“Fair market value” relates to the price a willing buyer would pay to a willing seller.</a:t>
            </a:r>
          </a:p>
          <a:p>
            <a:pPr>
              <a:buFont typeface="+mj-lt"/>
              <a:buAutoNum type="arabicPeriod"/>
            </a:pPr>
            <a:r>
              <a:rPr lang="en-US" sz="1600" dirty="0"/>
              <a:t>The requirement to consider the “whole property” does not require that an individual assessment always treat contiguous, commonly owned tax parcels separately or as a single unit, but requires that no portion of the property be left out of an assessment.</a:t>
            </a:r>
          </a:p>
          <a:p>
            <a:pPr>
              <a:buFont typeface="+mj-lt"/>
              <a:buAutoNum type="arabicPeriod"/>
            </a:pPr>
            <a:r>
              <a:rPr lang="en-US" sz="1600" dirty="0"/>
              <a:t>The requirement of 32.09 (2) that a property’s “most advantageous use but only such use as actually affects the present market value” be considered as a part of a valuation is linked to the determination of the “fair market value” required by 32.09(6).</a:t>
            </a:r>
          </a:p>
          <a:p>
            <a:pPr>
              <a:buFont typeface="+mj-lt"/>
              <a:buAutoNum type="arabicPeriod"/>
            </a:pPr>
            <a:r>
              <a:rPr lang="en-US" sz="1600" dirty="0"/>
              <a:t>How to apply the language of 32.09 (6) to arrive at just compensation depends upon considerations related to each property’s individual characteristics.</a:t>
            </a:r>
          </a:p>
          <a:p>
            <a:pPr marL="0" indent="0">
              <a:buNone/>
            </a:pPr>
            <a:endParaRPr lang="en-US" sz="1400" dirty="0"/>
          </a:p>
        </p:txBody>
      </p:sp>
      <p:sp>
        <p:nvSpPr>
          <p:cNvPr id="4" name="Footer Placeholder 3"/>
          <p:cNvSpPr>
            <a:spLocks noGrp="1"/>
          </p:cNvSpPr>
          <p:nvPr>
            <p:ph type="ftr" sz="quarter" idx="11"/>
          </p:nvPr>
        </p:nvSpPr>
        <p:spPr/>
        <p:txBody>
          <a:bodyPr/>
          <a:lstStyle/>
          <a:p>
            <a:pPr>
              <a:defRPr/>
            </a:pPr>
            <a:endParaRPr lang="en-US"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Spiegelberg property</a:t>
            </a:r>
          </a:p>
        </p:txBody>
      </p:sp>
      <p:pic>
        <p:nvPicPr>
          <p:cNvPr id="6" name="Content Placeholder 5" descr="Speigelberg Map.jpg"/>
          <p:cNvPicPr>
            <a:picLocks noGrp="1" noChangeAspect="1"/>
          </p:cNvPicPr>
          <p:nvPr>
            <p:ph idx="1"/>
          </p:nvPr>
        </p:nvPicPr>
        <p:blipFill>
          <a:blip r:embed="rId3" cstate="print"/>
          <a:stretch>
            <a:fillRect/>
          </a:stretch>
        </p:blipFill>
        <p:spPr>
          <a:xfrm>
            <a:off x="1927250" y="1752600"/>
            <a:ext cx="5365699" cy="4114800"/>
          </a:xfrm>
        </p:spPr>
      </p:pic>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1277B72-92A5-4EFE-B7B1-691EC02D92B0}" type="slidenum">
              <a:rPr lang="en-US" smtClean="0"/>
              <a:pPr>
                <a:defRPr/>
              </a:pPr>
              <a:t>26</a:t>
            </a:fld>
            <a:endParaRPr lang="en-US" dirty="0"/>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Attributes</a:t>
            </a:r>
          </a:p>
        </p:txBody>
      </p:sp>
      <p:sp>
        <p:nvSpPr>
          <p:cNvPr id="3" name="Content Placeholder 2"/>
          <p:cNvSpPr>
            <a:spLocks noGrp="1"/>
          </p:cNvSpPr>
          <p:nvPr>
            <p:ph idx="1"/>
          </p:nvPr>
        </p:nvSpPr>
        <p:spPr/>
        <p:txBody>
          <a:bodyPr/>
          <a:lstStyle/>
          <a:p>
            <a:pPr marL="514350" indent="-514350" algn="ctr"/>
            <a:r>
              <a:rPr lang="en-US" dirty="0"/>
              <a:t>Size</a:t>
            </a:r>
          </a:p>
          <a:p>
            <a:pPr marL="514350" indent="-514350" algn="ctr"/>
            <a:r>
              <a:rPr lang="en-US" dirty="0"/>
              <a:t>Shape</a:t>
            </a:r>
          </a:p>
          <a:p>
            <a:pPr marL="514350" indent="-514350" algn="ctr"/>
            <a:r>
              <a:rPr lang="en-US" dirty="0"/>
              <a:t>Street frontage</a:t>
            </a:r>
          </a:p>
          <a:p>
            <a:pPr marL="514350" indent="-514350" algn="ctr"/>
            <a:r>
              <a:rPr lang="en-US" dirty="0"/>
              <a:t>Utilities</a:t>
            </a:r>
          </a:p>
          <a:p>
            <a:pPr marL="514350" indent="-514350" algn="ctr"/>
            <a:r>
              <a:rPr lang="en-US" dirty="0"/>
              <a:t>Site conditions</a:t>
            </a: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1277B72-92A5-4EFE-B7B1-691EC02D92B0}" type="slidenum">
              <a:rPr lang="en-US" smtClean="0"/>
              <a:pPr>
                <a:defRPr/>
              </a:pPr>
              <a:t>27</a:t>
            </a:fld>
            <a:endParaRPr lang="en-US" dirty="0"/>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Most Advantageous Use - Physical</a:t>
            </a:r>
          </a:p>
        </p:txBody>
      </p:sp>
      <p:sp>
        <p:nvSpPr>
          <p:cNvPr id="3" name="Content Placeholder 2"/>
          <p:cNvSpPr>
            <a:spLocks noGrp="1"/>
          </p:cNvSpPr>
          <p:nvPr>
            <p:ph idx="1"/>
          </p:nvPr>
        </p:nvSpPr>
        <p:spPr/>
        <p:txBody>
          <a:bodyPr/>
          <a:lstStyle/>
          <a:p>
            <a:r>
              <a:rPr lang="en-US" dirty="0"/>
              <a:t>How do we maintain a reasonableness (</a:t>
            </a:r>
            <a:r>
              <a:rPr lang="en-US" i="1" dirty="0"/>
              <a:t>basic equitable principle of fairness - Almota</a:t>
            </a:r>
            <a:r>
              <a:rPr lang="en-US" dirty="0"/>
              <a:t>) when estimating the loss of one component from the whole, in order to keep the owner in the </a:t>
            </a:r>
            <a:r>
              <a:rPr lang="en-US" i="1" dirty="0"/>
              <a:t>same position monetarily as he would have occupied if his property had not been taken (Almota</a:t>
            </a:r>
            <a:r>
              <a:rPr lang="en-US" dirty="0"/>
              <a:t>)</a:t>
            </a: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1277B72-92A5-4EFE-B7B1-691EC02D92B0}" type="slidenum">
              <a:rPr lang="en-US" smtClean="0"/>
              <a:pPr>
                <a:defRPr/>
              </a:pPr>
              <a:t>28</a:t>
            </a:fld>
            <a:endParaRPr lang="en-US" dirty="0"/>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What is a reasonable severance for landscaping loss?</a:t>
            </a:r>
          </a:p>
        </p:txBody>
      </p:sp>
      <p:pic>
        <p:nvPicPr>
          <p:cNvPr id="6" name="Content Placeholder 5" descr="Landscaping example Physical STH 15.jpg"/>
          <p:cNvPicPr>
            <a:picLocks noGrp="1" noChangeAspect="1"/>
          </p:cNvPicPr>
          <p:nvPr>
            <p:ph idx="1"/>
          </p:nvPr>
        </p:nvPicPr>
        <p:blipFill>
          <a:blip r:embed="rId3" cstate="print"/>
          <a:stretch>
            <a:fillRect/>
          </a:stretch>
        </p:blipFill>
        <p:spPr>
          <a:xfrm>
            <a:off x="2820903" y="1752600"/>
            <a:ext cx="3578394" cy="4114800"/>
          </a:xfrm>
        </p:spPr>
      </p:pic>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1277B72-92A5-4EFE-B7B1-691EC02D92B0}" type="slidenum">
              <a:rPr lang="en-US" smtClean="0"/>
              <a:pPr>
                <a:defRPr/>
              </a:pPr>
              <a:t>29</a:t>
            </a:fld>
            <a:endParaRPr lang="en-US" dirty="0"/>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838200"/>
            <a:ext cx="8686800" cy="762000"/>
          </a:xfrm>
        </p:spPr>
        <p:txBody>
          <a:bodyPr/>
          <a:lstStyle/>
          <a:p>
            <a:r>
              <a:rPr lang="en-US" sz="2800" dirty="0"/>
              <a:t>Almota Farmers Elev. &amp; Warehouse Company v. United States, 409 U.S. 470 (1973)</a:t>
            </a:r>
          </a:p>
        </p:txBody>
      </p:sp>
      <p:sp>
        <p:nvSpPr>
          <p:cNvPr id="3" name="Subtitle 2"/>
          <p:cNvSpPr>
            <a:spLocks noGrp="1"/>
          </p:cNvSpPr>
          <p:nvPr>
            <p:ph idx="4294967295"/>
          </p:nvPr>
        </p:nvSpPr>
        <p:spPr>
          <a:xfrm>
            <a:off x="381000" y="1752600"/>
            <a:ext cx="8763000" cy="4114800"/>
          </a:xfrm>
        </p:spPr>
        <p:txBody>
          <a:bodyPr/>
          <a:lstStyle/>
          <a:p>
            <a:pPr marL="342900" indent="-342900" algn="l">
              <a:buFont typeface="Courier New" panose="02070309020205020404" pitchFamily="49" charset="0"/>
              <a:buChar char="o"/>
            </a:pPr>
            <a:r>
              <a:rPr lang="en-US" sz="1400" dirty="0"/>
              <a:t>Court addressed “highest and best use”</a:t>
            </a:r>
          </a:p>
          <a:p>
            <a:pPr marL="342900" indent="-342900" algn="l">
              <a:buFont typeface="Courier New" panose="02070309020205020404" pitchFamily="49" charset="0"/>
              <a:buChar char="o"/>
            </a:pPr>
            <a:r>
              <a:rPr lang="en-US" sz="1400" dirty="0"/>
              <a:t>The dispute centered around the government’s attempt to acquire the lessee’s remaining interest in a land lease, (upon which grain elevators were constructed) surrounding a railroad track.</a:t>
            </a:r>
          </a:p>
          <a:p>
            <a:pPr marL="800100" lvl="1" indent="-342900" algn="l">
              <a:buFont typeface="Courier New" panose="02070309020205020404" pitchFamily="49" charset="0"/>
              <a:buChar char="o"/>
            </a:pPr>
            <a:r>
              <a:rPr lang="en-US" sz="1400" u="sng" dirty="0"/>
              <a:t>Almota</a:t>
            </a:r>
            <a:r>
              <a:rPr lang="en-US" sz="1400" dirty="0"/>
              <a:t>: the lease value and tenant improvements is based on what a willing buyer would have paid on the open market</a:t>
            </a:r>
          </a:p>
          <a:p>
            <a:pPr marL="800100" lvl="1" indent="-342900" algn="l">
              <a:buFont typeface="Courier New" panose="02070309020205020404" pitchFamily="49" charset="0"/>
              <a:buChar char="o"/>
            </a:pPr>
            <a:r>
              <a:rPr lang="en-US" sz="1400" dirty="0"/>
              <a:t>U.S.: lease value and tenant improvements limited to remainder value of lease at taking; no consideration for potential lease renewal</a:t>
            </a:r>
          </a:p>
          <a:p>
            <a:pPr marL="342900" indent="-342900" algn="l">
              <a:buFont typeface="Courier New" panose="02070309020205020404" pitchFamily="49" charset="0"/>
              <a:buChar char="o"/>
            </a:pPr>
            <a:r>
              <a:rPr lang="en-US" sz="1400" dirty="0"/>
              <a:t>Court accepted Almota’s position that just compensation is what a private buyer would have paid on the open market</a:t>
            </a:r>
          </a:p>
          <a:p>
            <a:pPr marL="800100" lvl="1" indent="-342900" algn="l">
              <a:buFont typeface="Courier New" panose="02070309020205020404" pitchFamily="49" charset="0"/>
              <a:buChar char="o"/>
            </a:pPr>
            <a:r>
              <a:rPr lang="en-US" sz="1400" dirty="0"/>
              <a:t>“Just compensation means the full monetary equivalent of the property taken.  The owner is to be put in the same position monetarily as he would have occupied if his property had not been taken.”</a:t>
            </a:r>
          </a:p>
          <a:p>
            <a:pPr marL="800100" lvl="1" indent="-342900" algn="l">
              <a:buFont typeface="Courier New" panose="02070309020205020404" pitchFamily="49" charset="0"/>
              <a:buChar char="o"/>
            </a:pPr>
            <a:r>
              <a:rPr lang="en-US" sz="1400" dirty="0"/>
              <a:t>Held Gov’t “must pay just compensation for those interests probably within the scope of a project from the time the Government was committed to it” and at the time of taking “there was an expectancy [by Almota] that the improvements would be used beyond the lease term.”</a:t>
            </a:r>
          </a:p>
          <a:p>
            <a:pPr marL="800100" lvl="1" indent="-342900" algn="l">
              <a:buFont typeface="Courier New" panose="02070309020205020404" pitchFamily="49" charset="0"/>
              <a:buChar char="o"/>
            </a:pPr>
            <a:endParaRPr lang="en-US" sz="1600" dirty="0"/>
          </a:p>
          <a:p>
            <a:pPr marL="342900" indent="-342900" algn="l">
              <a:buFont typeface="Courier New" panose="02070309020205020404" pitchFamily="49" charset="0"/>
              <a:buChar char="o"/>
            </a:pPr>
            <a:endParaRPr lang="en-US" sz="2000" dirty="0"/>
          </a:p>
        </p:txBody>
      </p:sp>
      <p:sp>
        <p:nvSpPr>
          <p:cNvPr id="4" name="Footer Placeholder 3"/>
          <p:cNvSpPr>
            <a:spLocks noGrp="1"/>
          </p:cNvSpPr>
          <p:nvPr>
            <p:ph type="ftr" sz="quarter" idx="11"/>
          </p:nvPr>
        </p:nvSpPr>
        <p:spPr/>
        <p:txBody>
          <a:bodyPr/>
          <a:lstStyle/>
          <a:p>
            <a:pPr>
              <a:defRPr/>
            </a:pPr>
            <a:endParaRPr lang="en-US"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Landscaping Severance	</a:t>
            </a:r>
          </a:p>
        </p:txBody>
      </p:sp>
      <p:sp>
        <p:nvSpPr>
          <p:cNvPr id="3" name="Content Placeholder 2"/>
          <p:cNvSpPr>
            <a:spLocks noGrp="1"/>
          </p:cNvSpPr>
          <p:nvPr>
            <p:ph idx="1"/>
          </p:nvPr>
        </p:nvSpPr>
        <p:spPr/>
        <p:txBody>
          <a:bodyPr/>
          <a:lstStyle/>
          <a:p>
            <a:pPr algn="ctr">
              <a:buNone/>
            </a:pPr>
            <a:r>
              <a:rPr lang="en-US" dirty="0"/>
              <a:t>$4,100</a:t>
            </a:r>
          </a:p>
          <a:p>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1277B72-92A5-4EFE-B7B1-691EC02D92B0}" type="slidenum">
              <a:rPr lang="en-US" smtClean="0"/>
              <a:pPr>
                <a:defRPr/>
              </a:pPr>
              <a:t>30</a:t>
            </a:fld>
            <a:endParaRPr lang="en-US" dirty="0"/>
          </a:p>
        </p:txBody>
      </p:sp>
      <p:graphicFrame>
        <p:nvGraphicFramePr>
          <p:cNvPr id="6" name="Table 5"/>
          <p:cNvGraphicFramePr>
            <a:graphicFrameLocks noGrp="1"/>
          </p:cNvGraphicFramePr>
          <p:nvPr/>
        </p:nvGraphicFramePr>
        <p:xfrm>
          <a:off x="1676400" y="2667000"/>
          <a:ext cx="6096000" cy="1854200"/>
        </p:xfrm>
        <a:graphic>
          <a:graphicData uri="http://schemas.openxmlformats.org/drawingml/2006/table">
            <a:tbl>
              <a:tblPr firstRow="1" bandRow="1">
                <a:tableStyleId>{93296810-A885-4BE3-A3E7-6D5BEEA58F35}</a:tableStyleId>
              </a:tblPr>
              <a:tblGrid>
                <a:gridCol w="4572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tblGrid>
              <a:tr h="370840">
                <a:tc gridSpan="2">
                  <a:txBody>
                    <a:bodyPr/>
                    <a:lstStyle/>
                    <a:p>
                      <a:pPr algn="ctr"/>
                      <a:r>
                        <a:rPr lang="en-US" dirty="0"/>
                        <a:t>Landscape Severance – Vacant Lot</a:t>
                      </a:r>
                      <a:endParaRPr lang="en-US" dirty="0">
                        <a:solidFill>
                          <a:sysClr val="windowText" lastClr="000000"/>
                        </a:solidFill>
                      </a:endParaRPr>
                    </a:p>
                  </a:txBody>
                  <a:tcPr/>
                </a:tc>
                <a:tc hMerge="1">
                  <a:txBody>
                    <a:bodyPr/>
                    <a:lstStyle/>
                    <a:p>
                      <a:endParaRPr lang="en-US" dirty="0"/>
                    </a:p>
                  </a:txBody>
                  <a:tcPr/>
                </a:tc>
                <a:extLst>
                  <a:ext uri="{0D108BD9-81ED-4DB2-BD59-A6C34878D82A}">
                    <a16:rowId xmlns:a16="http://schemas.microsoft.com/office/drawing/2014/main" xmlns="" val="10000"/>
                  </a:ext>
                </a:extLst>
              </a:tr>
              <a:tr h="370840">
                <a:tc>
                  <a:txBody>
                    <a:bodyPr/>
                    <a:lstStyle/>
                    <a:p>
                      <a:r>
                        <a:rPr lang="en-US" dirty="0"/>
                        <a:t>Lot Value</a:t>
                      </a:r>
                    </a:p>
                  </a:txBody>
                  <a:tcPr/>
                </a:tc>
                <a:tc>
                  <a:txBody>
                    <a:bodyPr/>
                    <a:lstStyle/>
                    <a:p>
                      <a:pPr algn="r"/>
                      <a:r>
                        <a:rPr lang="en-US" dirty="0"/>
                        <a:t>$56,500</a:t>
                      </a:r>
                    </a:p>
                  </a:txBody>
                  <a:tcPr/>
                </a:tc>
                <a:extLst>
                  <a:ext uri="{0D108BD9-81ED-4DB2-BD59-A6C34878D82A}">
                    <a16:rowId xmlns:a16="http://schemas.microsoft.com/office/drawing/2014/main" xmlns="" val="10001"/>
                  </a:ext>
                </a:extLst>
              </a:tr>
              <a:tr h="370840">
                <a:tc>
                  <a:txBody>
                    <a:bodyPr/>
                    <a:lstStyle/>
                    <a:p>
                      <a:r>
                        <a:rPr lang="en-US" dirty="0"/>
                        <a:t>Contributory</a:t>
                      </a:r>
                      <a:r>
                        <a:rPr lang="en-US" baseline="0" dirty="0"/>
                        <a:t> Percentage of Landscaping</a:t>
                      </a:r>
                      <a:endParaRPr lang="en-US" dirty="0"/>
                    </a:p>
                  </a:txBody>
                  <a:tcPr/>
                </a:tc>
                <a:tc>
                  <a:txBody>
                    <a:bodyPr/>
                    <a:lstStyle/>
                    <a:p>
                      <a:pPr algn="r"/>
                      <a:r>
                        <a:rPr lang="en-US" dirty="0"/>
                        <a:t>X              8%</a:t>
                      </a:r>
                    </a:p>
                  </a:txBody>
                  <a:tcPr/>
                </a:tc>
                <a:extLst>
                  <a:ext uri="{0D108BD9-81ED-4DB2-BD59-A6C34878D82A}">
                    <a16:rowId xmlns:a16="http://schemas.microsoft.com/office/drawing/2014/main" xmlns="" val="10002"/>
                  </a:ext>
                </a:extLst>
              </a:tr>
              <a:tr h="370840">
                <a:tc>
                  <a:txBody>
                    <a:bodyPr/>
                    <a:lstStyle/>
                    <a:p>
                      <a:r>
                        <a:rPr lang="en-US" dirty="0"/>
                        <a:t>Percentage of Landscaping Acquired</a:t>
                      </a:r>
                    </a:p>
                  </a:txBody>
                  <a:tcPr/>
                </a:tc>
                <a:tc>
                  <a:txBody>
                    <a:bodyPr/>
                    <a:lstStyle/>
                    <a:p>
                      <a:pPr algn="r"/>
                      <a:r>
                        <a:rPr lang="en-US" dirty="0"/>
                        <a:t>X            90%</a:t>
                      </a:r>
                    </a:p>
                  </a:txBody>
                  <a:tcPr/>
                </a:tc>
                <a:extLst>
                  <a:ext uri="{0D108BD9-81ED-4DB2-BD59-A6C34878D82A}">
                    <a16:rowId xmlns:a16="http://schemas.microsoft.com/office/drawing/2014/main" xmlns="" val="10003"/>
                  </a:ext>
                </a:extLst>
              </a:tr>
              <a:tr h="370840">
                <a:tc>
                  <a:txBody>
                    <a:bodyPr/>
                    <a:lstStyle/>
                    <a:p>
                      <a:r>
                        <a:rPr lang="en-US" dirty="0"/>
                        <a:t>Total</a:t>
                      </a:r>
                    </a:p>
                  </a:txBody>
                  <a:tcPr/>
                </a:tc>
                <a:tc>
                  <a:txBody>
                    <a:bodyPr/>
                    <a:lstStyle/>
                    <a:p>
                      <a:pPr algn="r"/>
                      <a:r>
                        <a:rPr lang="en-US" dirty="0"/>
                        <a:t>=       $4,068</a:t>
                      </a:r>
                    </a:p>
                  </a:txBody>
                  <a:tcPr/>
                </a:tc>
                <a:extLst>
                  <a:ext uri="{0D108BD9-81ED-4DB2-BD59-A6C34878D82A}">
                    <a16:rowId xmlns:a16="http://schemas.microsoft.com/office/drawing/2014/main" xmlns="" val="10004"/>
                  </a:ext>
                </a:extLst>
              </a:tr>
            </a:tbl>
          </a:graphicData>
        </a:graphic>
      </p:graphicFrame>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Landscaping Severance	</a:t>
            </a:r>
          </a:p>
        </p:txBody>
      </p:sp>
      <p:sp>
        <p:nvSpPr>
          <p:cNvPr id="3" name="Content Placeholder 2"/>
          <p:cNvSpPr>
            <a:spLocks noGrp="1"/>
          </p:cNvSpPr>
          <p:nvPr>
            <p:ph idx="1"/>
          </p:nvPr>
        </p:nvSpPr>
        <p:spPr/>
        <p:txBody>
          <a:bodyPr/>
          <a:lstStyle/>
          <a:p>
            <a:pPr algn="ctr">
              <a:buNone/>
            </a:pPr>
            <a:r>
              <a:rPr lang="en-US" dirty="0"/>
              <a:t>$15,000</a:t>
            </a:r>
          </a:p>
          <a:p>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1277B72-92A5-4EFE-B7B1-691EC02D92B0}" type="slidenum">
              <a:rPr lang="en-US" smtClean="0"/>
              <a:pPr>
                <a:defRPr/>
              </a:pPr>
              <a:t>31</a:t>
            </a:fld>
            <a:endParaRPr lang="en-US" dirty="0"/>
          </a:p>
        </p:txBody>
      </p:sp>
      <p:graphicFrame>
        <p:nvGraphicFramePr>
          <p:cNvPr id="6" name="Table 5"/>
          <p:cNvGraphicFramePr>
            <a:graphicFrameLocks noGrp="1"/>
          </p:cNvGraphicFramePr>
          <p:nvPr/>
        </p:nvGraphicFramePr>
        <p:xfrm>
          <a:off x="1676400" y="2667000"/>
          <a:ext cx="6096000" cy="2595880"/>
        </p:xfrm>
        <a:graphic>
          <a:graphicData uri="http://schemas.openxmlformats.org/drawingml/2006/table">
            <a:tbl>
              <a:tblPr firstRow="1" bandRow="1">
                <a:tableStyleId>{93296810-A885-4BE3-A3E7-6D5BEEA58F35}</a:tableStyleId>
              </a:tblPr>
              <a:tblGrid>
                <a:gridCol w="4572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tblGrid>
              <a:tr h="370840">
                <a:tc gridSpan="2">
                  <a:txBody>
                    <a:bodyPr/>
                    <a:lstStyle/>
                    <a:p>
                      <a:pPr algn="ctr"/>
                      <a:r>
                        <a:rPr lang="en-US" dirty="0"/>
                        <a:t>Landscape Severance – Improved Residence</a:t>
                      </a:r>
                      <a:endParaRPr lang="en-US" dirty="0">
                        <a:solidFill>
                          <a:sysClr val="windowText" lastClr="000000"/>
                        </a:solidFill>
                      </a:endParaRPr>
                    </a:p>
                  </a:txBody>
                  <a:tcPr/>
                </a:tc>
                <a:tc hMerge="1">
                  <a:txBody>
                    <a:bodyPr/>
                    <a:lstStyle/>
                    <a:p>
                      <a:endParaRPr lang="en-US" dirty="0"/>
                    </a:p>
                  </a:txBody>
                  <a:tcPr/>
                </a:tc>
                <a:extLst>
                  <a:ext uri="{0D108BD9-81ED-4DB2-BD59-A6C34878D82A}">
                    <a16:rowId xmlns:a16="http://schemas.microsoft.com/office/drawing/2014/main" xmlns="" val="10000"/>
                  </a:ext>
                </a:extLst>
              </a:tr>
              <a:tr h="370840">
                <a:tc>
                  <a:txBody>
                    <a:bodyPr/>
                    <a:lstStyle/>
                    <a:p>
                      <a:r>
                        <a:rPr lang="en-US" dirty="0"/>
                        <a:t>Lot Value</a:t>
                      </a:r>
                    </a:p>
                  </a:txBody>
                  <a:tcPr/>
                </a:tc>
                <a:tc>
                  <a:txBody>
                    <a:bodyPr/>
                    <a:lstStyle/>
                    <a:p>
                      <a:pPr algn="r"/>
                      <a:r>
                        <a:rPr lang="en-US" dirty="0"/>
                        <a:t>$56,500</a:t>
                      </a:r>
                    </a:p>
                  </a:txBody>
                  <a:tcPr/>
                </a:tc>
                <a:extLst>
                  <a:ext uri="{0D108BD9-81ED-4DB2-BD59-A6C34878D82A}">
                    <a16:rowId xmlns:a16="http://schemas.microsoft.com/office/drawing/2014/main" xmlns="" val="10001"/>
                  </a:ext>
                </a:extLst>
              </a:tr>
              <a:tr h="370840">
                <a:tc>
                  <a:txBody>
                    <a:bodyPr/>
                    <a:lstStyle/>
                    <a:p>
                      <a:r>
                        <a:rPr lang="en-US" dirty="0"/>
                        <a:t>Average Residence</a:t>
                      </a:r>
                    </a:p>
                  </a:txBody>
                  <a:tcPr/>
                </a:tc>
                <a:tc>
                  <a:txBody>
                    <a:bodyPr/>
                    <a:lstStyle/>
                    <a:p>
                      <a:pPr algn="r"/>
                      <a:r>
                        <a:rPr lang="en-US" dirty="0"/>
                        <a:t>$150,000</a:t>
                      </a:r>
                    </a:p>
                  </a:txBody>
                  <a:tcPr/>
                </a:tc>
                <a:extLst>
                  <a:ext uri="{0D108BD9-81ED-4DB2-BD59-A6C34878D82A}">
                    <a16:rowId xmlns:a16="http://schemas.microsoft.com/office/drawing/2014/main" xmlns="" val="10002"/>
                  </a:ext>
                </a:extLst>
              </a:tr>
              <a:tr h="370840">
                <a:tc>
                  <a:txBody>
                    <a:bodyPr/>
                    <a:lstStyle/>
                    <a:p>
                      <a:r>
                        <a:rPr lang="en-US" dirty="0"/>
                        <a:t>Subtotal</a:t>
                      </a:r>
                      <a:r>
                        <a:rPr lang="en-US" baseline="0" dirty="0"/>
                        <a:t> Improvements</a:t>
                      </a:r>
                      <a:endParaRPr lang="en-US" dirty="0"/>
                    </a:p>
                  </a:txBody>
                  <a:tcPr/>
                </a:tc>
                <a:tc>
                  <a:txBody>
                    <a:bodyPr/>
                    <a:lstStyle/>
                    <a:p>
                      <a:pPr algn="r"/>
                      <a:r>
                        <a:rPr lang="en-US" dirty="0"/>
                        <a:t>$206,500</a:t>
                      </a:r>
                    </a:p>
                  </a:txBody>
                  <a:tcPr/>
                </a:tc>
                <a:extLst>
                  <a:ext uri="{0D108BD9-81ED-4DB2-BD59-A6C34878D82A}">
                    <a16:rowId xmlns:a16="http://schemas.microsoft.com/office/drawing/2014/main" xmlns="" val="10003"/>
                  </a:ext>
                </a:extLst>
              </a:tr>
              <a:tr h="370840">
                <a:tc>
                  <a:txBody>
                    <a:bodyPr/>
                    <a:lstStyle/>
                    <a:p>
                      <a:r>
                        <a:rPr lang="en-US" dirty="0"/>
                        <a:t>Contributory</a:t>
                      </a:r>
                      <a:r>
                        <a:rPr lang="en-US" baseline="0" dirty="0"/>
                        <a:t> Percentage of Landscaping</a:t>
                      </a:r>
                      <a:endParaRPr lang="en-US" dirty="0"/>
                    </a:p>
                  </a:txBody>
                  <a:tcPr/>
                </a:tc>
                <a:tc>
                  <a:txBody>
                    <a:bodyPr/>
                    <a:lstStyle/>
                    <a:p>
                      <a:pPr algn="r"/>
                      <a:r>
                        <a:rPr lang="en-US" dirty="0"/>
                        <a:t>X              8%</a:t>
                      </a:r>
                    </a:p>
                  </a:txBody>
                  <a:tcPr/>
                </a:tc>
                <a:extLst>
                  <a:ext uri="{0D108BD9-81ED-4DB2-BD59-A6C34878D82A}">
                    <a16:rowId xmlns:a16="http://schemas.microsoft.com/office/drawing/2014/main" xmlns="" val="10004"/>
                  </a:ext>
                </a:extLst>
              </a:tr>
              <a:tr h="370840">
                <a:tc>
                  <a:txBody>
                    <a:bodyPr/>
                    <a:lstStyle/>
                    <a:p>
                      <a:r>
                        <a:rPr lang="en-US" dirty="0"/>
                        <a:t>Percentage of Landscaping Acquired</a:t>
                      </a:r>
                    </a:p>
                  </a:txBody>
                  <a:tcPr/>
                </a:tc>
                <a:tc>
                  <a:txBody>
                    <a:bodyPr/>
                    <a:lstStyle/>
                    <a:p>
                      <a:pPr algn="r"/>
                      <a:r>
                        <a:rPr lang="en-US" dirty="0"/>
                        <a:t>X            90%</a:t>
                      </a:r>
                    </a:p>
                  </a:txBody>
                  <a:tcPr/>
                </a:tc>
                <a:extLst>
                  <a:ext uri="{0D108BD9-81ED-4DB2-BD59-A6C34878D82A}">
                    <a16:rowId xmlns:a16="http://schemas.microsoft.com/office/drawing/2014/main" xmlns="" val="10005"/>
                  </a:ext>
                </a:extLst>
              </a:tr>
              <a:tr h="370840">
                <a:tc>
                  <a:txBody>
                    <a:bodyPr/>
                    <a:lstStyle/>
                    <a:p>
                      <a:r>
                        <a:rPr lang="en-US" dirty="0"/>
                        <a:t>Total</a:t>
                      </a:r>
                    </a:p>
                  </a:txBody>
                  <a:tcPr/>
                </a:tc>
                <a:tc>
                  <a:txBody>
                    <a:bodyPr/>
                    <a:lstStyle/>
                    <a:p>
                      <a:pPr algn="r"/>
                      <a:r>
                        <a:rPr lang="en-US" dirty="0"/>
                        <a:t>=      $14,832</a:t>
                      </a:r>
                    </a:p>
                  </a:txBody>
                  <a:tcPr/>
                </a:tc>
                <a:extLst>
                  <a:ext uri="{0D108BD9-81ED-4DB2-BD59-A6C34878D82A}">
                    <a16:rowId xmlns:a16="http://schemas.microsoft.com/office/drawing/2014/main" xmlns="" val="10006"/>
                  </a:ext>
                </a:extLst>
              </a:tr>
            </a:tbl>
          </a:graphicData>
        </a:graphic>
      </p:graphicFrame>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Landscaping Severance	</a:t>
            </a:r>
          </a:p>
        </p:txBody>
      </p:sp>
      <p:sp>
        <p:nvSpPr>
          <p:cNvPr id="3" name="Content Placeholder 2"/>
          <p:cNvSpPr>
            <a:spLocks noGrp="1"/>
          </p:cNvSpPr>
          <p:nvPr>
            <p:ph idx="1"/>
          </p:nvPr>
        </p:nvSpPr>
        <p:spPr/>
        <p:txBody>
          <a:bodyPr/>
          <a:lstStyle/>
          <a:p>
            <a:pPr algn="ctr">
              <a:buNone/>
            </a:pPr>
            <a:r>
              <a:rPr lang="en-US" dirty="0"/>
              <a:t>$22,500</a:t>
            </a:r>
          </a:p>
          <a:p>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1277B72-92A5-4EFE-B7B1-691EC02D92B0}" type="slidenum">
              <a:rPr lang="en-US" smtClean="0"/>
              <a:pPr>
                <a:defRPr/>
              </a:pPr>
              <a:t>32</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132228480"/>
              </p:ext>
            </p:extLst>
          </p:nvPr>
        </p:nvGraphicFramePr>
        <p:xfrm>
          <a:off x="1676400" y="2667000"/>
          <a:ext cx="6096000" cy="1752600"/>
        </p:xfrm>
        <a:graphic>
          <a:graphicData uri="http://schemas.openxmlformats.org/drawingml/2006/table">
            <a:tbl>
              <a:tblPr firstRow="1" bandRow="1">
                <a:tableStyleId>{93296810-A885-4BE3-A3E7-6D5BEEA58F35}</a:tableStyleId>
              </a:tblPr>
              <a:tblGrid>
                <a:gridCol w="4572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tblGrid>
              <a:tr h="370840">
                <a:tc gridSpan="2">
                  <a:txBody>
                    <a:bodyPr/>
                    <a:lstStyle/>
                    <a:p>
                      <a:pPr algn="ctr"/>
                      <a:r>
                        <a:rPr lang="en-US" dirty="0"/>
                        <a:t>Landscape Severance – Functional</a:t>
                      </a:r>
                      <a:r>
                        <a:rPr lang="en-US" baseline="0" dirty="0"/>
                        <a:t> Replacement</a:t>
                      </a:r>
                      <a:endParaRPr lang="en-US" dirty="0">
                        <a:solidFill>
                          <a:sysClr val="windowText" lastClr="000000"/>
                        </a:solidFill>
                      </a:endParaRPr>
                    </a:p>
                  </a:txBody>
                  <a:tcPr/>
                </a:tc>
                <a:tc hMerge="1">
                  <a:txBody>
                    <a:bodyPr/>
                    <a:lstStyle/>
                    <a:p>
                      <a:endParaRPr lang="en-US" dirty="0"/>
                    </a:p>
                  </a:txBody>
                  <a:tcPr/>
                </a:tc>
                <a:extLst>
                  <a:ext uri="{0D108BD9-81ED-4DB2-BD59-A6C34878D82A}">
                    <a16:rowId xmlns:a16="http://schemas.microsoft.com/office/drawing/2014/main" xmlns="" val="10000"/>
                  </a:ext>
                </a:extLst>
              </a:tr>
              <a:tr h="370840">
                <a:tc>
                  <a:txBody>
                    <a:bodyPr/>
                    <a:lstStyle/>
                    <a:p>
                      <a:r>
                        <a:rPr lang="en-US" dirty="0"/>
                        <a:t>Landscape area</a:t>
                      </a:r>
                      <a:r>
                        <a:rPr lang="en-US" baseline="0" dirty="0"/>
                        <a:t> – 225’ x 45’</a:t>
                      </a:r>
                    </a:p>
                    <a:p>
                      <a:r>
                        <a:rPr lang="en-US" baseline="0" dirty="0"/>
                        <a:t>3 rows, staggered spacing </a:t>
                      </a:r>
                      <a:endParaRPr lang="en-US" dirty="0"/>
                    </a:p>
                  </a:txBody>
                  <a:tcPr/>
                </a:tc>
                <a:tc>
                  <a:txBody>
                    <a:bodyPr/>
                    <a:lstStyle/>
                    <a:p>
                      <a:pPr algn="r"/>
                      <a:r>
                        <a:rPr lang="en-US" dirty="0"/>
                        <a:t>45 trees</a:t>
                      </a:r>
                    </a:p>
                  </a:txBody>
                  <a:tcPr/>
                </a:tc>
                <a:extLst>
                  <a:ext uri="{0D108BD9-81ED-4DB2-BD59-A6C34878D82A}">
                    <a16:rowId xmlns:a16="http://schemas.microsoft.com/office/drawing/2014/main" xmlns="" val="10001"/>
                  </a:ext>
                </a:extLst>
              </a:tr>
              <a:tr h="370840">
                <a:tc>
                  <a:txBody>
                    <a:bodyPr/>
                    <a:lstStyle/>
                    <a:p>
                      <a:r>
                        <a:rPr lang="en-US" dirty="0"/>
                        <a:t>8’-10’ Spruce Trees</a:t>
                      </a:r>
                    </a:p>
                  </a:txBody>
                  <a:tcPr/>
                </a:tc>
                <a:tc>
                  <a:txBody>
                    <a:bodyPr/>
                    <a:lstStyle/>
                    <a:p>
                      <a:pPr algn="r"/>
                      <a:r>
                        <a:rPr lang="en-US" dirty="0"/>
                        <a:t>$500</a:t>
                      </a:r>
                    </a:p>
                  </a:txBody>
                  <a:tcPr/>
                </a:tc>
                <a:extLst>
                  <a:ext uri="{0D108BD9-81ED-4DB2-BD59-A6C34878D82A}">
                    <a16:rowId xmlns:a16="http://schemas.microsoft.com/office/drawing/2014/main" xmlns="" val="10002"/>
                  </a:ext>
                </a:extLst>
              </a:tr>
              <a:tr h="370840">
                <a:tc>
                  <a:txBody>
                    <a:bodyPr/>
                    <a:lstStyle/>
                    <a:p>
                      <a:r>
                        <a:rPr lang="en-US" dirty="0"/>
                        <a:t>Functional Replacement Value</a:t>
                      </a:r>
                    </a:p>
                  </a:txBody>
                  <a:tcPr/>
                </a:tc>
                <a:tc>
                  <a:txBody>
                    <a:bodyPr/>
                    <a:lstStyle/>
                    <a:p>
                      <a:pPr algn="r"/>
                      <a:r>
                        <a:rPr lang="en-US" dirty="0"/>
                        <a:t>$22,500</a:t>
                      </a:r>
                    </a:p>
                  </a:txBody>
                  <a:tcPr/>
                </a:tc>
                <a:extLst>
                  <a:ext uri="{0D108BD9-81ED-4DB2-BD59-A6C34878D82A}">
                    <a16:rowId xmlns:a16="http://schemas.microsoft.com/office/drawing/2014/main" xmlns="" val="10003"/>
                  </a:ext>
                </a:extLst>
              </a:tr>
            </a:tbl>
          </a:graphicData>
        </a:graphic>
      </p:graphicFrame>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What is a reasonable severance</a:t>
            </a:r>
            <a:br>
              <a:rPr lang="en-US" sz="3200" dirty="0"/>
            </a:br>
            <a:r>
              <a:rPr lang="en-US" sz="3200" dirty="0"/>
              <a:t>$4,100              $15,000            $22,500</a:t>
            </a:r>
          </a:p>
        </p:txBody>
      </p:sp>
      <p:pic>
        <p:nvPicPr>
          <p:cNvPr id="6" name="Content Placeholder 5" descr="Landscaping example Physical STH 15.jpg"/>
          <p:cNvPicPr>
            <a:picLocks noGrp="1" noChangeAspect="1"/>
          </p:cNvPicPr>
          <p:nvPr>
            <p:ph idx="1"/>
          </p:nvPr>
        </p:nvPicPr>
        <p:blipFill>
          <a:blip r:embed="rId3" cstate="print"/>
          <a:stretch>
            <a:fillRect/>
          </a:stretch>
        </p:blipFill>
        <p:spPr>
          <a:xfrm>
            <a:off x="2820903" y="1752600"/>
            <a:ext cx="3578394" cy="4114800"/>
          </a:xfrm>
        </p:spPr>
      </p:pic>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1277B72-92A5-4EFE-B7B1-691EC02D92B0}" type="slidenum">
              <a:rPr lang="en-US" smtClean="0"/>
              <a:pPr>
                <a:defRPr/>
              </a:pPr>
              <a:t>33</a:t>
            </a:fld>
            <a:endParaRPr lang="en-US" dirty="0"/>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Brat Stop Cost to Cure</a:t>
            </a:r>
          </a:p>
        </p:txBody>
      </p:sp>
      <p:sp>
        <p:nvSpPr>
          <p:cNvPr id="3" name="Content Placeholder 2"/>
          <p:cNvSpPr>
            <a:spLocks noGrp="1"/>
          </p:cNvSpPr>
          <p:nvPr>
            <p:ph idx="1"/>
          </p:nvPr>
        </p:nvSpPr>
        <p:spPr/>
        <p:txBody>
          <a:bodyPr/>
          <a:lstStyle/>
          <a:p>
            <a:r>
              <a:rPr lang="en-US" sz="2400" dirty="0"/>
              <a:t>Court held that Brat Stop was forced to make decisions much like MGM Grand faced in order to maintain customers, which in turn links to property market value.</a:t>
            </a:r>
          </a:p>
          <a:p>
            <a:r>
              <a:rPr lang="en-US" sz="2400" dirty="0"/>
              <a:t>Court agreed that the evidence supported an estimate of $896,000 for revision to building to restore the Brat Stop to a comparable “pre-taking” condition.</a:t>
            </a: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1277B72-92A5-4EFE-B7B1-691EC02D92B0}" type="slidenum">
              <a:rPr lang="en-US" smtClean="0"/>
              <a:pPr>
                <a:defRPr/>
              </a:pPr>
              <a:t>34</a:t>
            </a:fld>
            <a:endParaRPr lang="en-US" dirty="0"/>
          </a:p>
        </p:txBody>
      </p:sp>
    </p:spTree>
    <p:extLst>
      <p:ext uri="{BB962C8B-B14F-4D97-AF65-F5344CB8AC3E}">
        <p14:creationId xmlns:p14="http://schemas.microsoft.com/office/powerpoint/2010/main" val="4261613447"/>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sz="3400" dirty="0"/>
              <a:t>Clarmar v. Redevelopment Authority of City of Milwaukee</a:t>
            </a:r>
          </a:p>
        </p:txBody>
      </p:sp>
      <p:sp>
        <p:nvSpPr>
          <p:cNvPr id="16" name="Content Placeholder 15"/>
          <p:cNvSpPr>
            <a:spLocks noGrp="1"/>
          </p:cNvSpPr>
          <p:nvPr>
            <p:ph idx="1"/>
          </p:nvPr>
        </p:nvSpPr>
        <p:spPr/>
        <p:txBody>
          <a:bodyPr/>
          <a:lstStyle/>
          <a:p>
            <a:r>
              <a:rPr lang="en-US" sz="1400" dirty="0"/>
              <a:t>1986 Wisconsin Supreme Court decision on financial feasibility and maximum productivity for “highest and best use” purposes</a:t>
            </a:r>
          </a:p>
          <a:p>
            <a:r>
              <a:rPr lang="en-US" sz="1400" dirty="0"/>
              <a:t>Clarmar owned a truck terminal, land, and adjacent buildings.  Redev. Authority instituted condemnation proceedings after it had already acquired an adjacent parcel through condemnation.</a:t>
            </a:r>
          </a:p>
          <a:p>
            <a:r>
              <a:rPr lang="en-US" sz="1400" dirty="0"/>
              <a:t>Clarmar argued “highest and best use” was the value of the terminal as integrated with adjacent parcel (minus cost of acquisition):</a:t>
            </a:r>
          </a:p>
          <a:p>
            <a:pPr lvl="1"/>
            <a:r>
              <a:rPr lang="en-US" sz="1400" dirty="0"/>
              <a:t>The terminal doors faced east and were 58 feet from the adjacent parcel.  Clarmar argued long trucks would need a greater turning space to park perpendicularly, requiring crossing onto the adjacent parcel to turn.  Clarmar argued a prospective purchaser would purchase both parcels to get full use of the truck terminal.</a:t>
            </a:r>
          </a:p>
          <a:p>
            <a:pPr lvl="1"/>
            <a:r>
              <a:rPr lang="en-US" sz="1400" b="1" dirty="0"/>
              <a:t>Doctrine of assemblage: </a:t>
            </a:r>
            <a:r>
              <a:rPr lang="en-US" sz="1400" dirty="0"/>
              <a:t>where the highest and best use of separate parcels involves their integrated use with the lands of another, such prospective use may be properly considered in fixing the value of the property if the joinder of the parcels is reasonably practicable.”  Nichols on Eminent Domain, 12.3142 (1), (3</a:t>
            </a:r>
            <a:r>
              <a:rPr lang="en-US" sz="1400" baseline="30000" dirty="0"/>
              <a:t>rd</a:t>
            </a:r>
            <a:r>
              <a:rPr lang="en-US" sz="1400" dirty="0"/>
              <a:t> ed. 1978).</a:t>
            </a:r>
          </a:p>
          <a:p>
            <a:pPr lvl="1"/>
            <a:endParaRPr lang="en-US" sz="1200" dirty="0"/>
          </a:p>
          <a:p>
            <a:pPr lvl="1"/>
            <a:endParaRPr lang="en-US" sz="1200" dirty="0"/>
          </a:p>
        </p:txBody>
      </p:sp>
      <p:sp>
        <p:nvSpPr>
          <p:cNvPr id="2" name="Footer Placeholder 1"/>
          <p:cNvSpPr>
            <a:spLocks noGrp="1"/>
          </p:cNvSpPr>
          <p:nvPr>
            <p:ph type="ftr" sz="quarter" idx="11"/>
          </p:nvPr>
        </p:nvSpPr>
        <p:spPr/>
        <p:txBody>
          <a:bodyPr/>
          <a:lstStyle/>
          <a:p>
            <a:pPr>
              <a:defRPr/>
            </a:pPr>
            <a:endParaRPr lang="en-US"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Clarmar cont’d</a:t>
            </a:r>
          </a:p>
        </p:txBody>
      </p:sp>
      <p:sp>
        <p:nvSpPr>
          <p:cNvPr id="3" name="Content Placeholder 2"/>
          <p:cNvSpPr>
            <a:spLocks noGrp="1"/>
          </p:cNvSpPr>
          <p:nvPr>
            <p:ph idx="1"/>
          </p:nvPr>
        </p:nvSpPr>
        <p:spPr>
          <a:xfrm>
            <a:off x="0" y="1524000"/>
            <a:ext cx="8763000" cy="4114800"/>
          </a:xfrm>
        </p:spPr>
        <p:txBody>
          <a:bodyPr/>
          <a:lstStyle/>
          <a:p>
            <a:r>
              <a:rPr lang="en-US" sz="1600" dirty="0"/>
              <a:t>Test for assemblage is “reasonably likely”</a:t>
            </a:r>
          </a:p>
          <a:p>
            <a:r>
              <a:rPr lang="en-US" sz="1600" dirty="0"/>
              <a:t>Court stated that assemblage possible here because</a:t>
            </a:r>
          </a:p>
          <a:p>
            <a:pPr lvl="1"/>
            <a:r>
              <a:rPr lang="en-US" sz="1600" dirty="0"/>
              <a:t>The “most advantageous use” of property was for a terminal for long and short trucks;</a:t>
            </a:r>
          </a:p>
          <a:p>
            <a:pPr lvl="1"/>
            <a:r>
              <a:rPr lang="en-US" sz="1600" dirty="0"/>
              <a:t>Full use could only be achieved through combination of Clarmar’s parcel with a portion of the adjacent land;</a:t>
            </a:r>
          </a:p>
          <a:p>
            <a:pPr lvl="1"/>
            <a:r>
              <a:rPr lang="en-US" sz="1600" dirty="0"/>
              <a:t>The combination of the terminal with the adjacent portion was “reasonably probable”;</a:t>
            </a:r>
          </a:p>
          <a:p>
            <a:pPr lvl="1"/>
            <a:r>
              <a:rPr lang="en-US" sz="1600" dirty="0"/>
              <a:t>The court determined that the prospective use of the land was not speculative;</a:t>
            </a:r>
          </a:p>
          <a:p>
            <a:pPr lvl="1"/>
            <a:r>
              <a:rPr lang="en-US" sz="1600" dirty="0"/>
              <a:t>Finally, the fact that the adjacent parcel was previously condemned by the Redevelopment Authority had no bearing on the combination of the two parcels.</a:t>
            </a:r>
          </a:p>
          <a:p>
            <a:r>
              <a:rPr lang="en-US" sz="1600" dirty="0"/>
              <a:t>Contrasting  </a:t>
            </a:r>
            <a:r>
              <a:rPr lang="en-US" sz="1600" u="sng" dirty="0"/>
              <a:t>Speigelberg</a:t>
            </a:r>
            <a:r>
              <a:rPr lang="en-US" sz="1600" dirty="0"/>
              <a:t> (which focused on viewing contiguous parcels separately), </a:t>
            </a:r>
            <a:r>
              <a:rPr lang="en-US" sz="1600" u="sng" dirty="0"/>
              <a:t>Clarmar</a:t>
            </a:r>
            <a:r>
              <a:rPr lang="en-US" sz="1600" dirty="0"/>
              <a:t> focuses on the physical possibility of combining two parcels.</a:t>
            </a:r>
          </a:p>
          <a:p>
            <a:pPr lvl="1"/>
            <a:endParaRPr lang="en-US" sz="1200" dirty="0"/>
          </a:p>
          <a:p>
            <a:pPr lvl="1"/>
            <a:endParaRPr lang="en-US" sz="2000" dirty="0"/>
          </a:p>
          <a:p>
            <a:pPr>
              <a:buNone/>
            </a:pPr>
            <a:endParaRPr lang="en-US" sz="2400" dirty="0"/>
          </a:p>
        </p:txBody>
      </p:sp>
      <p:sp>
        <p:nvSpPr>
          <p:cNvPr id="2" name="Footer Placeholder 1"/>
          <p:cNvSpPr>
            <a:spLocks noGrp="1"/>
          </p:cNvSpPr>
          <p:nvPr>
            <p:ph type="ftr" sz="quarter" idx="11"/>
          </p:nvPr>
        </p:nvSpPr>
        <p:spPr/>
        <p:txBody>
          <a:bodyPr/>
          <a:lstStyle/>
          <a:p>
            <a:pPr>
              <a:defRPr/>
            </a:pPr>
            <a:endParaRPr lang="en-US" dirty="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Most Advantageous Use</a:t>
            </a:r>
            <a:br>
              <a:rPr lang="en-US" sz="2800" dirty="0"/>
            </a:br>
            <a:r>
              <a:rPr lang="en-US" sz="2800" dirty="0"/>
              <a:t>Financial Feasibility and Maximum Productivity</a:t>
            </a:r>
          </a:p>
        </p:txBody>
      </p:sp>
      <p:sp>
        <p:nvSpPr>
          <p:cNvPr id="3" name="Content Placeholder 2"/>
          <p:cNvSpPr>
            <a:spLocks noGrp="1"/>
          </p:cNvSpPr>
          <p:nvPr>
            <p:ph idx="1"/>
          </p:nvPr>
        </p:nvSpPr>
        <p:spPr/>
        <p:txBody>
          <a:bodyPr/>
          <a:lstStyle/>
          <a:p>
            <a:r>
              <a:rPr lang="en-US" sz="2000" dirty="0"/>
              <a:t>To thoroughly examine financial feasibility and conclude a maximum productivity, we would need to engage in an analysis focusing on the financial return of a particular use to the land and or building. While there may be numerous uses that could be financially feasible (positive financial return), there is but one maximally productive use, which generally speaking, addresses the “ideal improvement” for that site. </a:t>
            </a:r>
          </a:p>
          <a:p>
            <a:r>
              <a:rPr lang="en-US" sz="2000" dirty="0"/>
              <a:t>Within eminent domain, our scope of work is typically not that in depth and tends to produce a financially feasible and maximally productive conclusion that are more general than to determine an ideal improvement for the site.</a:t>
            </a: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1277B72-92A5-4EFE-B7B1-691EC02D92B0}" type="slidenum">
              <a:rPr lang="en-US" smtClean="0"/>
              <a:pPr>
                <a:defRPr/>
              </a:pPr>
              <a:t>37</a:t>
            </a:fld>
            <a:endParaRPr lang="en-US" dirty="0"/>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Clarmar – Maximum Productivity	</a:t>
            </a:r>
          </a:p>
        </p:txBody>
      </p:sp>
      <p:sp>
        <p:nvSpPr>
          <p:cNvPr id="3" name="Content Placeholder 2"/>
          <p:cNvSpPr>
            <a:spLocks noGrp="1"/>
          </p:cNvSpPr>
          <p:nvPr>
            <p:ph idx="1"/>
          </p:nvPr>
        </p:nvSpPr>
        <p:spPr/>
        <p:txBody>
          <a:bodyPr/>
          <a:lstStyle/>
          <a:p>
            <a:pPr marL="342900" lvl="1" indent="-342900">
              <a:buFontTx/>
              <a:buChar char="•"/>
            </a:pPr>
            <a:r>
              <a:rPr lang="en-US" sz="2000" b="1" dirty="0"/>
              <a:t>Doctrine of assemblage: </a:t>
            </a:r>
            <a:r>
              <a:rPr lang="en-US" sz="2000" dirty="0"/>
              <a:t>where the highest and best use of separate parcels involves their integrated use with the lands of another, such prospective use may be properly considered in fixing the value of the property if the joinder of the parcels is reasonably practicable.”  Nichols on Eminent Domain, 12.3142 (1), (3</a:t>
            </a:r>
            <a:r>
              <a:rPr lang="en-US" sz="2000" baseline="30000" dirty="0"/>
              <a:t>rd</a:t>
            </a:r>
            <a:r>
              <a:rPr lang="en-US" sz="2000" dirty="0"/>
              <a:t> ed. 1978).</a:t>
            </a:r>
          </a:p>
          <a:p>
            <a:r>
              <a:rPr lang="en-US" sz="2000" dirty="0"/>
              <a:t>The Appraisal Institute would say that assemblage is not a highest and best use. It is a motivating factor for a buyer to acquire a parcel in order to use it with an existing property.</a:t>
            </a:r>
          </a:p>
          <a:p>
            <a:r>
              <a:rPr lang="en-US" sz="2000" dirty="0"/>
              <a:t>The Supreme Court concludes, where most advantageous use of condemned parcel involves prospective, integrated use (assembled use), court may consider prospective, integrated use in determining fair market value. </a:t>
            </a: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1277B72-92A5-4EFE-B7B1-691EC02D92B0}" type="slidenum">
              <a:rPr lang="en-US" smtClean="0"/>
              <a:pPr>
                <a:defRPr/>
              </a:pPr>
              <a:t>38</a:t>
            </a:fld>
            <a:endParaRPr lang="en-US" dirty="0"/>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r>
              <a:rPr lang="en-US" sz="2200" dirty="0"/>
              <a:t>Costs to Cure- Ken-Crete Products co. v. State Highway Commission</a:t>
            </a:r>
          </a:p>
        </p:txBody>
      </p:sp>
      <p:sp>
        <p:nvSpPr>
          <p:cNvPr id="4" name="Content Placeholder 3"/>
          <p:cNvSpPr>
            <a:spLocks noGrp="1"/>
          </p:cNvSpPr>
          <p:nvPr>
            <p:ph idx="1"/>
          </p:nvPr>
        </p:nvSpPr>
        <p:spPr/>
        <p:txBody>
          <a:bodyPr/>
          <a:lstStyle/>
          <a:p>
            <a:r>
              <a:rPr lang="en-US" sz="1400" dirty="0"/>
              <a:t>1964 Supreme Court decision considered admission of evidence by landowner regarding installation of an overhead conveyer to transport sand and gravel to manufacturing plant 240 feet away over a portion of  condemned land.  </a:t>
            </a:r>
          </a:p>
          <a:p>
            <a:pPr lvl="1"/>
            <a:r>
              <a:rPr lang="en-US" sz="1200" dirty="0"/>
              <a:t>Ken-Crete owned 3.5 acres, State took .44 acres of this land which lay between the south end of the building and highway.</a:t>
            </a:r>
          </a:p>
          <a:p>
            <a:pPr lvl="1"/>
            <a:r>
              <a:rPr lang="en-US" sz="1200" dirty="0"/>
              <a:t>State argued an overhead conveyer system was a capital improvement, barred under Sec. 32.09(6).</a:t>
            </a:r>
          </a:p>
          <a:p>
            <a:pPr lvl="1"/>
            <a:r>
              <a:rPr lang="en-US" sz="1200" dirty="0"/>
              <a:t>Court disagreed and allowed condemnee to introduce the advisability and cost of installing an overhead conveyer into evidence (Ken-Crete had no other manner) to transport its sand and gravel to the plant.</a:t>
            </a:r>
          </a:p>
          <a:p>
            <a:pPr lvl="2"/>
            <a:r>
              <a:rPr lang="en-US" sz="1200" dirty="0"/>
              <a:t>Highest and best use was a concrete block manufacturing plant.</a:t>
            </a:r>
          </a:p>
          <a:p>
            <a:pPr lvl="2"/>
            <a:r>
              <a:rPr lang="en-US" sz="1200" dirty="0"/>
              <a:t>The overhead conveyer system was “an element to be considered in arriving at the value of the remainder of the property after taking.”</a:t>
            </a:r>
            <a:endParaRPr lang="en-US" sz="1400" dirty="0"/>
          </a:p>
          <a:p>
            <a:r>
              <a:rPr lang="en-US" sz="1400" dirty="0"/>
              <a:t>WI- JI 8103 allows a jury to consider cost to cure damages if they are less than severance damages (reduction of FMV due to the partial taking) and the costs to cure are “reasonable to partially or completely restore the remaining property to its condition or status </a:t>
            </a:r>
            <a:r>
              <a:rPr lang="en-US" sz="1400" b="1" u="sng" dirty="0"/>
              <a:t>immediately</a:t>
            </a:r>
            <a:r>
              <a:rPr lang="en-US" sz="1400" dirty="0"/>
              <a:t> before the partial taking.”   </a:t>
            </a:r>
          </a:p>
          <a:p>
            <a:pPr lvl="1"/>
            <a:endParaRPr lang="en-US" dirty="0"/>
          </a:p>
        </p:txBody>
      </p:sp>
      <p:sp>
        <p:nvSpPr>
          <p:cNvPr id="3" name="Footer Placeholder 2"/>
          <p:cNvSpPr>
            <a:spLocks noGrp="1"/>
          </p:cNvSpPr>
          <p:nvPr>
            <p:ph type="ftr" sz="quarter" idx="11"/>
          </p:nvPr>
        </p:nvSpPr>
        <p:spPr/>
        <p:txBody>
          <a:bodyPr/>
          <a:lstStyle/>
          <a:p>
            <a:pPr>
              <a:defRPr/>
            </a:pPr>
            <a:endParaRPr 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Almota cont’d</a:t>
            </a:r>
          </a:p>
        </p:txBody>
      </p:sp>
      <p:sp>
        <p:nvSpPr>
          <p:cNvPr id="5" name="Content Placeholder 4"/>
          <p:cNvSpPr>
            <a:spLocks noGrp="1"/>
          </p:cNvSpPr>
          <p:nvPr>
            <p:ph idx="1"/>
          </p:nvPr>
        </p:nvSpPr>
        <p:spPr/>
        <p:txBody>
          <a:bodyPr/>
          <a:lstStyle/>
          <a:p>
            <a:r>
              <a:rPr lang="en-US" sz="1400" dirty="0"/>
              <a:t>Factors considered:</a:t>
            </a:r>
          </a:p>
          <a:p>
            <a:pPr lvl="1"/>
            <a:r>
              <a:rPr lang="en-US" sz="1400" dirty="0"/>
              <a:t>Almota’s unbroken succession of leases from 1919 onwards of the property</a:t>
            </a:r>
          </a:p>
          <a:p>
            <a:pPr lvl="1"/>
            <a:r>
              <a:rPr lang="en-US" sz="1400" dirty="0"/>
              <a:t>Lessor, the railroad company, had its own interest in continuing to lease property to Almota for grain elevators so grain shipments would occur over railroad’s lines</a:t>
            </a:r>
          </a:p>
          <a:p>
            <a:pPr lvl="1"/>
            <a:r>
              <a:rPr lang="en-US" sz="1400" dirty="0"/>
              <a:t>Court determined that, in a free market, Almota would not have sold its leasehold for just the remainder of a term such that it would have salvaged the grain elevators after that lease expired.</a:t>
            </a:r>
          </a:p>
          <a:p>
            <a:pPr lvl="1"/>
            <a:r>
              <a:rPr lang="en-US" sz="1400" dirty="0"/>
              <a:t>Court’s rationale is that Almota would have only sold its leasehold interest to a buyer to use over the grain elevator’s “useful” lives- e.g. decades.</a:t>
            </a:r>
          </a:p>
          <a:p>
            <a:pPr lvl="1"/>
            <a:endParaRPr lang="en-US" dirty="0"/>
          </a:p>
        </p:txBody>
      </p:sp>
      <p:sp>
        <p:nvSpPr>
          <p:cNvPr id="2" name="Footer Placeholder 1"/>
          <p:cNvSpPr>
            <a:spLocks noGrp="1"/>
          </p:cNvSpPr>
          <p:nvPr>
            <p:ph type="ftr" sz="quarter" idx="11"/>
          </p:nvPr>
        </p:nvSpPr>
        <p:spPr/>
        <p:txBody>
          <a:bodyPr/>
          <a:lstStyle/>
          <a:p>
            <a:pPr>
              <a:defRPr/>
            </a:pPr>
            <a:endParaRPr lang="en-US" dirty="0"/>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Ken Crete Site Kenosha</a:t>
            </a:r>
          </a:p>
        </p:txBody>
      </p:sp>
      <p:pic>
        <p:nvPicPr>
          <p:cNvPr id="6" name="Content Placeholder 5" descr="Ken Crete Map.jpg"/>
          <p:cNvPicPr>
            <a:picLocks noGrp="1" noChangeAspect="1"/>
          </p:cNvPicPr>
          <p:nvPr>
            <p:ph idx="1"/>
          </p:nvPr>
        </p:nvPicPr>
        <p:blipFill>
          <a:blip r:embed="rId3" cstate="print"/>
          <a:stretch>
            <a:fillRect/>
          </a:stretch>
        </p:blipFill>
        <p:spPr>
          <a:xfrm>
            <a:off x="1897217" y="1752600"/>
            <a:ext cx="5425765" cy="4114800"/>
          </a:xfrm>
        </p:spPr>
      </p:pic>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1277B72-92A5-4EFE-B7B1-691EC02D92B0}" type="slidenum">
              <a:rPr lang="en-US" smtClean="0"/>
              <a:pPr>
                <a:defRPr/>
              </a:pPr>
              <a:t>40</a:t>
            </a:fld>
            <a:endParaRPr lang="en-US" dirty="0"/>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400" dirty="0"/>
              <a:t>Cost-to-Cure Practical Considerations</a:t>
            </a:r>
          </a:p>
        </p:txBody>
      </p:sp>
      <p:sp>
        <p:nvSpPr>
          <p:cNvPr id="5" name="Content Placeholder 4"/>
          <p:cNvSpPr>
            <a:spLocks noGrp="1"/>
          </p:cNvSpPr>
          <p:nvPr>
            <p:ph idx="1"/>
          </p:nvPr>
        </p:nvSpPr>
        <p:spPr/>
        <p:txBody>
          <a:bodyPr/>
          <a:lstStyle/>
          <a:p>
            <a:r>
              <a:rPr lang="en-US" sz="2400" dirty="0"/>
              <a:t>If property (or access) is taken away such that the landowner will have to take steps to return his property to its “before taking” condition, how would one go about valuing that?  This could arise in access cases where one driveway is taken and the landowner would have to put in another entrance elsewhere.  At what point would the cost to cure become impractical and what are the limits of costs to cure?  How does an appraisal conduct a cost-to-cure analysis vs. severance damages?  Do best practices require both analysis be done?</a:t>
            </a:r>
          </a:p>
          <a:p>
            <a:endParaRPr lang="en-US" dirty="0"/>
          </a:p>
        </p:txBody>
      </p:sp>
      <p:sp>
        <p:nvSpPr>
          <p:cNvPr id="2" name="Footer Placeholder 1"/>
          <p:cNvSpPr>
            <a:spLocks noGrp="1"/>
          </p:cNvSpPr>
          <p:nvPr>
            <p:ph type="ftr" sz="quarter" idx="11"/>
          </p:nvPr>
        </p:nvSpPr>
        <p:spPr/>
        <p:txBody>
          <a:bodyPr/>
          <a:lstStyle/>
          <a:p>
            <a:pPr>
              <a:defRPr/>
            </a:pPr>
            <a:endParaRPr lang="en-US" dirty="0"/>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699" y="746125"/>
            <a:ext cx="8686800" cy="762000"/>
          </a:xfrm>
        </p:spPr>
        <p:txBody>
          <a:bodyPr/>
          <a:lstStyle/>
          <a:p>
            <a:r>
              <a:rPr lang="en-US" sz="3600" dirty="0"/>
              <a:t>Before the Taking - 2 access points</a:t>
            </a:r>
          </a:p>
        </p:txBody>
      </p:sp>
      <p:sp>
        <p:nvSpPr>
          <p:cNvPr id="4" name="Footer Placeholder 3"/>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1277B72-92A5-4EFE-B7B1-691EC02D92B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42</a:t>
            </a:fld>
            <a:endParaRPr kumimoji="0" lang="en-US" sz="1800" b="0" i="0" u="none" strike="noStrike" kern="0" cap="none" spc="0" normalizeH="0" baseline="0" noProof="0" dirty="0">
              <a:ln>
                <a:noFill/>
              </a:ln>
              <a:solidFill>
                <a:sysClr val="windowText" lastClr="000000"/>
              </a:solidFill>
              <a:effectLst/>
              <a:uLnTx/>
              <a:uFillTx/>
            </a:endParaRPr>
          </a:p>
        </p:txBody>
      </p:sp>
      <p:pic>
        <p:nvPicPr>
          <p:cNvPr id="8" name="Content Placeholder 7" descr="Antisdel before taking.jpg"/>
          <p:cNvPicPr>
            <a:picLocks noGrp="1" noChangeAspect="1"/>
          </p:cNvPicPr>
          <p:nvPr>
            <p:ph idx="1"/>
          </p:nvPr>
        </p:nvPicPr>
        <p:blipFill>
          <a:blip r:embed="rId3" cstate="print"/>
          <a:stretch>
            <a:fillRect/>
          </a:stretch>
        </p:blipFill>
        <p:spPr>
          <a:xfrm>
            <a:off x="1092389" y="1752600"/>
            <a:ext cx="7035421" cy="4114800"/>
          </a:xfrm>
        </p:spPr>
      </p:pic>
    </p:spTree>
    <p:extLst>
      <p:ext uri="{BB962C8B-B14F-4D97-AF65-F5344CB8AC3E}">
        <p14:creationId xmlns:p14="http://schemas.microsoft.com/office/powerpoint/2010/main" val="398073115"/>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After the Taking - one access point</a:t>
            </a:r>
          </a:p>
        </p:txBody>
      </p:sp>
      <p:sp>
        <p:nvSpPr>
          <p:cNvPr id="4" name="Footer Placeholder 3"/>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1277B72-92A5-4EFE-B7B1-691EC02D92B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43</a:t>
            </a:fld>
            <a:endParaRPr kumimoji="0" lang="en-US" sz="1800" b="0" i="0" u="none" strike="noStrike" kern="0" cap="none" spc="0" normalizeH="0" baseline="0" noProof="0" dirty="0">
              <a:ln>
                <a:noFill/>
              </a:ln>
              <a:solidFill>
                <a:sysClr val="windowText" lastClr="000000"/>
              </a:solidFill>
              <a:effectLst/>
              <a:uLnTx/>
              <a:uFillTx/>
            </a:endParaRPr>
          </a:p>
        </p:txBody>
      </p:sp>
      <p:pic>
        <p:nvPicPr>
          <p:cNvPr id="12" name="Content Placeholder 11" descr="Antisdel  after taking.jpg"/>
          <p:cNvPicPr>
            <a:picLocks noGrp="1" noChangeAspect="1"/>
          </p:cNvPicPr>
          <p:nvPr>
            <p:ph idx="1"/>
          </p:nvPr>
        </p:nvPicPr>
        <p:blipFill>
          <a:blip r:embed="rId3" cstate="print"/>
          <a:stretch>
            <a:fillRect/>
          </a:stretch>
        </p:blipFill>
        <p:spPr>
          <a:xfrm>
            <a:off x="1605961" y="1752600"/>
            <a:ext cx="6008277" cy="4114800"/>
          </a:xfrm>
        </p:spPr>
      </p:pic>
    </p:spTree>
    <p:extLst>
      <p:ext uri="{BB962C8B-B14F-4D97-AF65-F5344CB8AC3E}">
        <p14:creationId xmlns:p14="http://schemas.microsoft.com/office/powerpoint/2010/main" val="3652458126"/>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Saukville Dental Clinic</a:t>
            </a:r>
          </a:p>
        </p:txBody>
      </p:sp>
      <p:sp>
        <p:nvSpPr>
          <p:cNvPr id="3" name="Content Placeholder 2"/>
          <p:cNvSpPr>
            <a:spLocks noGrp="1"/>
          </p:cNvSpPr>
          <p:nvPr>
            <p:ph idx="1"/>
          </p:nvPr>
        </p:nvSpPr>
        <p:spPr/>
        <p:txBody>
          <a:bodyPr/>
          <a:lstStyle/>
          <a:p>
            <a:r>
              <a:rPr lang="en-US" dirty="0"/>
              <a:t>Cost to cure</a:t>
            </a:r>
          </a:p>
          <a:p>
            <a:pPr lvl="1"/>
            <a:r>
              <a:rPr lang="en-US" dirty="0"/>
              <a:t>Started with a parking lot study to determine alternatives for after taking parking layout</a:t>
            </a:r>
          </a:p>
          <a:p>
            <a:pPr lvl="1"/>
            <a:r>
              <a:rPr lang="en-US" dirty="0"/>
              <a:t>Reviewed practicality of continued use of building as dental clinic vs alternative uses such as an office.</a:t>
            </a: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1277B72-92A5-4EFE-B7B1-691EC02D92B0}" type="slidenum">
              <a:rPr lang="en-US" smtClean="0"/>
              <a:pPr>
                <a:defRPr/>
              </a:pPr>
              <a:t>44</a:t>
            </a:fld>
            <a:endParaRPr lang="en-US" dirty="0"/>
          </a:p>
        </p:txBody>
      </p:sp>
    </p:spTree>
    <p:extLst>
      <p:ext uri="{BB962C8B-B14F-4D97-AF65-F5344CB8AC3E}">
        <p14:creationId xmlns:p14="http://schemas.microsoft.com/office/powerpoint/2010/main" val="1392923153"/>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Saukville Dental Clinic</a:t>
            </a:r>
          </a:p>
        </p:txBody>
      </p:sp>
      <p:sp>
        <p:nvSpPr>
          <p:cNvPr id="3" name="Content Placeholder 2"/>
          <p:cNvSpPr>
            <a:spLocks noGrp="1"/>
          </p:cNvSpPr>
          <p:nvPr>
            <p:ph idx="1"/>
          </p:nvPr>
        </p:nvSpPr>
        <p:spPr/>
        <p:txBody>
          <a:bodyPr/>
          <a:lstStyle/>
          <a:p>
            <a:pPr lvl="1"/>
            <a:r>
              <a:rPr lang="en-US" dirty="0"/>
              <a:t>Alternative </a:t>
            </a:r>
            <a:r>
              <a:rPr lang="en-US" dirty="0" smtClean="0"/>
              <a:t>1- Continue Existing H/B Use</a:t>
            </a:r>
            <a:endParaRPr lang="en-US" dirty="0"/>
          </a:p>
          <a:p>
            <a:pPr lvl="1"/>
            <a:r>
              <a:rPr lang="en-US" dirty="0"/>
              <a:t>Based on parking reduction, initially addressed limited utility to the building.</a:t>
            </a:r>
          </a:p>
          <a:p>
            <a:pPr lvl="1"/>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1277B72-92A5-4EFE-B7B1-691EC02D92B0}" type="slidenum">
              <a:rPr lang="en-US" smtClean="0"/>
              <a:pPr>
                <a:defRPr/>
              </a:pPr>
              <a:t>45</a:t>
            </a:fld>
            <a:endParaRPr lang="en-US" dirty="0"/>
          </a:p>
        </p:txBody>
      </p:sp>
      <p:graphicFrame>
        <p:nvGraphicFramePr>
          <p:cNvPr id="6" name="Table 5"/>
          <p:cNvGraphicFramePr>
            <a:graphicFrameLocks noGrp="1"/>
          </p:cNvGraphicFramePr>
          <p:nvPr/>
        </p:nvGraphicFramePr>
        <p:xfrm>
          <a:off x="1371600" y="3581400"/>
          <a:ext cx="6096000" cy="2225040"/>
        </p:xfrm>
        <a:graphic>
          <a:graphicData uri="http://schemas.openxmlformats.org/drawingml/2006/table">
            <a:tbl>
              <a:tblPr firstRow="1" bandRow="1">
                <a:tableStyleId>{21E4AEA4-8DFA-4A89-87EB-49C32662AFE0}</a:tableStyleId>
              </a:tblPr>
              <a:tblGrid>
                <a:gridCol w="4572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tblGrid>
              <a:tr h="370840">
                <a:tc gridSpan="2">
                  <a:txBody>
                    <a:bodyPr/>
                    <a:lstStyle/>
                    <a:p>
                      <a:pPr algn="ctr"/>
                      <a:r>
                        <a:rPr lang="en-US" baseline="0" dirty="0"/>
                        <a:t>Building and Fixture Depreciation</a:t>
                      </a:r>
                    </a:p>
                  </a:txBody>
                  <a:tcPr/>
                </a:tc>
                <a:tc hMerge="1">
                  <a:txBody>
                    <a:bodyPr/>
                    <a:lstStyle/>
                    <a:p>
                      <a:endParaRPr lang="en-US" dirty="0"/>
                    </a:p>
                  </a:txBody>
                  <a:tcPr/>
                </a:tc>
                <a:extLst>
                  <a:ext uri="{0D108BD9-81ED-4DB2-BD59-A6C34878D82A}">
                    <a16:rowId xmlns:a16="http://schemas.microsoft.com/office/drawing/2014/main" xmlns="" val="10000"/>
                  </a:ext>
                </a:extLst>
              </a:tr>
              <a:tr h="370840">
                <a:tc>
                  <a:txBody>
                    <a:bodyPr/>
                    <a:lstStyle/>
                    <a:p>
                      <a:pPr algn="ctr"/>
                      <a:r>
                        <a:rPr lang="en-US" dirty="0"/>
                        <a:t>Item</a:t>
                      </a:r>
                    </a:p>
                  </a:txBody>
                  <a:tcPr/>
                </a:tc>
                <a:tc>
                  <a:txBody>
                    <a:bodyPr/>
                    <a:lstStyle/>
                    <a:p>
                      <a:pPr algn="ctr"/>
                      <a:r>
                        <a:rPr lang="en-US" dirty="0"/>
                        <a:t>Value</a:t>
                      </a:r>
                    </a:p>
                  </a:txBody>
                  <a:tcPr/>
                </a:tc>
                <a:extLst>
                  <a:ext uri="{0D108BD9-81ED-4DB2-BD59-A6C34878D82A}">
                    <a16:rowId xmlns:a16="http://schemas.microsoft.com/office/drawing/2014/main" xmlns="" val="10001"/>
                  </a:ext>
                </a:extLst>
              </a:tr>
              <a:tr h="370840">
                <a:tc>
                  <a:txBody>
                    <a:bodyPr/>
                    <a:lstStyle/>
                    <a:p>
                      <a:pPr algn="ctr"/>
                      <a:r>
                        <a:rPr lang="en-US" dirty="0"/>
                        <a:t>Building Square</a:t>
                      </a:r>
                      <a:r>
                        <a:rPr lang="en-US" baseline="0" dirty="0"/>
                        <a:t> Footage – 350sf x  $180/sf</a:t>
                      </a:r>
                      <a:endParaRPr lang="en-US" dirty="0"/>
                    </a:p>
                  </a:txBody>
                  <a:tcPr/>
                </a:tc>
                <a:tc>
                  <a:txBody>
                    <a:bodyPr/>
                    <a:lstStyle/>
                    <a:p>
                      <a:pPr marL="342900" indent="-342900" algn="ctr">
                        <a:buFontTx/>
                        <a:buNone/>
                      </a:pPr>
                      <a:r>
                        <a:rPr lang="en-US" dirty="0"/>
                        <a:t>$63,000</a:t>
                      </a:r>
                    </a:p>
                  </a:txBody>
                  <a:tcPr/>
                </a:tc>
                <a:extLst>
                  <a:ext uri="{0D108BD9-81ED-4DB2-BD59-A6C34878D82A}">
                    <a16:rowId xmlns:a16="http://schemas.microsoft.com/office/drawing/2014/main" xmlns="" val="10002"/>
                  </a:ext>
                </a:extLst>
              </a:tr>
              <a:tr h="370840">
                <a:tc>
                  <a:txBody>
                    <a:bodyPr/>
                    <a:lstStyle/>
                    <a:p>
                      <a:pPr algn="ctr"/>
                      <a:r>
                        <a:rPr lang="en-US" dirty="0"/>
                        <a:t>Dental Fixtures-</a:t>
                      </a:r>
                      <a:r>
                        <a:rPr lang="en-US" baseline="0" dirty="0"/>
                        <a:t> Hygiene</a:t>
                      </a:r>
                      <a:endParaRPr lang="en-US" dirty="0"/>
                    </a:p>
                  </a:txBody>
                  <a:tcPr/>
                </a:tc>
                <a:tc>
                  <a:txBody>
                    <a:bodyPr/>
                    <a:lstStyle/>
                    <a:p>
                      <a:pPr marL="342900" indent="-342900" algn="ctr">
                        <a:buFontTx/>
                        <a:buNone/>
                      </a:pPr>
                      <a:r>
                        <a:rPr lang="en-US" dirty="0"/>
                        <a:t>$5,775</a:t>
                      </a:r>
                    </a:p>
                  </a:txBody>
                  <a:tcPr/>
                </a:tc>
                <a:extLst>
                  <a:ext uri="{0D108BD9-81ED-4DB2-BD59-A6C34878D82A}">
                    <a16:rowId xmlns:a16="http://schemas.microsoft.com/office/drawing/2014/main" xmlns="" val="10003"/>
                  </a:ext>
                </a:extLst>
              </a:tr>
              <a:tr h="370840">
                <a:tc>
                  <a:txBody>
                    <a:bodyPr/>
                    <a:lstStyle/>
                    <a:p>
                      <a:pPr algn="ctr"/>
                      <a:r>
                        <a:rPr lang="en-US" dirty="0"/>
                        <a:t>Dental Fixtures – Operatory</a:t>
                      </a:r>
                    </a:p>
                  </a:txBody>
                  <a:tcPr/>
                </a:tc>
                <a:tc>
                  <a:txBody>
                    <a:bodyPr/>
                    <a:lstStyle/>
                    <a:p>
                      <a:pPr marL="342900" indent="-342900" algn="ctr">
                        <a:buFontTx/>
                        <a:buNone/>
                      </a:pPr>
                      <a:r>
                        <a:rPr lang="en-US" dirty="0"/>
                        <a:t>$6,470</a:t>
                      </a:r>
                    </a:p>
                  </a:txBody>
                  <a:tcPr/>
                </a:tc>
                <a:extLst>
                  <a:ext uri="{0D108BD9-81ED-4DB2-BD59-A6C34878D82A}">
                    <a16:rowId xmlns:a16="http://schemas.microsoft.com/office/drawing/2014/main" xmlns="" val="10004"/>
                  </a:ext>
                </a:extLst>
              </a:tr>
              <a:tr h="370840">
                <a:tc>
                  <a:txBody>
                    <a:bodyPr/>
                    <a:lstStyle/>
                    <a:p>
                      <a:pPr algn="ctr"/>
                      <a:r>
                        <a:rPr lang="en-US" dirty="0"/>
                        <a:t>Total</a:t>
                      </a:r>
                    </a:p>
                  </a:txBody>
                  <a:tcPr/>
                </a:tc>
                <a:tc>
                  <a:txBody>
                    <a:bodyPr/>
                    <a:lstStyle/>
                    <a:p>
                      <a:pPr marL="342900" indent="-342900" algn="ctr">
                        <a:buFontTx/>
                        <a:buNone/>
                      </a:pPr>
                      <a:r>
                        <a:rPr lang="en-US" dirty="0"/>
                        <a:t>$75,250</a:t>
                      </a:r>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392923153"/>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990600"/>
          </a:xfrm>
        </p:spPr>
        <p:txBody>
          <a:bodyPr/>
          <a:lstStyle/>
          <a:p>
            <a:r>
              <a:rPr lang="en-US" sz="3600" dirty="0" smtClean="0"/>
              <a:t>Cost to Cure Measure</a:t>
            </a:r>
            <a:br>
              <a:rPr lang="en-US" sz="3600" dirty="0" smtClean="0"/>
            </a:br>
            <a:r>
              <a:rPr lang="en-US" sz="3600" dirty="0" smtClean="0"/>
              <a:t>Reconstruct Staff Entrance</a:t>
            </a:r>
            <a:endParaRPr lang="en-US" sz="3600" dirty="0"/>
          </a:p>
        </p:txBody>
      </p:sp>
      <p:pic>
        <p:nvPicPr>
          <p:cNvPr id="6" name="Content Placeholder 5" descr="Antisdel  after taking  parking areas.jpg"/>
          <p:cNvPicPr>
            <a:picLocks noGrp="1" noChangeAspect="1"/>
          </p:cNvPicPr>
          <p:nvPr>
            <p:ph idx="1"/>
          </p:nvPr>
        </p:nvPicPr>
        <p:blipFill>
          <a:blip r:embed="rId3" cstate="print"/>
          <a:stretch>
            <a:fillRect/>
          </a:stretch>
        </p:blipFill>
        <p:spPr>
          <a:xfrm>
            <a:off x="1605961" y="1752600"/>
            <a:ext cx="6008277" cy="4114800"/>
          </a:xfrm>
        </p:spPr>
      </p:pic>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1277B72-92A5-4EFE-B7B1-691EC02D92B0}" type="slidenum">
              <a:rPr lang="en-US" smtClean="0"/>
              <a:pPr>
                <a:defRPr/>
              </a:pPr>
              <a:t>46</a:t>
            </a:fld>
            <a:endParaRPr lang="en-US" dirty="0"/>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Saukville Dental Clinic</a:t>
            </a:r>
          </a:p>
        </p:txBody>
      </p:sp>
      <p:sp>
        <p:nvSpPr>
          <p:cNvPr id="3" name="Content Placeholder 2"/>
          <p:cNvSpPr>
            <a:spLocks noGrp="1"/>
          </p:cNvSpPr>
          <p:nvPr>
            <p:ph idx="1"/>
          </p:nvPr>
        </p:nvSpPr>
        <p:spPr/>
        <p:txBody>
          <a:bodyPr/>
          <a:lstStyle/>
          <a:p>
            <a:pPr lvl="1"/>
            <a:r>
              <a:rPr lang="en-US" dirty="0"/>
              <a:t>Renovation to entrances to facilitate relocation of the patient parking </a:t>
            </a: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1277B72-92A5-4EFE-B7B1-691EC02D92B0}" type="slidenum">
              <a:rPr lang="en-US" smtClean="0"/>
              <a:pPr>
                <a:defRPr/>
              </a:pPr>
              <a:t>47</a:t>
            </a:fld>
            <a:endParaRPr lang="en-US" dirty="0"/>
          </a:p>
        </p:txBody>
      </p:sp>
      <p:graphicFrame>
        <p:nvGraphicFramePr>
          <p:cNvPr id="6" name="Table 5"/>
          <p:cNvGraphicFramePr>
            <a:graphicFrameLocks noGrp="1"/>
          </p:cNvGraphicFramePr>
          <p:nvPr/>
        </p:nvGraphicFramePr>
        <p:xfrm>
          <a:off x="1371600" y="2971800"/>
          <a:ext cx="6096000" cy="2494280"/>
        </p:xfrm>
        <a:graphic>
          <a:graphicData uri="http://schemas.openxmlformats.org/drawingml/2006/table">
            <a:tbl>
              <a:tblPr firstRow="1" bandRow="1">
                <a:tableStyleId>{21E4AEA4-8DFA-4A89-87EB-49C32662AFE0}</a:tableStyleId>
              </a:tblPr>
              <a:tblGrid>
                <a:gridCol w="4038600">
                  <a:extLst>
                    <a:ext uri="{9D8B030D-6E8A-4147-A177-3AD203B41FA5}">
                      <a16:colId xmlns:a16="http://schemas.microsoft.com/office/drawing/2014/main" xmlns="" val="20000"/>
                    </a:ext>
                  </a:extLst>
                </a:gridCol>
                <a:gridCol w="2057400">
                  <a:extLst>
                    <a:ext uri="{9D8B030D-6E8A-4147-A177-3AD203B41FA5}">
                      <a16:colId xmlns:a16="http://schemas.microsoft.com/office/drawing/2014/main" xmlns="" val="20001"/>
                    </a:ext>
                  </a:extLst>
                </a:gridCol>
              </a:tblGrid>
              <a:tr h="370840">
                <a:tc gridSpan="2">
                  <a:txBody>
                    <a:bodyPr/>
                    <a:lstStyle/>
                    <a:p>
                      <a:pPr algn="ctr"/>
                      <a:r>
                        <a:rPr lang="en-US" baseline="0" dirty="0"/>
                        <a:t>Summary of Reduced Building Utility</a:t>
                      </a:r>
                    </a:p>
                  </a:txBody>
                  <a:tcPr/>
                </a:tc>
                <a:tc hMerge="1">
                  <a:txBody>
                    <a:bodyPr/>
                    <a:lstStyle/>
                    <a:p>
                      <a:endParaRPr lang="en-US" dirty="0"/>
                    </a:p>
                  </a:txBody>
                  <a:tcPr/>
                </a:tc>
                <a:extLst>
                  <a:ext uri="{0D108BD9-81ED-4DB2-BD59-A6C34878D82A}">
                    <a16:rowId xmlns:a16="http://schemas.microsoft.com/office/drawing/2014/main" xmlns="" val="10000"/>
                  </a:ext>
                </a:extLst>
              </a:tr>
              <a:tr h="370840">
                <a:tc>
                  <a:txBody>
                    <a:bodyPr/>
                    <a:lstStyle/>
                    <a:p>
                      <a:pPr algn="ctr"/>
                      <a:r>
                        <a:rPr lang="en-US" dirty="0"/>
                        <a:t>Item</a:t>
                      </a:r>
                    </a:p>
                  </a:txBody>
                  <a:tcPr/>
                </a:tc>
                <a:tc>
                  <a:txBody>
                    <a:bodyPr/>
                    <a:lstStyle/>
                    <a:p>
                      <a:pPr algn="ctr"/>
                      <a:r>
                        <a:rPr lang="en-US" dirty="0"/>
                        <a:t>Value</a:t>
                      </a:r>
                    </a:p>
                  </a:txBody>
                  <a:tcPr/>
                </a:tc>
                <a:extLst>
                  <a:ext uri="{0D108BD9-81ED-4DB2-BD59-A6C34878D82A}">
                    <a16:rowId xmlns:a16="http://schemas.microsoft.com/office/drawing/2014/main" xmlns="" val="10001"/>
                  </a:ext>
                </a:extLst>
              </a:tr>
              <a:tr h="370840">
                <a:tc>
                  <a:txBody>
                    <a:bodyPr/>
                    <a:lstStyle/>
                    <a:p>
                      <a:pPr algn="ctr"/>
                      <a:r>
                        <a:rPr lang="en-US" dirty="0"/>
                        <a:t>Building</a:t>
                      </a:r>
                      <a:r>
                        <a:rPr lang="en-US" baseline="0" dirty="0"/>
                        <a:t> and Fixture </a:t>
                      </a:r>
                      <a:r>
                        <a:rPr lang="en-US" baseline="0" dirty="0" smtClean="0"/>
                        <a:t>Depreciation</a:t>
                      </a:r>
                    </a:p>
                    <a:p>
                      <a:pPr algn="ctr"/>
                      <a:r>
                        <a:rPr lang="en-US" baseline="0" dirty="0" smtClean="0"/>
                        <a:t>350sf &amp; Hygiene/Operatory Fixtures</a:t>
                      </a:r>
                      <a:endParaRPr lang="en-US" dirty="0"/>
                    </a:p>
                  </a:txBody>
                  <a:tcPr/>
                </a:tc>
                <a:tc>
                  <a:txBody>
                    <a:bodyPr/>
                    <a:lstStyle/>
                    <a:p>
                      <a:pPr marL="342900" indent="-342900" algn="ctr">
                        <a:buFontTx/>
                        <a:buNone/>
                      </a:pPr>
                      <a:r>
                        <a:rPr lang="en-US" dirty="0"/>
                        <a:t>$75,250</a:t>
                      </a:r>
                    </a:p>
                  </a:txBody>
                  <a:tcPr/>
                </a:tc>
                <a:extLst>
                  <a:ext uri="{0D108BD9-81ED-4DB2-BD59-A6C34878D82A}">
                    <a16:rowId xmlns:a16="http://schemas.microsoft.com/office/drawing/2014/main" xmlns="" val="10002"/>
                  </a:ext>
                </a:extLst>
              </a:tr>
              <a:tr h="370840">
                <a:tc>
                  <a:txBody>
                    <a:bodyPr/>
                    <a:lstStyle/>
                    <a:p>
                      <a:pPr algn="ctr"/>
                      <a:r>
                        <a:rPr lang="en-US" dirty="0"/>
                        <a:t>Renovation to entrance</a:t>
                      </a:r>
                    </a:p>
                  </a:txBody>
                  <a:tcPr/>
                </a:tc>
                <a:tc>
                  <a:txBody>
                    <a:bodyPr/>
                    <a:lstStyle/>
                    <a:p>
                      <a:pPr marL="342900" indent="-342900" algn="ctr">
                        <a:buFontTx/>
                        <a:buNone/>
                      </a:pPr>
                      <a:r>
                        <a:rPr lang="en-US" dirty="0"/>
                        <a:t>$37,200</a:t>
                      </a:r>
                    </a:p>
                  </a:txBody>
                  <a:tcPr/>
                </a:tc>
                <a:extLst>
                  <a:ext uri="{0D108BD9-81ED-4DB2-BD59-A6C34878D82A}">
                    <a16:rowId xmlns:a16="http://schemas.microsoft.com/office/drawing/2014/main" xmlns="" val="10003"/>
                  </a:ext>
                </a:extLst>
              </a:tr>
              <a:tr h="370840">
                <a:tc>
                  <a:txBody>
                    <a:bodyPr/>
                    <a:lstStyle/>
                    <a:p>
                      <a:pPr algn="ctr"/>
                      <a:r>
                        <a:rPr lang="en-US" dirty="0"/>
                        <a:t>Construction</a:t>
                      </a:r>
                      <a:r>
                        <a:rPr lang="en-US" baseline="0" dirty="0"/>
                        <a:t> Plans</a:t>
                      </a:r>
                      <a:endParaRPr lang="en-US" dirty="0"/>
                    </a:p>
                  </a:txBody>
                  <a:tcPr/>
                </a:tc>
                <a:tc>
                  <a:txBody>
                    <a:bodyPr/>
                    <a:lstStyle/>
                    <a:p>
                      <a:pPr marL="342900" indent="-342900" algn="ctr">
                        <a:buFontTx/>
                        <a:buNone/>
                      </a:pPr>
                      <a:r>
                        <a:rPr lang="en-US" dirty="0"/>
                        <a:t>$8,150</a:t>
                      </a:r>
                    </a:p>
                  </a:txBody>
                  <a:tcPr/>
                </a:tc>
                <a:extLst>
                  <a:ext uri="{0D108BD9-81ED-4DB2-BD59-A6C34878D82A}">
                    <a16:rowId xmlns:a16="http://schemas.microsoft.com/office/drawing/2014/main" xmlns="" val="10004"/>
                  </a:ext>
                </a:extLst>
              </a:tr>
              <a:tr h="370840">
                <a:tc>
                  <a:txBody>
                    <a:bodyPr/>
                    <a:lstStyle/>
                    <a:p>
                      <a:pPr algn="ctr"/>
                      <a:r>
                        <a:rPr lang="en-US" dirty="0"/>
                        <a:t>Total Severance</a:t>
                      </a:r>
                      <a:r>
                        <a:rPr lang="en-US" baseline="0" dirty="0"/>
                        <a:t> Alternative 1</a:t>
                      </a:r>
                      <a:endParaRPr lang="en-US" dirty="0"/>
                    </a:p>
                  </a:txBody>
                  <a:tcPr/>
                </a:tc>
                <a:tc>
                  <a:txBody>
                    <a:bodyPr/>
                    <a:lstStyle/>
                    <a:p>
                      <a:pPr marL="342900" indent="-342900" algn="ctr">
                        <a:buFontTx/>
                        <a:buNone/>
                      </a:pPr>
                      <a:r>
                        <a:rPr lang="en-US" dirty="0"/>
                        <a:t>$120,600</a:t>
                      </a:r>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392923153"/>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990600"/>
          </a:xfrm>
        </p:spPr>
        <p:txBody>
          <a:bodyPr/>
          <a:lstStyle/>
          <a:p>
            <a:r>
              <a:rPr lang="en-US" sz="3200" dirty="0" smtClean="0"/>
              <a:t>Alternative H/B Use</a:t>
            </a:r>
            <a:br>
              <a:rPr lang="en-US" sz="3200" dirty="0" smtClean="0"/>
            </a:br>
            <a:r>
              <a:rPr lang="en-US" sz="3200" dirty="0" smtClean="0"/>
              <a:t>Professional Office</a:t>
            </a:r>
            <a:endParaRPr lang="en-US" sz="3200"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1277B72-92A5-4EFE-B7B1-691EC02D92B0}" type="slidenum">
              <a:rPr lang="en-US" smtClean="0"/>
              <a:pPr>
                <a:defRPr/>
              </a:pPr>
              <a:t>48</a:t>
            </a:fld>
            <a:endParaRPr lang="en-US" dirty="0"/>
          </a:p>
        </p:txBody>
      </p:sp>
      <p:pic>
        <p:nvPicPr>
          <p:cNvPr id="8" name="Content Placeholder 7" descr="Office drawing for general use Antisdel.jpg"/>
          <p:cNvPicPr>
            <a:picLocks noGrp="1" noChangeAspect="1"/>
          </p:cNvPicPr>
          <p:nvPr>
            <p:ph idx="1"/>
          </p:nvPr>
        </p:nvPicPr>
        <p:blipFill>
          <a:blip r:embed="rId3" cstate="print"/>
          <a:stretch>
            <a:fillRect/>
          </a:stretch>
        </p:blipFill>
        <p:spPr>
          <a:xfrm>
            <a:off x="1782168" y="1752600"/>
            <a:ext cx="5655864" cy="4114800"/>
          </a:xfrm>
        </p:spPr>
      </p:pic>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Saukville Dental Clinic</a:t>
            </a:r>
          </a:p>
        </p:txBody>
      </p:sp>
      <p:sp>
        <p:nvSpPr>
          <p:cNvPr id="3" name="Content Placeholder 2"/>
          <p:cNvSpPr>
            <a:spLocks noGrp="1"/>
          </p:cNvSpPr>
          <p:nvPr>
            <p:ph idx="1"/>
          </p:nvPr>
        </p:nvSpPr>
        <p:spPr/>
        <p:txBody>
          <a:bodyPr/>
          <a:lstStyle/>
          <a:p>
            <a:pPr lvl="1"/>
            <a:r>
              <a:rPr lang="en-US" dirty="0"/>
              <a:t>Alternative </a:t>
            </a:r>
            <a:r>
              <a:rPr lang="en-US" dirty="0" smtClean="0"/>
              <a:t>2 – Professional Office</a:t>
            </a:r>
            <a:endParaRPr lang="en-US" dirty="0"/>
          </a:p>
          <a:p>
            <a:pPr lvl="1"/>
            <a:r>
              <a:rPr lang="en-US" dirty="0"/>
              <a:t>Renovate building for general office use</a:t>
            </a: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1277B72-92A5-4EFE-B7B1-691EC02D92B0}" type="slidenum">
              <a:rPr lang="en-US" smtClean="0"/>
              <a:pPr>
                <a:defRPr/>
              </a:pPr>
              <a:t>49</a:t>
            </a:fld>
            <a:endParaRPr lang="en-US" dirty="0"/>
          </a:p>
        </p:txBody>
      </p:sp>
      <p:graphicFrame>
        <p:nvGraphicFramePr>
          <p:cNvPr id="6" name="Table 5"/>
          <p:cNvGraphicFramePr>
            <a:graphicFrameLocks noGrp="1"/>
          </p:cNvGraphicFramePr>
          <p:nvPr/>
        </p:nvGraphicFramePr>
        <p:xfrm>
          <a:off x="1371600" y="3200400"/>
          <a:ext cx="6096000" cy="1854200"/>
        </p:xfrm>
        <a:graphic>
          <a:graphicData uri="http://schemas.openxmlformats.org/drawingml/2006/table">
            <a:tbl>
              <a:tblPr firstRow="1" bandRow="1">
                <a:tableStyleId>{21E4AEA4-8DFA-4A89-87EB-49C32662AFE0}</a:tableStyleId>
              </a:tblPr>
              <a:tblGrid>
                <a:gridCol w="4495800">
                  <a:extLst>
                    <a:ext uri="{9D8B030D-6E8A-4147-A177-3AD203B41FA5}">
                      <a16:colId xmlns:a16="http://schemas.microsoft.com/office/drawing/2014/main" xmlns="" val="20000"/>
                    </a:ext>
                  </a:extLst>
                </a:gridCol>
                <a:gridCol w="1600200">
                  <a:extLst>
                    <a:ext uri="{9D8B030D-6E8A-4147-A177-3AD203B41FA5}">
                      <a16:colId xmlns:a16="http://schemas.microsoft.com/office/drawing/2014/main" xmlns="" val="20001"/>
                    </a:ext>
                  </a:extLst>
                </a:gridCol>
              </a:tblGrid>
              <a:tr h="370840">
                <a:tc gridSpan="2">
                  <a:txBody>
                    <a:bodyPr/>
                    <a:lstStyle/>
                    <a:p>
                      <a:pPr algn="ctr"/>
                      <a:r>
                        <a:rPr lang="en-US" baseline="0" dirty="0"/>
                        <a:t>Summary of Reduced Building Utility</a:t>
                      </a:r>
                    </a:p>
                  </a:txBody>
                  <a:tcPr/>
                </a:tc>
                <a:tc hMerge="1">
                  <a:txBody>
                    <a:bodyPr/>
                    <a:lstStyle/>
                    <a:p>
                      <a:endParaRPr lang="en-US" dirty="0"/>
                    </a:p>
                  </a:txBody>
                  <a:tcPr/>
                </a:tc>
                <a:extLst>
                  <a:ext uri="{0D108BD9-81ED-4DB2-BD59-A6C34878D82A}">
                    <a16:rowId xmlns:a16="http://schemas.microsoft.com/office/drawing/2014/main" xmlns="" val="10000"/>
                  </a:ext>
                </a:extLst>
              </a:tr>
              <a:tr h="370840">
                <a:tc>
                  <a:txBody>
                    <a:bodyPr/>
                    <a:lstStyle/>
                    <a:p>
                      <a:pPr algn="ctr"/>
                      <a:r>
                        <a:rPr lang="en-US" dirty="0"/>
                        <a:t>Item</a:t>
                      </a:r>
                    </a:p>
                  </a:txBody>
                  <a:tcPr/>
                </a:tc>
                <a:tc>
                  <a:txBody>
                    <a:bodyPr/>
                    <a:lstStyle/>
                    <a:p>
                      <a:pPr algn="ctr"/>
                      <a:r>
                        <a:rPr lang="en-US" dirty="0"/>
                        <a:t>Value</a:t>
                      </a:r>
                    </a:p>
                  </a:txBody>
                  <a:tcPr/>
                </a:tc>
                <a:extLst>
                  <a:ext uri="{0D108BD9-81ED-4DB2-BD59-A6C34878D82A}">
                    <a16:rowId xmlns:a16="http://schemas.microsoft.com/office/drawing/2014/main" xmlns="" val="10001"/>
                  </a:ext>
                </a:extLst>
              </a:tr>
              <a:tr h="370840">
                <a:tc>
                  <a:txBody>
                    <a:bodyPr/>
                    <a:lstStyle/>
                    <a:p>
                      <a:pPr algn="ctr"/>
                      <a:r>
                        <a:rPr lang="en-US" dirty="0"/>
                        <a:t>Building</a:t>
                      </a:r>
                      <a:r>
                        <a:rPr lang="en-US" baseline="0" dirty="0"/>
                        <a:t> Renovation</a:t>
                      </a:r>
                      <a:endParaRPr lang="en-US" dirty="0"/>
                    </a:p>
                  </a:txBody>
                  <a:tcPr/>
                </a:tc>
                <a:tc>
                  <a:txBody>
                    <a:bodyPr/>
                    <a:lstStyle/>
                    <a:p>
                      <a:pPr marL="342900" indent="-342900" algn="ctr">
                        <a:buFontTx/>
                        <a:buNone/>
                      </a:pPr>
                      <a:r>
                        <a:rPr lang="en-US" dirty="0"/>
                        <a:t>$325,000</a:t>
                      </a:r>
                    </a:p>
                  </a:txBody>
                  <a:tcPr/>
                </a:tc>
                <a:extLst>
                  <a:ext uri="{0D108BD9-81ED-4DB2-BD59-A6C34878D82A}">
                    <a16:rowId xmlns:a16="http://schemas.microsoft.com/office/drawing/2014/main" xmlns="" val="10002"/>
                  </a:ext>
                </a:extLst>
              </a:tr>
              <a:tr h="370840">
                <a:tc>
                  <a:txBody>
                    <a:bodyPr/>
                    <a:lstStyle/>
                    <a:p>
                      <a:pPr algn="ctr"/>
                      <a:r>
                        <a:rPr lang="en-US" dirty="0"/>
                        <a:t>Loss to dental</a:t>
                      </a:r>
                      <a:r>
                        <a:rPr lang="en-US" baseline="0" dirty="0"/>
                        <a:t> </a:t>
                      </a:r>
                      <a:r>
                        <a:rPr lang="en-US" dirty="0"/>
                        <a:t>fixtures</a:t>
                      </a:r>
                    </a:p>
                  </a:txBody>
                  <a:tcPr/>
                </a:tc>
                <a:tc>
                  <a:txBody>
                    <a:bodyPr/>
                    <a:lstStyle/>
                    <a:p>
                      <a:pPr marL="342900" indent="-342900" algn="ctr">
                        <a:buFontTx/>
                        <a:buNone/>
                      </a:pPr>
                      <a:r>
                        <a:rPr lang="en-US" dirty="0"/>
                        <a:t>$43,200</a:t>
                      </a:r>
                    </a:p>
                  </a:txBody>
                  <a:tcPr/>
                </a:tc>
                <a:extLst>
                  <a:ext uri="{0D108BD9-81ED-4DB2-BD59-A6C34878D82A}">
                    <a16:rowId xmlns:a16="http://schemas.microsoft.com/office/drawing/2014/main" xmlns="" val="10003"/>
                  </a:ext>
                </a:extLst>
              </a:tr>
              <a:tr h="370840">
                <a:tc>
                  <a:txBody>
                    <a:bodyPr/>
                    <a:lstStyle/>
                    <a:p>
                      <a:pPr algn="ctr"/>
                      <a:r>
                        <a:rPr lang="en-US" dirty="0"/>
                        <a:t>Total Severance</a:t>
                      </a:r>
                      <a:r>
                        <a:rPr lang="en-US" baseline="0" dirty="0"/>
                        <a:t> Alternative 2</a:t>
                      </a:r>
                      <a:endParaRPr lang="en-US" dirty="0"/>
                    </a:p>
                  </a:txBody>
                  <a:tcPr/>
                </a:tc>
                <a:tc>
                  <a:txBody>
                    <a:bodyPr/>
                    <a:lstStyle/>
                    <a:p>
                      <a:pPr marL="342900" indent="-342900" algn="ctr">
                        <a:buFontTx/>
                        <a:buNone/>
                      </a:pPr>
                      <a:r>
                        <a:rPr lang="en-US" dirty="0"/>
                        <a:t>$368,200</a:t>
                      </a: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392923153"/>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Almota – Appraisal Application</a:t>
            </a:r>
          </a:p>
        </p:txBody>
      </p:sp>
      <p:sp>
        <p:nvSpPr>
          <p:cNvPr id="5" name="Content Placeholder 4"/>
          <p:cNvSpPr>
            <a:spLocks noGrp="1"/>
          </p:cNvSpPr>
          <p:nvPr>
            <p:ph idx="1"/>
          </p:nvPr>
        </p:nvSpPr>
        <p:spPr/>
        <p:txBody>
          <a:bodyPr/>
          <a:lstStyle/>
          <a:p>
            <a:pPr>
              <a:buFont typeface="+mj-lt"/>
              <a:buAutoNum type="arabicPeriod"/>
            </a:pPr>
            <a:r>
              <a:rPr lang="en-US" sz="2000" dirty="0"/>
              <a:t>Speaks to H/B Use analysis and reasonableness of cost to cure by focusing on practical market participation and reaction, not just specific terms of property law, such as a remaining length of lease.</a:t>
            </a:r>
          </a:p>
          <a:p>
            <a:pPr>
              <a:buFont typeface="+mj-lt"/>
              <a:buAutoNum type="arabicPeriod"/>
            </a:pPr>
            <a:endParaRPr lang="en-US" sz="2000" dirty="0"/>
          </a:p>
          <a:p>
            <a:pPr marL="457200" lvl="1" indent="0">
              <a:buNone/>
            </a:pPr>
            <a:r>
              <a:rPr lang="en-US" sz="2000" dirty="0"/>
              <a:t>“The constitutional requirement of just compensation on taking of private property for public use derives as much content from the basic equitable principles of fairness as it does from technical concepts of property law.”</a:t>
            </a:r>
          </a:p>
          <a:p>
            <a:pPr marL="457200" lvl="1" indent="0">
              <a:buNone/>
            </a:pPr>
            <a:endParaRPr lang="en-US" sz="1200" dirty="0"/>
          </a:p>
          <a:p>
            <a:pPr lvl="1"/>
            <a:endParaRPr lang="en-US" dirty="0"/>
          </a:p>
        </p:txBody>
      </p:sp>
      <p:sp>
        <p:nvSpPr>
          <p:cNvPr id="2" name="Footer Placeholder 1"/>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931675292"/>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Saukville Dental Clinic</a:t>
            </a:r>
          </a:p>
        </p:txBody>
      </p:sp>
      <p:sp>
        <p:nvSpPr>
          <p:cNvPr id="3" name="Content Placeholder 2"/>
          <p:cNvSpPr>
            <a:spLocks noGrp="1"/>
          </p:cNvSpPr>
          <p:nvPr>
            <p:ph idx="1"/>
          </p:nvPr>
        </p:nvSpPr>
        <p:spPr/>
        <p:txBody>
          <a:bodyPr/>
          <a:lstStyle/>
          <a:p>
            <a:pPr lvl="1"/>
            <a:r>
              <a:rPr lang="en-US" dirty="0"/>
              <a:t>Justification of Cost to Cure</a:t>
            </a:r>
          </a:p>
          <a:p>
            <a:pPr lvl="1"/>
            <a:endParaRPr lang="en-US" dirty="0"/>
          </a:p>
          <a:p>
            <a:pPr lvl="1"/>
            <a:endParaRPr lang="en-US" dirty="0"/>
          </a:p>
          <a:p>
            <a:pPr lvl="1"/>
            <a:endParaRPr lang="en-US" dirty="0"/>
          </a:p>
          <a:p>
            <a:pPr lvl="1"/>
            <a:endParaRPr lang="en-US" dirty="0"/>
          </a:p>
          <a:p>
            <a:pPr lvl="1" algn="ctr"/>
            <a:r>
              <a:rPr lang="en-US" sz="2000" dirty="0"/>
              <a:t>Value of a building purchased for office use, needing renovation - $73/sf x 3,300sf = $241,000</a:t>
            </a: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1277B72-92A5-4EFE-B7B1-691EC02D92B0}" type="slidenum">
              <a:rPr lang="en-US" smtClean="0"/>
              <a:pPr>
                <a:defRPr/>
              </a:pPr>
              <a:t>50</a:t>
            </a:fld>
            <a:endParaRPr lang="en-US" dirty="0"/>
          </a:p>
        </p:txBody>
      </p:sp>
      <p:graphicFrame>
        <p:nvGraphicFramePr>
          <p:cNvPr id="7" name="Table 6"/>
          <p:cNvGraphicFramePr>
            <a:graphicFrameLocks noGrp="1"/>
          </p:cNvGraphicFramePr>
          <p:nvPr/>
        </p:nvGraphicFramePr>
        <p:xfrm>
          <a:off x="1447800" y="2438400"/>
          <a:ext cx="6096000" cy="2123440"/>
        </p:xfrm>
        <a:graphic>
          <a:graphicData uri="http://schemas.openxmlformats.org/drawingml/2006/table">
            <a:tbl>
              <a:tblPr firstRow="1" bandRow="1">
                <a:tableStyleId>{21E4AEA4-8DFA-4A89-87EB-49C32662AFE0}</a:tableStyleId>
              </a:tblPr>
              <a:tblGrid>
                <a:gridCol w="1752600">
                  <a:extLst>
                    <a:ext uri="{9D8B030D-6E8A-4147-A177-3AD203B41FA5}">
                      <a16:colId xmlns:a16="http://schemas.microsoft.com/office/drawing/2014/main" xmlns="" val="20000"/>
                    </a:ext>
                  </a:extLst>
                </a:gridCol>
                <a:gridCol w="1295400">
                  <a:extLst>
                    <a:ext uri="{9D8B030D-6E8A-4147-A177-3AD203B41FA5}">
                      <a16:colId xmlns:a16="http://schemas.microsoft.com/office/drawing/2014/main" xmlns="" val="20001"/>
                    </a:ext>
                  </a:extLst>
                </a:gridCol>
                <a:gridCol w="1752600">
                  <a:extLst>
                    <a:ext uri="{9D8B030D-6E8A-4147-A177-3AD203B41FA5}">
                      <a16:colId xmlns:a16="http://schemas.microsoft.com/office/drawing/2014/main" xmlns="" val="20002"/>
                    </a:ext>
                  </a:extLst>
                </a:gridCol>
                <a:gridCol w="1295400">
                  <a:extLst>
                    <a:ext uri="{9D8B030D-6E8A-4147-A177-3AD203B41FA5}">
                      <a16:colId xmlns:a16="http://schemas.microsoft.com/office/drawing/2014/main" xmlns="" val="20003"/>
                    </a:ext>
                  </a:extLst>
                </a:gridCol>
              </a:tblGrid>
              <a:tr h="370840">
                <a:tc gridSpan="4">
                  <a:txBody>
                    <a:bodyPr/>
                    <a:lstStyle/>
                    <a:p>
                      <a:pPr algn="ctr"/>
                      <a:r>
                        <a:rPr lang="en-US" dirty="0"/>
                        <a:t>Remaining Value Contribution of Improvements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0"/>
                  </a:ext>
                </a:extLst>
              </a:tr>
              <a:tr h="370840">
                <a:tc gridSpan="2">
                  <a:txBody>
                    <a:bodyPr/>
                    <a:lstStyle/>
                    <a:p>
                      <a:pPr algn="ctr"/>
                      <a:r>
                        <a:rPr lang="en-US" dirty="0"/>
                        <a:t>Alternative </a:t>
                      </a:r>
                      <a:r>
                        <a:rPr lang="en-US" dirty="0" smtClean="0"/>
                        <a:t>1-Dental </a:t>
                      </a:r>
                      <a:endParaRPr lang="en-US" dirty="0"/>
                    </a:p>
                  </a:txBody>
                  <a:tcPr/>
                </a:tc>
                <a:tc hMerge="1">
                  <a:txBody>
                    <a:bodyPr/>
                    <a:lstStyle/>
                    <a:p>
                      <a:pPr algn="ctr"/>
                      <a:endParaRPr lang="en-US" dirty="0"/>
                    </a:p>
                  </a:txBody>
                  <a:tcPr/>
                </a:tc>
                <a:tc gridSpan="2">
                  <a:txBody>
                    <a:bodyPr/>
                    <a:lstStyle/>
                    <a:p>
                      <a:pPr algn="ctr"/>
                      <a:r>
                        <a:rPr lang="en-US" dirty="0"/>
                        <a:t>Alternative </a:t>
                      </a:r>
                      <a:r>
                        <a:rPr lang="en-US" dirty="0" smtClean="0"/>
                        <a:t>2 – Prof</a:t>
                      </a:r>
                      <a:r>
                        <a:rPr lang="en-US" baseline="0" dirty="0" smtClean="0"/>
                        <a:t> </a:t>
                      </a:r>
                      <a:r>
                        <a:rPr lang="en-US" dirty="0" smtClean="0"/>
                        <a:t>Office</a:t>
                      </a:r>
                      <a:endParaRPr lang="en-US" dirty="0"/>
                    </a:p>
                  </a:txBody>
                  <a:tcPr/>
                </a:tc>
                <a:tc hMerge="1">
                  <a:txBody>
                    <a:bodyPr/>
                    <a:lstStyle/>
                    <a:p>
                      <a:pPr algn="ctr"/>
                      <a:endParaRPr lang="en-US" dirty="0"/>
                    </a:p>
                  </a:txBody>
                  <a:tcPr/>
                </a:tc>
                <a:extLst>
                  <a:ext uri="{0D108BD9-81ED-4DB2-BD59-A6C34878D82A}">
                    <a16:rowId xmlns:a16="http://schemas.microsoft.com/office/drawing/2014/main" xmlns="" val="10001"/>
                  </a:ext>
                </a:extLst>
              </a:tr>
              <a:tr h="370840">
                <a:tc>
                  <a:txBody>
                    <a:bodyPr/>
                    <a:lstStyle/>
                    <a:p>
                      <a:pPr algn="ctr"/>
                      <a:r>
                        <a:rPr lang="en-US" dirty="0"/>
                        <a:t>Before Taking</a:t>
                      </a:r>
                    </a:p>
                  </a:txBody>
                  <a:tcPr/>
                </a:tc>
                <a:tc>
                  <a:txBody>
                    <a:bodyPr/>
                    <a:lstStyle/>
                    <a:p>
                      <a:pPr algn="ctr"/>
                      <a:r>
                        <a:rPr lang="en-US" dirty="0"/>
                        <a:t>$594,000</a:t>
                      </a:r>
                    </a:p>
                  </a:txBody>
                  <a:tcPr/>
                </a:tc>
                <a:tc>
                  <a:txBody>
                    <a:bodyPr/>
                    <a:lstStyle/>
                    <a:p>
                      <a:pPr algn="ctr"/>
                      <a:r>
                        <a:rPr lang="en-US" dirty="0"/>
                        <a:t>Before</a:t>
                      </a:r>
                      <a:r>
                        <a:rPr lang="en-US" baseline="0" dirty="0"/>
                        <a:t> Taking</a:t>
                      </a:r>
                      <a:endParaRPr lang="en-US" dirty="0"/>
                    </a:p>
                  </a:txBody>
                  <a:tcPr/>
                </a:tc>
                <a:tc>
                  <a:txBody>
                    <a:bodyPr/>
                    <a:lstStyle/>
                    <a:p>
                      <a:pPr algn="ctr"/>
                      <a:r>
                        <a:rPr lang="en-US" dirty="0"/>
                        <a:t>$594,000</a:t>
                      </a:r>
                    </a:p>
                  </a:txBody>
                  <a:tcPr/>
                </a:tc>
                <a:extLst>
                  <a:ext uri="{0D108BD9-81ED-4DB2-BD59-A6C34878D82A}">
                    <a16:rowId xmlns:a16="http://schemas.microsoft.com/office/drawing/2014/main" xmlns="" val="10002"/>
                  </a:ext>
                </a:extLst>
              </a:tr>
              <a:tr h="370840">
                <a:tc>
                  <a:txBody>
                    <a:bodyPr/>
                    <a:lstStyle/>
                    <a:p>
                      <a:pPr algn="ctr"/>
                      <a:r>
                        <a:rPr lang="en-US" dirty="0"/>
                        <a:t>Damages</a:t>
                      </a:r>
                    </a:p>
                  </a:txBody>
                  <a:tcPr/>
                </a:tc>
                <a:tc>
                  <a:txBody>
                    <a:bodyPr/>
                    <a:lstStyle/>
                    <a:p>
                      <a:pPr algn="ctr"/>
                      <a:r>
                        <a:rPr lang="en-US" dirty="0"/>
                        <a:t>($120,600)</a:t>
                      </a:r>
                    </a:p>
                  </a:txBody>
                  <a:tcPr/>
                </a:tc>
                <a:tc>
                  <a:txBody>
                    <a:bodyPr/>
                    <a:lstStyle/>
                    <a:p>
                      <a:pPr algn="ctr"/>
                      <a:r>
                        <a:rPr lang="en-US" dirty="0"/>
                        <a:t>Damages</a:t>
                      </a:r>
                      <a:r>
                        <a:rPr lang="en-US" baseline="0" dirty="0"/>
                        <a:t> </a:t>
                      </a:r>
                      <a:endParaRPr lang="en-US" dirty="0"/>
                    </a:p>
                  </a:txBody>
                  <a:tcPr/>
                </a:tc>
                <a:tc>
                  <a:txBody>
                    <a:bodyPr/>
                    <a:lstStyle/>
                    <a:p>
                      <a:pPr algn="ctr"/>
                      <a:r>
                        <a:rPr lang="en-US" dirty="0"/>
                        <a:t>($368,200)</a:t>
                      </a:r>
                    </a:p>
                  </a:txBody>
                  <a:tcPr/>
                </a:tc>
                <a:extLst>
                  <a:ext uri="{0D108BD9-81ED-4DB2-BD59-A6C34878D82A}">
                    <a16:rowId xmlns:a16="http://schemas.microsoft.com/office/drawing/2014/main" xmlns="" val="10003"/>
                  </a:ext>
                </a:extLst>
              </a:tr>
              <a:tr h="370840">
                <a:tc>
                  <a:txBody>
                    <a:bodyPr/>
                    <a:lstStyle/>
                    <a:p>
                      <a:pPr algn="ctr"/>
                      <a:r>
                        <a:rPr lang="en-US" dirty="0"/>
                        <a:t>Remaining Bldg Contribution</a:t>
                      </a:r>
                    </a:p>
                  </a:txBody>
                  <a:tcPr/>
                </a:tc>
                <a:tc>
                  <a:txBody>
                    <a:bodyPr/>
                    <a:lstStyle/>
                    <a:p>
                      <a:pPr algn="ctr"/>
                      <a:r>
                        <a:rPr lang="en-US" dirty="0"/>
                        <a:t>$473,400</a:t>
                      </a:r>
                    </a:p>
                  </a:txBody>
                  <a:tcPr/>
                </a:tc>
                <a:tc>
                  <a:txBody>
                    <a:bodyPr/>
                    <a:lstStyle/>
                    <a:p>
                      <a:pPr algn="ctr"/>
                      <a:r>
                        <a:rPr lang="en-US" dirty="0"/>
                        <a:t>Remaining Bldg Contribution</a:t>
                      </a:r>
                    </a:p>
                  </a:txBody>
                  <a:tcPr/>
                </a:tc>
                <a:tc>
                  <a:txBody>
                    <a:bodyPr/>
                    <a:lstStyle/>
                    <a:p>
                      <a:pPr algn="ctr"/>
                      <a:r>
                        <a:rPr lang="en-US" dirty="0"/>
                        <a:t>$225,800</a:t>
                      </a: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392923153"/>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447800"/>
            <a:ext cx="6172200" cy="1676400"/>
          </a:xfrm>
        </p:spPr>
        <p:txBody>
          <a:bodyPr/>
          <a:lstStyle/>
          <a:p>
            <a:r>
              <a:rPr lang="en-US" dirty="0"/>
              <a:t>Q &amp; A</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76200"/>
            <a:ext cx="1819648" cy="11091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itle 1"/>
          <p:cNvSpPr txBox="1">
            <a:spLocks/>
          </p:cNvSpPr>
          <p:nvPr/>
        </p:nvSpPr>
        <p:spPr bwMode="auto">
          <a:xfrm>
            <a:off x="838200" y="3352800"/>
            <a:ext cx="7620000" cy="1524000"/>
          </a:xfrm>
          <a:prstGeom prst="rect">
            <a:avLst/>
          </a:prstGeom>
          <a:solidFill>
            <a:srgbClr val="FFFFFF"/>
          </a:solidFill>
          <a:ln w="9525">
            <a:noFill/>
            <a:miter lim="800000"/>
            <a:headEnd/>
            <a:tailEnd/>
          </a:ln>
        </p:spPr>
        <p:txBody>
          <a:bodyPr vert="horz" wrap="square" lIns="182880" tIns="45720" rIns="182880" bIns="45720" numCol="1"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D4782C"/>
                </a:solidFill>
                <a:effectLst/>
                <a:uLnTx/>
                <a:uFillTx/>
                <a:latin typeface="Times New Roman" pitchFamily="18" charset="0"/>
                <a:ea typeface="+mj-ea"/>
                <a:cs typeface="Times New Roman" pitchFamily="18" charset="0"/>
              </a:rPr>
              <a:t>Attorney Smitha Chintamaneni and Art Sullivan MAI, SR/WA</a:t>
            </a:r>
            <a:br>
              <a:rPr kumimoji="0" lang="en-US" sz="2000" b="0" i="0" u="none" strike="noStrike" kern="0" cap="none" spc="0" normalizeH="0" baseline="0" noProof="0" dirty="0">
                <a:ln>
                  <a:noFill/>
                </a:ln>
                <a:solidFill>
                  <a:srgbClr val="D4782C"/>
                </a:solidFill>
                <a:effectLst/>
                <a:uLnTx/>
                <a:uFillTx/>
                <a:latin typeface="Times New Roman" pitchFamily="18" charset="0"/>
                <a:ea typeface="+mj-ea"/>
                <a:cs typeface="Times New Roman" pitchFamily="18" charset="0"/>
              </a:rPr>
            </a:br>
            <a:r>
              <a:rPr kumimoji="0" lang="en-US" sz="2000" b="0" i="0" u="none" strike="noStrike" kern="0" cap="none" spc="0" normalizeH="0" baseline="0" noProof="0" dirty="0">
                <a:ln>
                  <a:noFill/>
                </a:ln>
                <a:solidFill>
                  <a:srgbClr val="D4782C"/>
                </a:solidFill>
                <a:effectLst/>
                <a:uLnTx/>
                <a:uFillTx/>
                <a:latin typeface="Times New Roman" pitchFamily="18" charset="0"/>
                <a:ea typeface="+mj-ea"/>
                <a:cs typeface="Times New Roman" pitchFamily="18" charset="0"/>
              </a:rPr>
              <a:t>13</a:t>
            </a:r>
            <a:r>
              <a:rPr kumimoji="0" lang="en-US" sz="2000" b="0" i="0" u="none" strike="noStrike" kern="0" cap="none" spc="0" normalizeH="0" baseline="30000" noProof="0" dirty="0">
                <a:ln>
                  <a:noFill/>
                </a:ln>
                <a:solidFill>
                  <a:srgbClr val="D4782C"/>
                </a:solidFill>
                <a:effectLst/>
                <a:uLnTx/>
                <a:uFillTx/>
                <a:latin typeface="Times New Roman" pitchFamily="18" charset="0"/>
                <a:ea typeface="+mj-ea"/>
                <a:cs typeface="Times New Roman" pitchFamily="18" charset="0"/>
              </a:rPr>
              <a:t>th</a:t>
            </a:r>
            <a:r>
              <a:rPr kumimoji="0" lang="en-US" sz="2000" b="0" i="0" u="none" strike="noStrike" kern="0" cap="none" spc="0" normalizeH="0" baseline="0" noProof="0" dirty="0">
                <a:ln>
                  <a:noFill/>
                </a:ln>
                <a:solidFill>
                  <a:srgbClr val="D4782C"/>
                </a:solidFill>
                <a:effectLst/>
                <a:uLnTx/>
                <a:uFillTx/>
                <a:latin typeface="Times New Roman" pitchFamily="18" charset="0"/>
                <a:ea typeface="+mj-ea"/>
                <a:cs typeface="Times New Roman" pitchFamily="18" charset="0"/>
              </a:rPr>
              <a:t> Annual Condemnation Appraisal Symposium</a:t>
            </a:r>
            <a:br>
              <a:rPr kumimoji="0" lang="en-US" sz="2000" b="0" i="0" u="none" strike="noStrike" kern="0" cap="none" spc="0" normalizeH="0" baseline="0" noProof="0" dirty="0">
                <a:ln>
                  <a:noFill/>
                </a:ln>
                <a:solidFill>
                  <a:srgbClr val="D4782C"/>
                </a:solidFill>
                <a:effectLst/>
                <a:uLnTx/>
                <a:uFillTx/>
                <a:latin typeface="Times New Roman" pitchFamily="18" charset="0"/>
                <a:ea typeface="+mj-ea"/>
                <a:cs typeface="Times New Roman" pitchFamily="18" charset="0"/>
              </a:rPr>
            </a:br>
            <a:endParaRPr kumimoji="0" lang="en-US" sz="2000" b="0" i="0" u="none" strike="noStrike" kern="0" cap="none" spc="0" normalizeH="0" baseline="0" noProof="0" dirty="0">
              <a:ln>
                <a:noFill/>
              </a:ln>
              <a:solidFill>
                <a:srgbClr val="D4782C"/>
              </a:solidFill>
              <a:effectLst/>
              <a:uLnTx/>
              <a:uFillTx/>
              <a:latin typeface="Times New Roman" pitchFamily="18" charset="0"/>
              <a:ea typeface="+mj-ea"/>
              <a:cs typeface="Times New Roman" pitchFamily="18"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Almota – Appraisal Application</a:t>
            </a:r>
          </a:p>
        </p:txBody>
      </p:sp>
      <p:sp>
        <p:nvSpPr>
          <p:cNvPr id="5" name="Content Placeholder 4"/>
          <p:cNvSpPr>
            <a:spLocks noGrp="1"/>
          </p:cNvSpPr>
          <p:nvPr>
            <p:ph idx="1"/>
          </p:nvPr>
        </p:nvSpPr>
        <p:spPr/>
        <p:txBody>
          <a:bodyPr/>
          <a:lstStyle/>
          <a:p>
            <a:pPr marL="457200" lvl="1" indent="0">
              <a:buNone/>
            </a:pPr>
            <a:r>
              <a:rPr lang="en-US" sz="1600" dirty="0" smtClean="0"/>
              <a:t>“By failing to value the improvements in place over their useful life – taking into account the possibility that the lease might be renewed as well as the possibility that it might not – the Court of Appeals in this case failed to recognize what a willing buyer would have paid for the improvements.  If there had been no condemnation, </a:t>
            </a:r>
            <a:r>
              <a:rPr lang="en-US" sz="1600" u="sng" dirty="0" err="1" smtClean="0"/>
              <a:t>Almota</a:t>
            </a:r>
            <a:r>
              <a:rPr lang="en-US" sz="1600" dirty="0" smtClean="0"/>
              <a:t> would have continued to use the improvements during a renewed lease term, or if it sold the improvements to the fee owner or to a new lessee at the end of the lease term, it would have been compensated for the buyer’s ability to use the improvements in place over their useful life,”</a:t>
            </a:r>
          </a:p>
          <a:p>
            <a:pPr marL="457200" lvl="1" indent="0">
              <a:buNone/>
            </a:pPr>
            <a:endParaRPr lang="en-US" sz="1600" dirty="0" smtClean="0"/>
          </a:p>
          <a:p>
            <a:pPr marL="457200" lvl="1" indent="0">
              <a:buNone/>
            </a:pPr>
            <a:r>
              <a:rPr lang="en-US" sz="1600" dirty="0" smtClean="0"/>
              <a:t>“</a:t>
            </a:r>
            <a:r>
              <a:rPr lang="en-US" sz="1600" dirty="0" err="1" smtClean="0"/>
              <a:t>Lessors</a:t>
            </a:r>
            <a:r>
              <a:rPr lang="en-US" sz="1600" dirty="0" smtClean="0"/>
              <a:t> do desire after all, to keep their properties leased, and an existing tenant usually has the inside track to a renewal for all kinds of reasons – avoidance of costly alterations, saving of brokerage commissions, perhaps even ordinary decency on the part of landlords.”</a:t>
            </a:r>
          </a:p>
          <a:p>
            <a:pPr marL="457200" lvl="1" indent="0">
              <a:buNone/>
            </a:pPr>
            <a:endParaRPr lang="en-US" sz="1200" dirty="0"/>
          </a:p>
          <a:p>
            <a:pPr lvl="1"/>
            <a:endParaRPr lang="en-US" dirty="0"/>
          </a:p>
        </p:txBody>
      </p:sp>
      <p:sp>
        <p:nvSpPr>
          <p:cNvPr id="2" name="Footer Placeholder 1"/>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93167529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699" y="746125"/>
            <a:ext cx="8686800" cy="762000"/>
          </a:xfrm>
        </p:spPr>
        <p:txBody>
          <a:bodyPr/>
          <a:lstStyle/>
          <a:p>
            <a:r>
              <a:rPr lang="en-US" sz="3600" dirty="0"/>
              <a:t>Before the Taking - 2 access points</a:t>
            </a: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1277B72-92A5-4EFE-B7B1-691EC02D92B0}" type="slidenum">
              <a:rPr lang="en-US" smtClean="0"/>
              <a:pPr>
                <a:defRPr/>
              </a:pPr>
              <a:t>7</a:t>
            </a:fld>
            <a:endParaRPr lang="en-US" dirty="0"/>
          </a:p>
        </p:txBody>
      </p:sp>
      <p:pic>
        <p:nvPicPr>
          <p:cNvPr id="8" name="Content Placeholder 7" descr="Antisdel before taking.jpg"/>
          <p:cNvPicPr>
            <a:picLocks noGrp="1" noChangeAspect="1"/>
          </p:cNvPicPr>
          <p:nvPr>
            <p:ph idx="1"/>
          </p:nvPr>
        </p:nvPicPr>
        <p:blipFill>
          <a:blip r:embed="rId3" cstate="print"/>
          <a:stretch>
            <a:fillRect/>
          </a:stretch>
        </p:blipFill>
        <p:spPr>
          <a:xfrm>
            <a:off x="1092389" y="1752600"/>
            <a:ext cx="7035421" cy="4114800"/>
          </a:xfrm>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After the Taking - one access point</a:t>
            </a: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1277B72-92A5-4EFE-B7B1-691EC02D92B0}" type="slidenum">
              <a:rPr lang="en-US" smtClean="0"/>
              <a:pPr>
                <a:defRPr/>
              </a:pPr>
              <a:t>8</a:t>
            </a:fld>
            <a:endParaRPr lang="en-US" dirty="0"/>
          </a:p>
        </p:txBody>
      </p:sp>
      <p:pic>
        <p:nvPicPr>
          <p:cNvPr id="12" name="Content Placeholder 11" descr="Antisdel  after taking.jpg"/>
          <p:cNvPicPr>
            <a:picLocks noGrp="1" noChangeAspect="1"/>
          </p:cNvPicPr>
          <p:nvPr>
            <p:ph idx="1"/>
          </p:nvPr>
        </p:nvPicPr>
        <p:blipFill>
          <a:blip r:embed="rId3" cstate="print"/>
          <a:stretch>
            <a:fillRect/>
          </a:stretch>
        </p:blipFill>
        <p:spPr>
          <a:xfrm>
            <a:off x="1605961" y="1752600"/>
            <a:ext cx="6008277" cy="4114800"/>
          </a:xfrm>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1143000"/>
          </a:xfrm>
        </p:spPr>
        <p:txBody>
          <a:bodyPr/>
          <a:lstStyle/>
          <a:p>
            <a:r>
              <a:rPr lang="en-US" sz="3600" dirty="0"/>
              <a:t>Is there a cure or change of H/B use?</a:t>
            </a: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1277B72-92A5-4EFE-B7B1-691EC02D92B0}" type="slidenum">
              <a:rPr lang="en-US" smtClean="0"/>
              <a:pPr>
                <a:defRPr/>
              </a:pPr>
              <a:t>9</a:t>
            </a:fld>
            <a:endParaRPr lang="en-US" dirty="0"/>
          </a:p>
        </p:txBody>
      </p:sp>
      <p:pic>
        <p:nvPicPr>
          <p:cNvPr id="10" name="Content Placeholder 9" descr="Antisdel Y Turn diagram per DOT allowance for use of right of way 5-2011.jpg"/>
          <p:cNvPicPr>
            <a:picLocks noGrp="1" noChangeAspect="1"/>
          </p:cNvPicPr>
          <p:nvPr>
            <p:ph idx="1"/>
          </p:nvPr>
        </p:nvPicPr>
        <p:blipFill>
          <a:blip r:embed="rId3" cstate="print"/>
          <a:stretch>
            <a:fillRect/>
          </a:stretch>
        </p:blipFill>
        <p:spPr>
          <a:xfrm>
            <a:off x="1947582" y="1752600"/>
            <a:ext cx="5325035" cy="4114800"/>
          </a:xfrm>
        </p:spPr>
      </p:pic>
    </p:spTree>
  </p:cSld>
  <p:clrMapOvr>
    <a:masterClrMapping/>
  </p:clrMapOvr>
  <p:transition spd="slow"/>
</p:sld>
</file>

<file path=ppt/theme/theme1.xml><?xml version="1.0" encoding="utf-8"?>
<a:theme xmlns:a="http://schemas.openxmlformats.org/drawingml/2006/main" name="vBR Gray Outline">
  <a:themeElements>
    <a:clrScheme name="von briesen 15">
      <a:dk1>
        <a:srgbClr val="000000"/>
      </a:dk1>
      <a:lt1>
        <a:srgbClr val="B2B2B2"/>
      </a:lt1>
      <a:dk2>
        <a:srgbClr val="000000"/>
      </a:dk2>
      <a:lt2>
        <a:srgbClr val="808080"/>
      </a:lt2>
      <a:accent1>
        <a:srgbClr val="292929"/>
      </a:accent1>
      <a:accent2>
        <a:srgbClr val="D4782C"/>
      </a:accent2>
      <a:accent3>
        <a:srgbClr val="D5D5D5"/>
      </a:accent3>
      <a:accent4>
        <a:srgbClr val="000000"/>
      </a:accent4>
      <a:accent5>
        <a:srgbClr val="ACACAC"/>
      </a:accent5>
      <a:accent6>
        <a:srgbClr val="C06C27"/>
      </a:accent6>
      <a:hlink>
        <a:srgbClr val="D4782C"/>
      </a:hlink>
      <a:folHlink>
        <a:srgbClr val="99CC00"/>
      </a:folHlink>
    </a:clrScheme>
    <a:fontScheme name="von briese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on bries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on bries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on bries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on bries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on bries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on bries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on bries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on bries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on bries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on bries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on bries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on bries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von briesen 13">
        <a:dk1>
          <a:srgbClr val="000000"/>
        </a:dk1>
        <a:lt1>
          <a:srgbClr val="B2B2B2"/>
        </a:lt1>
        <a:dk2>
          <a:srgbClr val="000000"/>
        </a:dk2>
        <a:lt2>
          <a:srgbClr val="808080"/>
        </a:lt2>
        <a:accent1>
          <a:srgbClr val="292929"/>
        </a:accent1>
        <a:accent2>
          <a:srgbClr val="D26432"/>
        </a:accent2>
        <a:accent3>
          <a:srgbClr val="D5D5D5"/>
        </a:accent3>
        <a:accent4>
          <a:srgbClr val="000000"/>
        </a:accent4>
        <a:accent5>
          <a:srgbClr val="ACACAC"/>
        </a:accent5>
        <a:accent6>
          <a:srgbClr val="BE5A2C"/>
        </a:accent6>
        <a:hlink>
          <a:srgbClr val="D26432"/>
        </a:hlink>
        <a:folHlink>
          <a:srgbClr val="99CC00"/>
        </a:folHlink>
      </a:clrScheme>
      <a:clrMap bg1="lt1" tx1="dk1" bg2="lt2" tx2="dk2" accent1="accent1" accent2="accent2" accent3="accent3" accent4="accent4" accent5="accent5" accent6="accent6" hlink="hlink" folHlink="folHlink"/>
    </a:extraClrScheme>
    <a:extraClrScheme>
      <a:clrScheme name="von briesen 14">
        <a:dk1>
          <a:srgbClr val="000000"/>
        </a:dk1>
        <a:lt1>
          <a:srgbClr val="B2B2B2"/>
        </a:lt1>
        <a:dk2>
          <a:srgbClr val="000000"/>
        </a:dk2>
        <a:lt2>
          <a:srgbClr val="808080"/>
        </a:lt2>
        <a:accent1>
          <a:srgbClr val="292929"/>
        </a:accent1>
        <a:accent2>
          <a:srgbClr val="D48332"/>
        </a:accent2>
        <a:accent3>
          <a:srgbClr val="D5D5D5"/>
        </a:accent3>
        <a:accent4>
          <a:srgbClr val="000000"/>
        </a:accent4>
        <a:accent5>
          <a:srgbClr val="ACACAC"/>
        </a:accent5>
        <a:accent6>
          <a:srgbClr val="C0762C"/>
        </a:accent6>
        <a:hlink>
          <a:srgbClr val="D48230"/>
        </a:hlink>
        <a:folHlink>
          <a:srgbClr val="99CC00"/>
        </a:folHlink>
      </a:clrScheme>
      <a:clrMap bg1="lt1" tx1="dk1" bg2="lt2" tx2="dk2" accent1="accent1" accent2="accent2" accent3="accent3" accent4="accent4" accent5="accent5" accent6="accent6" hlink="hlink" folHlink="folHlink"/>
    </a:extraClrScheme>
    <a:extraClrScheme>
      <a:clrScheme name="von briesen 15">
        <a:dk1>
          <a:srgbClr val="000000"/>
        </a:dk1>
        <a:lt1>
          <a:srgbClr val="B2B2B2"/>
        </a:lt1>
        <a:dk2>
          <a:srgbClr val="000000"/>
        </a:dk2>
        <a:lt2>
          <a:srgbClr val="808080"/>
        </a:lt2>
        <a:accent1>
          <a:srgbClr val="292929"/>
        </a:accent1>
        <a:accent2>
          <a:srgbClr val="D4782C"/>
        </a:accent2>
        <a:accent3>
          <a:srgbClr val="D5D5D5"/>
        </a:accent3>
        <a:accent4>
          <a:srgbClr val="000000"/>
        </a:accent4>
        <a:accent5>
          <a:srgbClr val="ACACAC"/>
        </a:accent5>
        <a:accent6>
          <a:srgbClr val="C06C27"/>
        </a:accent6>
        <a:hlink>
          <a:srgbClr val="D4782C"/>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Words>2773</Words>
  <Application>Microsoft Office PowerPoint</Application>
  <PresentationFormat>On-screen Show (4:3)</PresentationFormat>
  <Paragraphs>296</Paragraphs>
  <Slides>51</Slides>
  <Notes>51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vBR Gray Outline</vt:lpstr>
      <vt:lpstr>Reasonably Probable Highest &amp; Best Use: Cost to Cure Issues  Attorney Smitha Chintamaneni and Art Sullivan MAI, SR/WA 13th Annual Condemnation Appraisal Symposium May 25, 2016</vt:lpstr>
      <vt:lpstr>Statutory Authority on Highest and Best Use</vt:lpstr>
      <vt:lpstr>Almota Farmers Elev. &amp; Warehouse Company v. United States, 409 U.S. 470 (1973)</vt:lpstr>
      <vt:lpstr>Almota cont’d</vt:lpstr>
      <vt:lpstr>Almota – Appraisal Application</vt:lpstr>
      <vt:lpstr>Almota – Appraisal Application</vt:lpstr>
      <vt:lpstr>Before the Taking - 2 access points</vt:lpstr>
      <vt:lpstr>After the Taking - one access point</vt:lpstr>
      <vt:lpstr>Is there a cure or change of H/B use?</vt:lpstr>
      <vt:lpstr>Highest and Best Use- Appraisal Applications</vt:lpstr>
      <vt:lpstr>Highest and Best Use</vt:lpstr>
      <vt:lpstr> Bembinster v. State of Wisconsin, 57 Wis. 2d 277 (1973)</vt:lpstr>
      <vt:lpstr>Bembinster cont’d</vt:lpstr>
      <vt:lpstr>Legal Permissibility</vt:lpstr>
      <vt:lpstr>Comprehensive Plans</vt:lpstr>
      <vt:lpstr>Comprehensive Plans</vt:lpstr>
      <vt:lpstr>Comprehensive Plans</vt:lpstr>
      <vt:lpstr>Comprehensive Plan</vt:lpstr>
      <vt:lpstr>Current Street View</vt:lpstr>
      <vt:lpstr>Business Park</vt:lpstr>
      <vt:lpstr>Most Advantageous Use - Legal</vt:lpstr>
      <vt:lpstr>Spiegelberg v. State of Wisconsin, 291 Wis. 2d 601 (2006)</vt:lpstr>
      <vt:lpstr>Rasmussen &amp; Brat Stop v. DOT, 09CV2391</vt:lpstr>
      <vt:lpstr>Brat Stop cont’d </vt:lpstr>
      <vt:lpstr> Spiegelberg/Brat Stop Conclusions </vt:lpstr>
      <vt:lpstr>Spiegelberg property</vt:lpstr>
      <vt:lpstr>Physical Attributes</vt:lpstr>
      <vt:lpstr>Most Advantageous Use - Physical</vt:lpstr>
      <vt:lpstr>What is a reasonable severance for landscaping loss?</vt:lpstr>
      <vt:lpstr>Landscaping Severance </vt:lpstr>
      <vt:lpstr>Landscaping Severance </vt:lpstr>
      <vt:lpstr>Landscaping Severance </vt:lpstr>
      <vt:lpstr>What is a reasonable severance $4,100              $15,000            $22,500</vt:lpstr>
      <vt:lpstr>Brat Stop Cost to Cure</vt:lpstr>
      <vt:lpstr>Clarmar v. Redevelopment Authority of City of Milwaukee</vt:lpstr>
      <vt:lpstr>Clarmar cont’d</vt:lpstr>
      <vt:lpstr>Most Advantageous Use Financial Feasibility and Maximum Productivity</vt:lpstr>
      <vt:lpstr>Clarmar – Maximum Productivity </vt:lpstr>
      <vt:lpstr> Costs to Cure- Ken-Crete Products co. v. State Highway Commission</vt:lpstr>
      <vt:lpstr>Ken Crete Site Kenosha</vt:lpstr>
      <vt:lpstr>Cost-to-Cure Practical Considerations</vt:lpstr>
      <vt:lpstr>Before the Taking - 2 access points</vt:lpstr>
      <vt:lpstr>After the Taking - one access point</vt:lpstr>
      <vt:lpstr>Saukville Dental Clinic</vt:lpstr>
      <vt:lpstr>Saukville Dental Clinic</vt:lpstr>
      <vt:lpstr>Cost to Cure Measure Reconstruct Staff Entrance</vt:lpstr>
      <vt:lpstr>Saukville Dental Clinic</vt:lpstr>
      <vt:lpstr>Alternative H/B Use Professional Office</vt:lpstr>
      <vt:lpstr>Saukville Dental Clinic</vt:lpstr>
      <vt:lpstr>Saukville Dental Clinic</vt:lpstr>
      <vt:lpstr>Q &amp; 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