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396" y="-120"/>
      </p:cViewPr>
      <p:guideLst>
        <p:guide orient="horz" pos="3120"/>
        <p:guide pos="21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05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3338" y="0"/>
            <a:ext cx="2940050" cy="4953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9409113"/>
            <a:ext cx="294005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3338" y="9409113"/>
            <a:ext cx="2940050" cy="495300"/>
          </a:xfrm>
          <a:prstGeom prst="rect">
            <a:avLst/>
          </a:prstGeom>
        </p:spPr>
        <p:txBody>
          <a:bodyPr vert="horz" lIns="91440" tIns="45720" rIns="91440" bIns="45720" rtlCol="0" anchor="b"/>
          <a:lstStyle>
            <a:lvl1pPr algn="r">
              <a:defRPr sz="1200"/>
            </a:lvl1pPr>
          </a:lstStyle>
          <a:p>
            <a:fld id="{57EFDCB3-CE04-40A5-B80C-C17663C5C66F}" type="slidenum">
              <a:rPr lang="en-US" smtClean="0"/>
              <a:t>‹#›</a:t>
            </a:fld>
            <a:endParaRPr lang="en-US"/>
          </a:p>
        </p:txBody>
      </p:sp>
    </p:spTree>
    <p:extLst>
      <p:ext uri="{BB962C8B-B14F-4D97-AF65-F5344CB8AC3E}">
        <p14:creationId xmlns:p14="http://schemas.microsoft.com/office/powerpoint/2010/main" val="16493560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75B4D-1EE2-4354-9D76-894706727734}"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18737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75B4D-1EE2-4354-9D76-894706727734}"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112054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75B4D-1EE2-4354-9D76-894706727734}"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62473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75B4D-1EE2-4354-9D76-894706727734}"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375448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75B4D-1EE2-4354-9D76-894706727734}"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391502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75B4D-1EE2-4354-9D76-894706727734}"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341928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75B4D-1EE2-4354-9D76-894706727734}"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226955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75B4D-1EE2-4354-9D76-894706727734}"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2676758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75B4D-1EE2-4354-9D76-894706727734}"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279877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75B4D-1EE2-4354-9D76-894706727734}"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64416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75B4D-1EE2-4354-9D76-894706727734}"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BEB66-3124-46CC-91F8-B6ABA19845E5}" type="slidenum">
              <a:rPr lang="en-US" smtClean="0"/>
              <a:t>‹#›</a:t>
            </a:fld>
            <a:endParaRPr lang="en-US"/>
          </a:p>
        </p:txBody>
      </p:sp>
    </p:spTree>
    <p:extLst>
      <p:ext uri="{BB962C8B-B14F-4D97-AF65-F5344CB8AC3E}">
        <p14:creationId xmlns:p14="http://schemas.microsoft.com/office/powerpoint/2010/main" val="420299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75B4D-1EE2-4354-9D76-894706727734}" type="datetimeFigureOut">
              <a:rPr lang="en-US" smtClean="0"/>
              <a:t>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BEB66-3124-46CC-91F8-B6ABA19845E5}" type="slidenum">
              <a:rPr lang="en-US" smtClean="0"/>
              <a:t>‹#›</a:t>
            </a:fld>
            <a:endParaRPr lang="en-US"/>
          </a:p>
        </p:txBody>
      </p:sp>
    </p:spTree>
    <p:extLst>
      <p:ext uri="{BB962C8B-B14F-4D97-AF65-F5344CB8AC3E}">
        <p14:creationId xmlns:p14="http://schemas.microsoft.com/office/powerpoint/2010/main" val="344201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evers@qu.edu.qa" TargetMode="External"/><Relationship Id="rId2" Type="http://schemas.openxmlformats.org/officeDocument/2006/relationships/hyperlink" Target="mailto:cevers100@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r>
              <a:rPr lang="en-US" sz="4000" dirty="0" smtClean="0"/>
              <a:t>Life </a:t>
            </a:r>
            <a:r>
              <a:rPr lang="en-US" sz="4000" dirty="0"/>
              <a:t>Is Stranger Than Fiction: Partnering With Public Defenders To Bring Authentic Legal Writing Assignments Into The </a:t>
            </a:r>
            <a:r>
              <a:rPr lang="en-US" sz="4000" dirty="0" smtClean="0"/>
              <a:t>Classroom</a:t>
            </a:r>
            <a:endParaRPr lang="en-US" sz="4000" dirty="0"/>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t>Chris Evers</a:t>
            </a:r>
          </a:p>
          <a:p>
            <a:r>
              <a:rPr lang="en-US" dirty="0" smtClean="0"/>
              <a:t>Qatar University College of Law</a:t>
            </a:r>
          </a:p>
          <a:p>
            <a:r>
              <a:rPr lang="en-US" dirty="0" smtClean="0">
                <a:hlinkClick r:id="rId2"/>
              </a:rPr>
              <a:t>cevers100@gmail.com</a:t>
            </a:r>
            <a:endParaRPr lang="en-US" dirty="0" smtClean="0"/>
          </a:p>
          <a:p>
            <a:r>
              <a:rPr lang="en-US" dirty="0" smtClean="0">
                <a:hlinkClick r:id="rId3"/>
              </a:rPr>
              <a:t>cevers@qu.edu.qa</a:t>
            </a:r>
            <a:r>
              <a:rPr lang="en-US" dirty="0" smtClean="0"/>
              <a:t> </a:t>
            </a:r>
            <a:endParaRPr lang="en-US" dirty="0"/>
          </a:p>
        </p:txBody>
      </p:sp>
    </p:spTree>
    <p:extLst>
      <p:ext uri="{BB962C8B-B14F-4D97-AF65-F5344CB8AC3E}">
        <p14:creationId xmlns:p14="http://schemas.microsoft.com/office/powerpoint/2010/main" val="116036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Authenticity Is Fun </a:t>
            </a:r>
            <a:r>
              <a:rPr lang="en-US" u="sng" dirty="0" smtClean="0"/>
              <a:t>and</a:t>
            </a:r>
            <a:r>
              <a:rPr lang="en-US" dirty="0" smtClean="0"/>
              <a:t> Educational</a:t>
            </a:r>
            <a:endParaRPr lang="en-US" dirty="0"/>
          </a:p>
        </p:txBody>
      </p:sp>
      <p:sp>
        <p:nvSpPr>
          <p:cNvPr id="3" name="Content Placeholder 2"/>
          <p:cNvSpPr>
            <a:spLocks noGrp="1"/>
          </p:cNvSpPr>
          <p:nvPr>
            <p:ph idx="1"/>
          </p:nvPr>
        </p:nvSpPr>
        <p:spPr>
          <a:xfrm>
            <a:off x="457200" y="1371600"/>
            <a:ext cx="8229600" cy="5181600"/>
          </a:xfrm>
        </p:spPr>
        <p:txBody>
          <a:bodyPr/>
          <a:lstStyle/>
          <a:p>
            <a:r>
              <a:rPr lang="en-US" dirty="0" smtClean="0"/>
              <a:t>Can save you a lot of time in problem design.</a:t>
            </a:r>
          </a:p>
          <a:p>
            <a:r>
              <a:rPr lang="en-US" dirty="0" smtClean="0"/>
              <a:t>Students eventually appreciate the thought of working on an authentic case.</a:t>
            </a:r>
          </a:p>
          <a:p>
            <a:r>
              <a:rPr lang="en-US" dirty="0" smtClean="0"/>
              <a:t>One additional way to introduce legal ethics and professionalism into the classroom.</a:t>
            </a:r>
          </a:p>
          <a:p>
            <a:r>
              <a:rPr lang="en-US" dirty="0" smtClean="0"/>
              <a:t>A great way to introduce the idea that “being right” does not mean that your client will prevail.  </a:t>
            </a:r>
            <a:endParaRPr lang="en-US" dirty="0"/>
          </a:p>
        </p:txBody>
      </p:sp>
    </p:spTree>
    <p:extLst>
      <p:ext uri="{BB962C8B-B14F-4D97-AF65-F5344CB8AC3E}">
        <p14:creationId xmlns:p14="http://schemas.microsoft.com/office/powerpoint/2010/main" val="97962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Everyone Has An Opinion About Criminal Law</a:t>
            </a:r>
            <a:endParaRPr lang="en-US" dirty="0"/>
          </a:p>
        </p:txBody>
      </p:sp>
      <p:sp>
        <p:nvSpPr>
          <p:cNvPr id="3" name="Content Placeholder 2"/>
          <p:cNvSpPr>
            <a:spLocks noGrp="1"/>
          </p:cNvSpPr>
          <p:nvPr>
            <p:ph idx="1"/>
          </p:nvPr>
        </p:nvSpPr>
        <p:spPr>
          <a:xfrm>
            <a:off x="457200" y="1828800"/>
            <a:ext cx="8229600" cy="4724400"/>
          </a:xfrm>
        </p:spPr>
        <p:txBody>
          <a:bodyPr/>
          <a:lstStyle/>
          <a:p>
            <a:r>
              <a:rPr lang="en-US" dirty="0" smtClean="0"/>
              <a:t>Students have experience thinking about criminal law issues because of what they seen and heard through the news and entertainment. </a:t>
            </a:r>
          </a:p>
          <a:p>
            <a:r>
              <a:rPr lang="en-US" dirty="0" smtClean="0"/>
              <a:t>A certain percentage of your students will have personal life experiences that directly relate to one or more criminal law issues.  </a:t>
            </a:r>
            <a:endParaRPr lang="en-US" dirty="0"/>
          </a:p>
        </p:txBody>
      </p:sp>
    </p:spTree>
    <p:extLst>
      <p:ext uri="{BB962C8B-B14F-4D97-AF65-F5344CB8AC3E}">
        <p14:creationId xmlns:p14="http://schemas.microsoft.com/office/powerpoint/2010/main" val="285702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6172200"/>
          </a:xfrm>
        </p:spPr>
        <p:txBody>
          <a:bodyPr>
            <a:normAutofit fontScale="62500" lnSpcReduction="20000"/>
          </a:bodyPr>
          <a:lstStyle/>
          <a:p>
            <a:pPr marL="0" indent="0" algn="ctr">
              <a:buNone/>
            </a:pPr>
            <a:r>
              <a:rPr lang="en-US" sz="3800" u="sng" dirty="0"/>
              <a:t>Criminal offenses that work well</a:t>
            </a:r>
            <a:endParaRPr lang="en-US" sz="3800" dirty="0"/>
          </a:p>
          <a:p>
            <a:pPr marL="0" indent="0">
              <a:buNone/>
            </a:pPr>
            <a:r>
              <a:rPr lang="en-US" b="1" dirty="0"/>
              <a:t>Constructive possession drug cases</a:t>
            </a:r>
          </a:p>
          <a:p>
            <a:pPr marL="0" indent="0">
              <a:buNone/>
            </a:pPr>
            <a:r>
              <a:rPr lang="en-US" dirty="0"/>
              <a:t>	</a:t>
            </a:r>
            <a:r>
              <a:rPr lang="en-US" dirty="0" smtClean="0"/>
              <a:t>--</a:t>
            </a:r>
            <a:r>
              <a:rPr lang="en-US" dirty="0"/>
              <a:t>Control over the premises</a:t>
            </a:r>
          </a:p>
          <a:p>
            <a:pPr marL="0" indent="0">
              <a:buNone/>
            </a:pPr>
            <a:r>
              <a:rPr lang="en-US" dirty="0"/>
              <a:t>	</a:t>
            </a:r>
            <a:r>
              <a:rPr lang="en-US" dirty="0" smtClean="0"/>
              <a:t>--</a:t>
            </a:r>
            <a:r>
              <a:rPr lang="en-US" dirty="0"/>
              <a:t>Amount </a:t>
            </a:r>
            <a:r>
              <a:rPr lang="en-US" dirty="0" smtClean="0"/>
              <a:t>for </a:t>
            </a:r>
            <a:r>
              <a:rPr lang="en-US" dirty="0"/>
              <a:t>personal </a:t>
            </a:r>
            <a:r>
              <a:rPr lang="en-US" dirty="0" smtClean="0"/>
              <a:t>use or distribution</a:t>
            </a:r>
            <a:endParaRPr lang="en-US" dirty="0"/>
          </a:p>
          <a:p>
            <a:pPr marL="0" indent="0">
              <a:buNone/>
            </a:pPr>
            <a:endParaRPr lang="en-US" dirty="0"/>
          </a:p>
          <a:p>
            <a:pPr marL="0" indent="0">
              <a:buNone/>
            </a:pPr>
            <a:r>
              <a:rPr lang="en-US" b="1" dirty="0"/>
              <a:t>Burglary</a:t>
            </a:r>
          </a:p>
          <a:p>
            <a:pPr marL="0" indent="0">
              <a:buNone/>
            </a:pPr>
            <a:r>
              <a:rPr lang="en-US" dirty="0" smtClean="0"/>
              <a:t>	--</a:t>
            </a:r>
            <a:r>
              <a:rPr lang="en-US" dirty="0"/>
              <a:t>Evidence of intent based on actions before and after entry and </a:t>
            </a:r>
            <a:r>
              <a:rPr lang="en-US" dirty="0" smtClean="0"/>
              <a:t>the presence of tools </a:t>
            </a:r>
            <a:r>
              <a:rPr lang="en-US" dirty="0"/>
              <a:t>or other possessions</a:t>
            </a:r>
          </a:p>
          <a:p>
            <a:pPr marL="0" indent="0">
              <a:buNone/>
            </a:pPr>
            <a:endParaRPr lang="en-US" dirty="0"/>
          </a:p>
          <a:p>
            <a:pPr marL="0" indent="0">
              <a:buNone/>
            </a:pPr>
            <a:r>
              <a:rPr lang="en-US" b="1" dirty="0"/>
              <a:t>Battery </a:t>
            </a:r>
          </a:p>
          <a:p>
            <a:pPr marL="0" indent="0">
              <a:buNone/>
            </a:pPr>
            <a:r>
              <a:rPr lang="en-US" dirty="0"/>
              <a:t>	--Harm vs. Great Bodily Harm</a:t>
            </a:r>
          </a:p>
          <a:p>
            <a:pPr marL="0" indent="0">
              <a:buNone/>
            </a:pPr>
            <a:r>
              <a:rPr lang="en-US" dirty="0"/>
              <a:t>	</a:t>
            </a:r>
            <a:r>
              <a:rPr lang="en-US" dirty="0" smtClean="0"/>
              <a:t>--Physical contact of an offensive or an </a:t>
            </a:r>
            <a:r>
              <a:rPr lang="en-US" dirty="0"/>
              <a:t>insulting nature</a:t>
            </a:r>
          </a:p>
          <a:p>
            <a:pPr marL="0" indent="0">
              <a:buNone/>
            </a:pPr>
            <a:endParaRPr lang="en-US" dirty="0"/>
          </a:p>
          <a:p>
            <a:pPr marL="0" indent="0">
              <a:buNone/>
            </a:pPr>
            <a:r>
              <a:rPr lang="en-US" b="1" dirty="0" smtClean="0"/>
              <a:t>Second </a:t>
            </a:r>
            <a:r>
              <a:rPr lang="en-US" b="1" dirty="0"/>
              <a:t>D</a:t>
            </a:r>
            <a:r>
              <a:rPr lang="en-US" b="1" dirty="0" smtClean="0"/>
              <a:t>egree </a:t>
            </a:r>
            <a:r>
              <a:rPr lang="en-US" b="1" dirty="0"/>
              <a:t>M</a:t>
            </a:r>
            <a:r>
              <a:rPr lang="en-US" b="1" dirty="0" smtClean="0"/>
              <a:t>urder </a:t>
            </a:r>
            <a:r>
              <a:rPr lang="en-US" b="1" dirty="0"/>
              <a:t>or Self Defense jury instructions</a:t>
            </a:r>
          </a:p>
          <a:p>
            <a:pPr marL="0" indent="0">
              <a:buNone/>
            </a:pPr>
            <a:r>
              <a:rPr lang="en-US" dirty="0" smtClean="0"/>
              <a:t>	--</a:t>
            </a:r>
            <a:r>
              <a:rPr lang="en-US" dirty="0"/>
              <a:t>What a reasonable person would believe about a situation</a:t>
            </a:r>
          </a:p>
          <a:p>
            <a:pPr marL="0" indent="0">
              <a:buNone/>
            </a:pPr>
            <a:r>
              <a:rPr lang="en-US" dirty="0"/>
              <a:t>	</a:t>
            </a:r>
            <a:r>
              <a:rPr lang="en-US" dirty="0" smtClean="0"/>
              <a:t>--“</a:t>
            </a:r>
            <a:r>
              <a:rPr lang="en-US" dirty="0"/>
              <a:t>Fighting” words and mutual combat</a:t>
            </a:r>
          </a:p>
          <a:p>
            <a:pPr marL="0" indent="0">
              <a:buNone/>
            </a:pPr>
            <a:endParaRPr lang="en-US" dirty="0"/>
          </a:p>
          <a:p>
            <a:pPr marL="0" indent="0">
              <a:buNone/>
            </a:pPr>
            <a:r>
              <a:rPr lang="en-US" b="1" dirty="0" smtClean="0"/>
              <a:t>Attempt Murder or Armed Robbery </a:t>
            </a:r>
            <a:endParaRPr lang="en-US" b="1" dirty="0"/>
          </a:p>
          <a:p>
            <a:pPr marL="0" indent="0">
              <a:buNone/>
            </a:pPr>
            <a:r>
              <a:rPr lang="en-US" dirty="0"/>
              <a:t>	</a:t>
            </a:r>
            <a:r>
              <a:rPr lang="en-US" dirty="0" smtClean="0"/>
              <a:t>--</a:t>
            </a:r>
            <a:r>
              <a:rPr lang="en-US" dirty="0"/>
              <a:t>Threatening violence by use of an object not typically </a:t>
            </a:r>
            <a:r>
              <a:rPr lang="en-US" dirty="0" smtClean="0"/>
              <a:t>deadly or that may be inherently deadly, but is inoperable.</a:t>
            </a:r>
            <a:r>
              <a:rPr lang="en-US" dirty="0"/>
              <a:t>	</a:t>
            </a:r>
          </a:p>
          <a:p>
            <a:pPr marL="0" indent="0">
              <a:buNone/>
            </a:pPr>
            <a:endParaRPr lang="en-US" dirty="0"/>
          </a:p>
        </p:txBody>
      </p:sp>
    </p:spTree>
    <p:extLst>
      <p:ext uri="{BB962C8B-B14F-4D97-AF65-F5344CB8AC3E}">
        <p14:creationId xmlns:p14="http://schemas.microsoft.com/office/powerpoint/2010/main" val="246079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Teaching Partner</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Marry a public defender</a:t>
            </a:r>
          </a:p>
          <a:p>
            <a:r>
              <a:rPr lang="en-US" dirty="0" smtClean="0"/>
              <a:t>Personal contacts</a:t>
            </a:r>
            <a:endParaRPr lang="en-US" dirty="0"/>
          </a:p>
          <a:p>
            <a:r>
              <a:rPr lang="en-US" dirty="0" smtClean="0"/>
              <a:t>Career service and </a:t>
            </a:r>
            <a:r>
              <a:rPr lang="en-US" dirty="0"/>
              <a:t>externship program </a:t>
            </a:r>
            <a:r>
              <a:rPr lang="en-US" dirty="0" smtClean="0"/>
              <a:t>coordinators</a:t>
            </a:r>
          </a:p>
          <a:p>
            <a:r>
              <a:rPr lang="en-US" dirty="0" smtClean="0"/>
              <a:t>Alumni </a:t>
            </a:r>
            <a:r>
              <a:rPr lang="en-US" dirty="0" smtClean="0"/>
              <a:t>Office and Events</a:t>
            </a:r>
            <a:endParaRPr lang="en-US" dirty="0"/>
          </a:p>
          <a:p>
            <a:r>
              <a:rPr lang="en-US" dirty="0" smtClean="0"/>
              <a:t>Former students</a:t>
            </a:r>
            <a:endParaRPr lang="en-US" dirty="0"/>
          </a:p>
          <a:p>
            <a:r>
              <a:rPr lang="en-US" dirty="0" smtClean="0"/>
              <a:t>Bar </a:t>
            </a:r>
            <a:r>
              <a:rPr lang="en-US" dirty="0"/>
              <a:t>association or CLE </a:t>
            </a:r>
            <a:r>
              <a:rPr lang="en-US" dirty="0" smtClean="0"/>
              <a:t>meetings</a:t>
            </a:r>
            <a:endParaRPr lang="en-US" dirty="0"/>
          </a:p>
        </p:txBody>
      </p:sp>
    </p:spTree>
    <p:extLst>
      <p:ext uri="{BB962C8B-B14F-4D97-AF65-F5344CB8AC3E}">
        <p14:creationId xmlns:p14="http://schemas.microsoft.com/office/powerpoint/2010/main" val="281713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Adapting Problems to Your Needs</a:t>
            </a:r>
            <a:endParaRPr lang="en-US" dirty="0"/>
          </a:p>
        </p:txBody>
      </p:sp>
      <p:sp>
        <p:nvSpPr>
          <p:cNvPr id="3" name="Content Placeholder 2"/>
          <p:cNvSpPr>
            <a:spLocks noGrp="1"/>
          </p:cNvSpPr>
          <p:nvPr>
            <p:ph idx="1"/>
          </p:nvPr>
        </p:nvSpPr>
        <p:spPr>
          <a:xfrm>
            <a:off x="457200" y="1371600"/>
            <a:ext cx="8229600" cy="5181600"/>
          </a:xfrm>
        </p:spPr>
        <p:txBody>
          <a:bodyPr>
            <a:normAutofit lnSpcReduction="10000"/>
          </a:bodyPr>
          <a:lstStyle/>
          <a:p>
            <a:r>
              <a:rPr lang="en-US" dirty="0" smtClean="0"/>
              <a:t>Predictive memorandum, trial level writing, appellate level writing, or other.</a:t>
            </a:r>
          </a:p>
          <a:p>
            <a:r>
              <a:rPr lang="en-US" dirty="0" smtClean="0"/>
              <a:t>First-year vs. Advanced writing course.</a:t>
            </a:r>
          </a:p>
          <a:p>
            <a:r>
              <a:rPr lang="en-US" dirty="0" smtClean="0"/>
              <a:t>Fact density you want the students to work through.</a:t>
            </a:r>
          </a:p>
          <a:p>
            <a:r>
              <a:rPr lang="en-US" dirty="0" smtClean="0"/>
              <a:t>Is the former case published?</a:t>
            </a:r>
          </a:p>
          <a:p>
            <a:r>
              <a:rPr lang="en-US" dirty="0" smtClean="0"/>
              <a:t>Access to the actual filed documents in the case and a written judicial opinion.  </a:t>
            </a:r>
          </a:p>
          <a:p>
            <a:r>
              <a:rPr lang="en-US" dirty="0" smtClean="0"/>
              <a:t>Decide when to tell the students the problem is authentic.</a:t>
            </a:r>
            <a:endParaRPr lang="en-US" dirty="0"/>
          </a:p>
        </p:txBody>
      </p:sp>
    </p:spTree>
    <p:extLst>
      <p:ext uri="{BB962C8B-B14F-4D97-AF65-F5344CB8AC3E}">
        <p14:creationId xmlns:p14="http://schemas.microsoft.com/office/powerpoint/2010/main" val="175641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How a Public Defender Can Help You!</a:t>
            </a:r>
            <a:endParaRPr lang="en-US" dirty="0"/>
          </a:p>
        </p:txBody>
      </p:sp>
      <p:sp>
        <p:nvSpPr>
          <p:cNvPr id="3" name="Content Placeholder 2"/>
          <p:cNvSpPr>
            <a:spLocks noGrp="1"/>
          </p:cNvSpPr>
          <p:nvPr>
            <p:ph idx="1"/>
          </p:nvPr>
        </p:nvSpPr>
        <p:spPr>
          <a:xfrm>
            <a:off x="457200" y="1524000"/>
            <a:ext cx="8229600" cy="5059363"/>
          </a:xfrm>
        </p:spPr>
        <p:txBody>
          <a:bodyPr/>
          <a:lstStyle/>
          <a:p>
            <a:pPr marL="0" indent="0">
              <a:buNone/>
            </a:pPr>
            <a:r>
              <a:rPr lang="en-US" u="sng" dirty="0" smtClean="0"/>
              <a:t>Before Distribution of the Problem</a:t>
            </a:r>
          </a:p>
          <a:p>
            <a:pPr marL="0" indent="0">
              <a:buNone/>
            </a:pPr>
            <a:r>
              <a:rPr lang="en-US" dirty="0" smtClean="0"/>
              <a:t>--A talk about the office in which the problem is set to give background on the office’s day to day operation, the typical writings an extern or new attorney would do, and “tactical” considerations that likely would not be apparent to students.</a:t>
            </a:r>
          </a:p>
          <a:p>
            <a:pPr marL="0" indent="0">
              <a:buNone/>
            </a:pPr>
            <a:r>
              <a:rPr lang="en-US" dirty="0" smtClean="0"/>
              <a:t>--An appearance or talk by the attorney is also a great way to introduce the role of professionalism in the writing of the problem.</a:t>
            </a:r>
            <a:endParaRPr lang="en-US" dirty="0"/>
          </a:p>
        </p:txBody>
      </p:sp>
    </p:spTree>
    <p:extLst>
      <p:ext uri="{BB962C8B-B14F-4D97-AF65-F5344CB8AC3E}">
        <p14:creationId xmlns:p14="http://schemas.microsoft.com/office/powerpoint/2010/main" val="278831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endParaRPr lang="en-US" sz="800" dirty="0"/>
          </a:p>
        </p:txBody>
      </p:sp>
      <p:sp>
        <p:nvSpPr>
          <p:cNvPr id="3" name="Content Placeholder 2"/>
          <p:cNvSpPr>
            <a:spLocks noGrp="1"/>
          </p:cNvSpPr>
          <p:nvPr>
            <p:ph idx="1"/>
          </p:nvPr>
        </p:nvSpPr>
        <p:spPr>
          <a:xfrm>
            <a:off x="457200" y="609600"/>
            <a:ext cx="8229600" cy="5791200"/>
          </a:xfrm>
        </p:spPr>
        <p:txBody>
          <a:bodyPr>
            <a:normAutofit lnSpcReduction="10000"/>
          </a:bodyPr>
          <a:lstStyle/>
          <a:p>
            <a:pPr marL="0" indent="0">
              <a:buNone/>
            </a:pPr>
            <a:r>
              <a:rPr lang="en-US" u="sng" dirty="0" smtClean="0"/>
              <a:t>During the course of the problem</a:t>
            </a:r>
          </a:p>
          <a:p>
            <a:pPr marL="0" indent="0">
              <a:buNone/>
            </a:pPr>
            <a:r>
              <a:rPr lang="en-US" dirty="0" smtClean="0"/>
              <a:t>--Assist with distribution of the problem documents through a voice message or classroom appearance.</a:t>
            </a:r>
          </a:p>
          <a:p>
            <a:pPr marL="0" indent="0">
              <a:buNone/>
            </a:pPr>
            <a:endParaRPr lang="en-US" dirty="0" smtClean="0"/>
          </a:p>
          <a:p>
            <a:pPr marL="0" indent="0">
              <a:buNone/>
            </a:pPr>
            <a:r>
              <a:rPr lang="en-US" dirty="0" smtClean="0"/>
              <a:t>--Appear for a Skype or in person Q &amp; A session after an initial review of the facts by students.</a:t>
            </a:r>
          </a:p>
          <a:p>
            <a:pPr marL="0" indent="0">
              <a:buNone/>
            </a:pPr>
            <a:endParaRPr lang="en-US" dirty="0" smtClean="0"/>
          </a:p>
          <a:p>
            <a:pPr marL="0" indent="0">
              <a:buNone/>
            </a:pPr>
            <a:r>
              <a:rPr lang="en-US" dirty="0" smtClean="0"/>
              <a:t>--Appear for a Skype or in person “group” status conference in which students report their preliminary research and analysis. </a:t>
            </a:r>
            <a:endParaRPr lang="en-US" dirty="0"/>
          </a:p>
        </p:txBody>
      </p:sp>
    </p:spTree>
    <p:extLst>
      <p:ext uri="{BB962C8B-B14F-4D97-AF65-F5344CB8AC3E}">
        <p14:creationId xmlns:p14="http://schemas.microsoft.com/office/powerpoint/2010/main" val="397819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867400"/>
          </a:xfrm>
        </p:spPr>
        <p:txBody>
          <a:bodyPr/>
          <a:lstStyle/>
          <a:p>
            <a:pPr marL="0" indent="0">
              <a:buNone/>
            </a:pPr>
            <a:r>
              <a:rPr lang="en-US" u="sng" dirty="0" smtClean="0"/>
              <a:t>After the Problem has been submitted</a:t>
            </a:r>
          </a:p>
          <a:p>
            <a:pPr marL="0" indent="0">
              <a:buNone/>
            </a:pPr>
            <a:r>
              <a:rPr lang="en-US" dirty="0" smtClean="0"/>
              <a:t>--Make sure the attorney provides written pleadings and a written judicial decision.</a:t>
            </a:r>
          </a:p>
          <a:p>
            <a:pPr marL="0" indent="0">
              <a:buNone/>
            </a:pPr>
            <a:endParaRPr lang="en-US" dirty="0" smtClean="0"/>
          </a:p>
          <a:p>
            <a:pPr marL="0" indent="0">
              <a:buNone/>
            </a:pPr>
            <a:r>
              <a:rPr lang="en-US" dirty="0" smtClean="0"/>
              <a:t>--Skype or in person meeting with students so the attorney can share his or her experiences and talk with students why certain arguments and authorities were used.</a:t>
            </a:r>
          </a:p>
          <a:p>
            <a:pPr marL="0" indent="0">
              <a:buNone/>
            </a:pPr>
            <a:endParaRPr lang="en-US" dirty="0" smtClean="0"/>
          </a:p>
        </p:txBody>
      </p:sp>
    </p:spTree>
    <p:extLst>
      <p:ext uri="{BB962C8B-B14F-4D97-AF65-F5344CB8AC3E}">
        <p14:creationId xmlns:p14="http://schemas.microsoft.com/office/powerpoint/2010/main" val="4151303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447</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Life Is Stranger Than Fiction: Partnering With Public Defenders To Bring Authentic Legal Writing Assignments Into The Classroom</vt:lpstr>
      <vt:lpstr>Authenticity Is Fun and Educational</vt:lpstr>
      <vt:lpstr>Everyone Has An Opinion About Criminal Law</vt:lpstr>
      <vt:lpstr>PowerPoint Presentation</vt:lpstr>
      <vt:lpstr>Finding a Teaching Partner</vt:lpstr>
      <vt:lpstr>Adapting Problems to Your Needs</vt:lpstr>
      <vt:lpstr>How a Public Defender Can Help You!</vt:lpstr>
      <vt:lpstr>PowerPoint Presentation</vt:lpstr>
      <vt:lpstr>PowerPoint Presentation</vt:lpstr>
    </vt:vector>
  </TitlesOfParts>
  <Company>Qatar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Evers</dc:creator>
  <cp:lastModifiedBy>Christopher Evers</cp:lastModifiedBy>
  <cp:revision>45</cp:revision>
  <cp:lastPrinted>2013-12-03T08:27:10Z</cp:lastPrinted>
  <dcterms:created xsi:type="dcterms:W3CDTF">2013-11-29T11:38:00Z</dcterms:created>
  <dcterms:modified xsi:type="dcterms:W3CDTF">2013-12-06T12:28:49Z</dcterms:modified>
</cp:coreProperties>
</file>